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77" r:id="rId14"/>
    <p:sldId id="267" r:id="rId15"/>
    <p:sldId id="268" r:id="rId16"/>
    <p:sldId id="269" r:id="rId17"/>
    <p:sldId id="270" r:id="rId18"/>
    <p:sldId id="272" r:id="rId19"/>
    <p:sldId id="271" r:id="rId20"/>
    <p:sldId id="273" r:id="rId21"/>
    <p:sldId id="274" r:id="rId22"/>
    <p:sldId id="275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CDBC43-7F3B-480E-B520-B323277C8823}" v="57" dt="2024-05-01T10:25:41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68C205-CAB7-4B31-AAE4-3C5FF1BA0A2A}" type="doc">
      <dgm:prSet loTypeId="urn:microsoft.com/office/officeart/2005/8/layout/hierarchy1" loCatId="hierarchy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33697EAF-B604-4E32-96D4-946226C0D254}">
      <dgm:prSet/>
      <dgm:spPr/>
      <dgm:t>
        <a:bodyPr/>
        <a:lstStyle/>
        <a:p>
          <a:r>
            <a:rPr lang="en-US" b="1"/>
            <a:t>► Do</a:t>
          </a:r>
          <a:r>
            <a:rPr lang="tr-TR" b="1"/>
            <a:t>z yok</a:t>
          </a:r>
          <a:endParaRPr lang="en-US"/>
        </a:p>
      </dgm:t>
    </dgm:pt>
    <dgm:pt modelId="{B452892D-78EA-40B1-A5D9-EB7C7154D3FC}" type="parTrans" cxnId="{43E2D503-B869-4B20-9D3F-F22B8C18761C}">
      <dgm:prSet/>
      <dgm:spPr/>
      <dgm:t>
        <a:bodyPr/>
        <a:lstStyle/>
        <a:p>
          <a:endParaRPr lang="en-US"/>
        </a:p>
      </dgm:t>
    </dgm:pt>
    <dgm:pt modelId="{E7055E42-C747-4DC4-85BE-E41DCC607628}" type="sibTrans" cxnId="{43E2D503-B869-4B20-9D3F-F22B8C18761C}">
      <dgm:prSet/>
      <dgm:spPr/>
      <dgm:t>
        <a:bodyPr/>
        <a:lstStyle/>
        <a:p>
          <a:endParaRPr lang="en-US"/>
        </a:p>
      </dgm:t>
    </dgm:pt>
    <dgm:pt modelId="{6788B5F0-A84B-4061-B9B5-9A1ED2A6E7DE}">
      <dgm:prSet/>
      <dgm:spPr/>
      <dgm:t>
        <a:bodyPr/>
        <a:lstStyle/>
        <a:p>
          <a:r>
            <a:rPr lang="tr-TR" b="1"/>
            <a:t>► İnvaziv değil</a:t>
          </a:r>
          <a:endParaRPr lang="en-US"/>
        </a:p>
      </dgm:t>
    </dgm:pt>
    <dgm:pt modelId="{BE416301-D776-4E6B-8CDB-9932BD25052C}" type="parTrans" cxnId="{BCBC4885-7107-427A-88A5-7394E3405A28}">
      <dgm:prSet/>
      <dgm:spPr/>
      <dgm:t>
        <a:bodyPr/>
        <a:lstStyle/>
        <a:p>
          <a:endParaRPr lang="en-US"/>
        </a:p>
      </dgm:t>
    </dgm:pt>
    <dgm:pt modelId="{35284AC1-F1D6-4A69-A3AD-C1E90B0321E9}" type="sibTrans" cxnId="{BCBC4885-7107-427A-88A5-7394E3405A28}">
      <dgm:prSet/>
      <dgm:spPr/>
      <dgm:t>
        <a:bodyPr/>
        <a:lstStyle/>
        <a:p>
          <a:endParaRPr lang="en-US"/>
        </a:p>
      </dgm:t>
    </dgm:pt>
    <dgm:pt modelId="{1B72DF01-4CDC-4396-9FB9-A155946BE4C3}">
      <dgm:prSet/>
      <dgm:spPr/>
      <dgm:t>
        <a:bodyPr/>
        <a:lstStyle/>
        <a:p>
          <a:r>
            <a:rPr lang="en-US" b="1"/>
            <a:t>► Marker</a:t>
          </a:r>
          <a:r>
            <a:rPr lang="tr-TR" b="1"/>
            <a:t> yok</a:t>
          </a:r>
          <a:endParaRPr lang="en-US"/>
        </a:p>
      </dgm:t>
    </dgm:pt>
    <dgm:pt modelId="{B354EB11-F452-4F63-B84B-C61BF0B991C8}" type="parTrans" cxnId="{5556E061-24B5-4C94-8E21-EA72571755A5}">
      <dgm:prSet/>
      <dgm:spPr/>
      <dgm:t>
        <a:bodyPr/>
        <a:lstStyle/>
        <a:p>
          <a:endParaRPr lang="en-US"/>
        </a:p>
      </dgm:t>
    </dgm:pt>
    <dgm:pt modelId="{22E9D254-75E6-413D-9FEB-1A8916C69449}" type="sibTrans" cxnId="{5556E061-24B5-4C94-8E21-EA72571755A5}">
      <dgm:prSet/>
      <dgm:spPr/>
      <dgm:t>
        <a:bodyPr/>
        <a:lstStyle/>
        <a:p>
          <a:endParaRPr lang="en-US"/>
        </a:p>
      </dgm:t>
    </dgm:pt>
    <dgm:pt modelId="{4A5C4A6D-AB92-4408-956C-59EB65D9DAF0}">
      <dgm:prSet/>
      <dgm:spPr/>
      <dgm:t>
        <a:bodyPr/>
        <a:lstStyle/>
        <a:p>
          <a:r>
            <a:rPr lang="tr-TR" b="1"/>
            <a:t>► İ</a:t>
          </a:r>
          <a:r>
            <a:rPr lang="en-GB" b="1"/>
            <a:t>leri tedavi tekniklerinin uygulanması</a:t>
          </a:r>
          <a:r>
            <a:rPr lang="tr-TR" b="1"/>
            <a:t>na elverişli</a:t>
          </a:r>
          <a:endParaRPr lang="en-US"/>
        </a:p>
      </dgm:t>
    </dgm:pt>
    <dgm:pt modelId="{8B75D7C7-1984-4BB4-876E-4DAFC4B8BA8C}" type="parTrans" cxnId="{6820C1B5-BFF9-49DA-A0B0-759E8991B558}">
      <dgm:prSet/>
      <dgm:spPr/>
      <dgm:t>
        <a:bodyPr/>
        <a:lstStyle/>
        <a:p>
          <a:endParaRPr lang="en-US"/>
        </a:p>
      </dgm:t>
    </dgm:pt>
    <dgm:pt modelId="{1DD727F4-0C49-4447-AFB7-10D3CC1631EA}" type="sibTrans" cxnId="{6820C1B5-BFF9-49DA-A0B0-759E8991B558}">
      <dgm:prSet/>
      <dgm:spPr/>
      <dgm:t>
        <a:bodyPr/>
        <a:lstStyle/>
        <a:p>
          <a:endParaRPr lang="en-US"/>
        </a:p>
      </dgm:t>
    </dgm:pt>
    <dgm:pt modelId="{A0BE8F45-8E22-4DEB-A46C-9284B4A0EB84}" type="pres">
      <dgm:prSet presAssocID="{B968C205-CAB7-4B31-AAE4-3C5FF1BA0A2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791E994-F6CC-49FB-87DF-861D91290A91}" type="pres">
      <dgm:prSet presAssocID="{33697EAF-B604-4E32-96D4-946226C0D254}" presName="hierRoot1" presStyleCnt="0"/>
      <dgm:spPr/>
    </dgm:pt>
    <dgm:pt modelId="{F8E0DEBF-6572-4B03-8FD2-FD65C80C3AE9}" type="pres">
      <dgm:prSet presAssocID="{33697EAF-B604-4E32-96D4-946226C0D254}" presName="composite" presStyleCnt="0"/>
      <dgm:spPr/>
    </dgm:pt>
    <dgm:pt modelId="{62D79961-FD8C-4B48-9375-8AFBC5ABE5EF}" type="pres">
      <dgm:prSet presAssocID="{33697EAF-B604-4E32-96D4-946226C0D254}" presName="background" presStyleLbl="node0" presStyleIdx="0" presStyleCnt="4"/>
      <dgm:spPr/>
    </dgm:pt>
    <dgm:pt modelId="{E719CEAD-ACD3-44E0-86FF-CD997C0C458F}" type="pres">
      <dgm:prSet presAssocID="{33697EAF-B604-4E32-96D4-946226C0D254}" presName="text" presStyleLbl="fgAcc0" presStyleIdx="0" presStyleCnt="4">
        <dgm:presLayoutVars>
          <dgm:chPref val="3"/>
        </dgm:presLayoutVars>
      </dgm:prSet>
      <dgm:spPr/>
    </dgm:pt>
    <dgm:pt modelId="{A4E02C6E-DC47-4716-8D0C-8619D008B944}" type="pres">
      <dgm:prSet presAssocID="{33697EAF-B604-4E32-96D4-946226C0D254}" presName="hierChild2" presStyleCnt="0"/>
      <dgm:spPr/>
    </dgm:pt>
    <dgm:pt modelId="{B32A00E7-A804-41B6-B67E-431A639EB271}" type="pres">
      <dgm:prSet presAssocID="{6788B5F0-A84B-4061-B9B5-9A1ED2A6E7DE}" presName="hierRoot1" presStyleCnt="0"/>
      <dgm:spPr/>
    </dgm:pt>
    <dgm:pt modelId="{3A7BA711-0555-4549-8F28-CECD3ACE2C62}" type="pres">
      <dgm:prSet presAssocID="{6788B5F0-A84B-4061-B9B5-9A1ED2A6E7DE}" presName="composite" presStyleCnt="0"/>
      <dgm:spPr/>
    </dgm:pt>
    <dgm:pt modelId="{20CDC47D-A948-4D64-8755-EFCD0EC255BC}" type="pres">
      <dgm:prSet presAssocID="{6788B5F0-A84B-4061-B9B5-9A1ED2A6E7DE}" presName="background" presStyleLbl="node0" presStyleIdx="1" presStyleCnt="4"/>
      <dgm:spPr/>
    </dgm:pt>
    <dgm:pt modelId="{5A79E452-B608-41BA-8D85-3683D6809BC5}" type="pres">
      <dgm:prSet presAssocID="{6788B5F0-A84B-4061-B9B5-9A1ED2A6E7DE}" presName="text" presStyleLbl="fgAcc0" presStyleIdx="1" presStyleCnt="4">
        <dgm:presLayoutVars>
          <dgm:chPref val="3"/>
        </dgm:presLayoutVars>
      </dgm:prSet>
      <dgm:spPr/>
    </dgm:pt>
    <dgm:pt modelId="{C1F79FB7-F353-4EED-B041-613F6323477A}" type="pres">
      <dgm:prSet presAssocID="{6788B5F0-A84B-4061-B9B5-9A1ED2A6E7DE}" presName="hierChild2" presStyleCnt="0"/>
      <dgm:spPr/>
    </dgm:pt>
    <dgm:pt modelId="{F5EB6A07-D7FC-49EC-9C47-C618C22B1EE1}" type="pres">
      <dgm:prSet presAssocID="{1B72DF01-4CDC-4396-9FB9-A155946BE4C3}" presName="hierRoot1" presStyleCnt="0"/>
      <dgm:spPr/>
    </dgm:pt>
    <dgm:pt modelId="{708F8C09-D9A8-477B-9DD3-AD2C219BA8FC}" type="pres">
      <dgm:prSet presAssocID="{1B72DF01-4CDC-4396-9FB9-A155946BE4C3}" presName="composite" presStyleCnt="0"/>
      <dgm:spPr/>
    </dgm:pt>
    <dgm:pt modelId="{AFB90BAF-22F5-4F91-BA43-90334BB76BDA}" type="pres">
      <dgm:prSet presAssocID="{1B72DF01-4CDC-4396-9FB9-A155946BE4C3}" presName="background" presStyleLbl="node0" presStyleIdx="2" presStyleCnt="4"/>
      <dgm:spPr/>
    </dgm:pt>
    <dgm:pt modelId="{D7455FA5-ABB2-4619-AA68-C5009A996F43}" type="pres">
      <dgm:prSet presAssocID="{1B72DF01-4CDC-4396-9FB9-A155946BE4C3}" presName="text" presStyleLbl="fgAcc0" presStyleIdx="2" presStyleCnt="4">
        <dgm:presLayoutVars>
          <dgm:chPref val="3"/>
        </dgm:presLayoutVars>
      </dgm:prSet>
      <dgm:spPr/>
    </dgm:pt>
    <dgm:pt modelId="{6399D101-FEC2-418B-9ED8-E45626CE2057}" type="pres">
      <dgm:prSet presAssocID="{1B72DF01-4CDC-4396-9FB9-A155946BE4C3}" presName="hierChild2" presStyleCnt="0"/>
      <dgm:spPr/>
    </dgm:pt>
    <dgm:pt modelId="{01D6741A-3D53-4791-9EA9-8BE2FB78E10F}" type="pres">
      <dgm:prSet presAssocID="{4A5C4A6D-AB92-4408-956C-59EB65D9DAF0}" presName="hierRoot1" presStyleCnt="0"/>
      <dgm:spPr/>
    </dgm:pt>
    <dgm:pt modelId="{6DB4FAA9-C717-4905-88C3-FEE7811E5634}" type="pres">
      <dgm:prSet presAssocID="{4A5C4A6D-AB92-4408-956C-59EB65D9DAF0}" presName="composite" presStyleCnt="0"/>
      <dgm:spPr/>
    </dgm:pt>
    <dgm:pt modelId="{8E0BDCDE-6B82-45C0-BE56-6A95D0C03405}" type="pres">
      <dgm:prSet presAssocID="{4A5C4A6D-AB92-4408-956C-59EB65D9DAF0}" presName="background" presStyleLbl="node0" presStyleIdx="3" presStyleCnt="4"/>
      <dgm:spPr/>
    </dgm:pt>
    <dgm:pt modelId="{30DEAE38-83EF-4C1F-94ED-DFD385874CA7}" type="pres">
      <dgm:prSet presAssocID="{4A5C4A6D-AB92-4408-956C-59EB65D9DAF0}" presName="text" presStyleLbl="fgAcc0" presStyleIdx="3" presStyleCnt="4">
        <dgm:presLayoutVars>
          <dgm:chPref val="3"/>
        </dgm:presLayoutVars>
      </dgm:prSet>
      <dgm:spPr/>
    </dgm:pt>
    <dgm:pt modelId="{DA08F14C-021F-4705-92AB-55075F69C1EC}" type="pres">
      <dgm:prSet presAssocID="{4A5C4A6D-AB92-4408-956C-59EB65D9DAF0}" presName="hierChild2" presStyleCnt="0"/>
      <dgm:spPr/>
    </dgm:pt>
  </dgm:ptLst>
  <dgm:cxnLst>
    <dgm:cxn modelId="{43E2D503-B869-4B20-9D3F-F22B8C18761C}" srcId="{B968C205-CAB7-4B31-AAE4-3C5FF1BA0A2A}" destId="{33697EAF-B604-4E32-96D4-946226C0D254}" srcOrd="0" destOrd="0" parTransId="{B452892D-78EA-40B1-A5D9-EB7C7154D3FC}" sibTransId="{E7055E42-C747-4DC4-85BE-E41DCC607628}"/>
    <dgm:cxn modelId="{9FCE4809-C939-4F22-96BA-DBC05FC60970}" type="presOf" srcId="{B968C205-CAB7-4B31-AAE4-3C5FF1BA0A2A}" destId="{A0BE8F45-8E22-4DEB-A46C-9284B4A0EB84}" srcOrd="0" destOrd="0" presId="urn:microsoft.com/office/officeart/2005/8/layout/hierarchy1"/>
    <dgm:cxn modelId="{369D2B34-699F-4EB3-8217-AD863EC594A5}" type="presOf" srcId="{33697EAF-B604-4E32-96D4-946226C0D254}" destId="{E719CEAD-ACD3-44E0-86FF-CD997C0C458F}" srcOrd="0" destOrd="0" presId="urn:microsoft.com/office/officeart/2005/8/layout/hierarchy1"/>
    <dgm:cxn modelId="{5556E061-24B5-4C94-8E21-EA72571755A5}" srcId="{B968C205-CAB7-4B31-AAE4-3C5FF1BA0A2A}" destId="{1B72DF01-4CDC-4396-9FB9-A155946BE4C3}" srcOrd="2" destOrd="0" parTransId="{B354EB11-F452-4F63-B84B-C61BF0B991C8}" sibTransId="{22E9D254-75E6-413D-9FEB-1A8916C69449}"/>
    <dgm:cxn modelId="{BCBC4885-7107-427A-88A5-7394E3405A28}" srcId="{B968C205-CAB7-4B31-AAE4-3C5FF1BA0A2A}" destId="{6788B5F0-A84B-4061-B9B5-9A1ED2A6E7DE}" srcOrd="1" destOrd="0" parTransId="{BE416301-D776-4E6B-8CDB-9932BD25052C}" sibTransId="{35284AC1-F1D6-4A69-A3AD-C1E90B0321E9}"/>
    <dgm:cxn modelId="{E987109D-34AD-4CF5-8A31-7AA63CACCD35}" type="presOf" srcId="{1B72DF01-4CDC-4396-9FB9-A155946BE4C3}" destId="{D7455FA5-ABB2-4619-AA68-C5009A996F43}" srcOrd="0" destOrd="0" presId="urn:microsoft.com/office/officeart/2005/8/layout/hierarchy1"/>
    <dgm:cxn modelId="{6820C1B5-BFF9-49DA-A0B0-759E8991B558}" srcId="{B968C205-CAB7-4B31-AAE4-3C5FF1BA0A2A}" destId="{4A5C4A6D-AB92-4408-956C-59EB65D9DAF0}" srcOrd="3" destOrd="0" parTransId="{8B75D7C7-1984-4BB4-876E-4DAFC4B8BA8C}" sibTransId="{1DD727F4-0C49-4447-AFB7-10D3CC1631EA}"/>
    <dgm:cxn modelId="{448FB9DE-04D5-48B5-833E-7CD2A1C6F098}" type="presOf" srcId="{4A5C4A6D-AB92-4408-956C-59EB65D9DAF0}" destId="{30DEAE38-83EF-4C1F-94ED-DFD385874CA7}" srcOrd="0" destOrd="0" presId="urn:microsoft.com/office/officeart/2005/8/layout/hierarchy1"/>
    <dgm:cxn modelId="{55F2BFE4-CA71-4DEE-8E4E-D38F17E32789}" type="presOf" srcId="{6788B5F0-A84B-4061-B9B5-9A1ED2A6E7DE}" destId="{5A79E452-B608-41BA-8D85-3683D6809BC5}" srcOrd="0" destOrd="0" presId="urn:microsoft.com/office/officeart/2005/8/layout/hierarchy1"/>
    <dgm:cxn modelId="{4DD0AAFF-5757-4DEC-A3BB-F3926180FF67}" type="presParOf" srcId="{A0BE8F45-8E22-4DEB-A46C-9284B4A0EB84}" destId="{D791E994-F6CC-49FB-87DF-861D91290A91}" srcOrd="0" destOrd="0" presId="urn:microsoft.com/office/officeart/2005/8/layout/hierarchy1"/>
    <dgm:cxn modelId="{B8671142-8C79-40D8-BE80-E4E8C7C9614F}" type="presParOf" srcId="{D791E994-F6CC-49FB-87DF-861D91290A91}" destId="{F8E0DEBF-6572-4B03-8FD2-FD65C80C3AE9}" srcOrd="0" destOrd="0" presId="urn:microsoft.com/office/officeart/2005/8/layout/hierarchy1"/>
    <dgm:cxn modelId="{02CC4541-C578-48EC-9003-B55290923A38}" type="presParOf" srcId="{F8E0DEBF-6572-4B03-8FD2-FD65C80C3AE9}" destId="{62D79961-FD8C-4B48-9375-8AFBC5ABE5EF}" srcOrd="0" destOrd="0" presId="urn:microsoft.com/office/officeart/2005/8/layout/hierarchy1"/>
    <dgm:cxn modelId="{32B27BD0-2777-4496-AF22-93F606B02F49}" type="presParOf" srcId="{F8E0DEBF-6572-4B03-8FD2-FD65C80C3AE9}" destId="{E719CEAD-ACD3-44E0-86FF-CD997C0C458F}" srcOrd="1" destOrd="0" presId="urn:microsoft.com/office/officeart/2005/8/layout/hierarchy1"/>
    <dgm:cxn modelId="{A48AD583-E51A-4F9A-BEFE-C22E57BD87BC}" type="presParOf" srcId="{D791E994-F6CC-49FB-87DF-861D91290A91}" destId="{A4E02C6E-DC47-4716-8D0C-8619D008B944}" srcOrd="1" destOrd="0" presId="urn:microsoft.com/office/officeart/2005/8/layout/hierarchy1"/>
    <dgm:cxn modelId="{41F8CCBE-B4FB-4109-9B50-E60DDA0E9B2F}" type="presParOf" srcId="{A0BE8F45-8E22-4DEB-A46C-9284B4A0EB84}" destId="{B32A00E7-A804-41B6-B67E-431A639EB271}" srcOrd="1" destOrd="0" presId="urn:microsoft.com/office/officeart/2005/8/layout/hierarchy1"/>
    <dgm:cxn modelId="{54FF7F91-0286-4259-A558-934B4AD95894}" type="presParOf" srcId="{B32A00E7-A804-41B6-B67E-431A639EB271}" destId="{3A7BA711-0555-4549-8F28-CECD3ACE2C62}" srcOrd="0" destOrd="0" presId="urn:microsoft.com/office/officeart/2005/8/layout/hierarchy1"/>
    <dgm:cxn modelId="{1E0AE54A-E1D8-4048-AEB8-23A57252ED06}" type="presParOf" srcId="{3A7BA711-0555-4549-8F28-CECD3ACE2C62}" destId="{20CDC47D-A948-4D64-8755-EFCD0EC255BC}" srcOrd="0" destOrd="0" presId="urn:microsoft.com/office/officeart/2005/8/layout/hierarchy1"/>
    <dgm:cxn modelId="{DFD1ECE9-B663-4F9D-BF26-119C551AC29F}" type="presParOf" srcId="{3A7BA711-0555-4549-8F28-CECD3ACE2C62}" destId="{5A79E452-B608-41BA-8D85-3683D6809BC5}" srcOrd="1" destOrd="0" presId="urn:microsoft.com/office/officeart/2005/8/layout/hierarchy1"/>
    <dgm:cxn modelId="{5EAB54F7-CCBB-4E88-B4EB-DE0B77CD2E9A}" type="presParOf" srcId="{B32A00E7-A804-41B6-B67E-431A639EB271}" destId="{C1F79FB7-F353-4EED-B041-613F6323477A}" srcOrd="1" destOrd="0" presId="urn:microsoft.com/office/officeart/2005/8/layout/hierarchy1"/>
    <dgm:cxn modelId="{9C13CACE-713C-499E-B005-F1071AEE6F4E}" type="presParOf" srcId="{A0BE8F45-8E22-4DEB-A46C-9284B4A0EB84}" destId="{F5EB6A07-D7FC-49EC-9C47-C618C22B1EE1}" srcOrd="2" destOrd="0" presId="urn:microsoft.com/office/officeart/2005/8/layout/hierarchy1"/>
    <dgm:cxn modelId="{D5CF81C4-8FF4-4080-A077-311DE1C609AD}" type="presParOf" srcId="{F5EB6A07-D7FC-49EC-9C47-C618C22B1EE1}" destId="{708F8C09-D9A8-477B-9DD3-AD2C219BA8FC}" srcOrd="0" destOrd="0" presId="urn:microsoft.com/office/officeart/2005/8/layout/hierarchy1"/>
    <dgm:cxn modelId="{8186C2E6-A738-429E-8F26-127676B73178}" type="presParOf" srcId="{708F8C09-D9A8-477B-9DD3-AD2C219BA8FC}" destId="{AFB90BAF-22F5-4F91-BA43-90334BB76BDA}" srcOrd="0" destOrd="0" presId="urn:microsoft.com/office/officeart/2005/8/layout/hierarchy1"/>
    <dgm:cxn modelId="{19762CBA-B98D-4571-A7A9-E4C199D3C66B}" type="presParOf" srcId="{708F8C09-D9A8-477B-9DD3-AD2C219BA8FC}" destId="{D7455FA5-ABB2-4619-AA68-C5009A996F43}" srcOrd="1" destOrd="0" presId="urn:microsoft.com/office/officeart/2005/8/layout/hierarchy1"/>
    <dgm:cxn modelId="{0FCF105C-ECF7-4AF3-8260-B697540C9829}" type="presParOf" srcId="{F5EB6A07-D7FC-49EC-9C47-C618C22B1EE1}" destId="{6399D101-FEC2-418B-9ED8-E45626CE2057}" srcOrd="1" destOrd="0" presId="urn:microsoft.com/office/officeart/2005/8/layout/hierarchy1"/>
    <dgm:cxn modelId="{00B1C31F-3118-4B21-BF50-C46F66AB4274}" type="presParOf" srcId="{A0BE8F45-8E22-4DEB-A46C-9284B4A0EB84}" destId="{01D6741A-3D53-4791-9EA9-8BE2FB78E10F}" srcOrd="3" destOrd="0" presId="urn:microsoft.com/office/officeart/2005/8/layout/hierarchy1"/>
    <dgm:cxn modelId="{95626B5E-5E3C-4FA4-9305-C41E022B606F}" type="presParOf" srcId="{01D6741A-3D53-4791-9EA9-8BE2FB78E10F}" destId="{6DB4FAA9-C717-4905-88C3-FEE7811E5634}" srcOrd="0" destOrd="0" presId="urn:microsoft.com/office/officeart/2005/8/layout/hierarchy1"/>
    <dgm:cxn modelId="{0512685C-5A56-423D-A692-251BE6835078}" type="presParOf" srcId="{6DB4FAA9-C717-4905-88C3-FEE7811E5634}" destId="{8E0BDCDE-6B82-45C0-BE56-6A95D0C03405}" srcOrd="0" destOrd="0" presId="urn:microsoft.com/office/officeart/2005/8/layout/hierarchy1"/>
    <dgm:cxn modelId="{81EFB5FF-7532-470B-ADC7-67B125CE5521}" type="presParOf" srcId="{6DB4FAA9-C717-4905-88C3-FEE7811E5634}" destId="{30DEAE38-83EF-4C1F-94ED-DFD385874CA7}" srcOrd="1" destOrd="0" presId="urn:microsoft.com/office/officeart/2005/8/layout/hierarchy1"/>
    <dgm:cxn modelId="{DE294974-D7CF-417B-8C30-DA3A00CC46A8}" type="presParOf" srcId="{01D6741A-3D53-4791-9EA9-8BE2FB78E10F}" destId="{DA08F14C-021F-4705-92AB-55075F69C1E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79961-FD8C-4B48-9375-8AFBC5ABE5EF}">
      <dsp:nvSpPr>
        <dsp:cNvPr id="0" name=""/>
        <dsp:cNvSpPr/>
      </dsp:nvSpPr>
      <dsp:spPr>
        <a:xfrm>
          <a:off x="3080" y="1361790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9CEAD-ACD3-44E0-86FF-CD997C0C458F}">
      <dsp:nvSpPr>
        <dsp:cNvPr id="0" name=""/>
        <dsp:cNvSpPr/>
      </dsp:nvSpPr>
      <dsp:spPr>
        <a:xfrm>
          <a:off x="247486" y="1593975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► Do</a:t>
          </a:r>
          <a:r>
            <a:rPr lang="tr-TR" sz="2000" b="1" kern="1200"/>
            <a:t>z yok</a:t>
          </a:r>
          <a:endParaRPr lang="en-US" sz="2000" kern="1200"/>
        </a:p>
      </dsp:txBody>
      <dsp:txXfrm>
        <a:off x="288396" y="1634885"/>
        <a:ext cx="2117829" cy="1314957"/>
      </dsp:txXfrm>
    </dsp:sp>
    <dsp:sp modelId="{20CDC47D-A948-4D64-8755-EFCD0EC255BC}">
      <dsp:nvSpPr>
        <dsp:cNvPr id="0" name=""/>
        <dsp:cNvSpPr/>
      </dsp:nvSpPr>
      <dsp:spPr>
        <a:xfrm>
          <a:off x="2691541" y="1361790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9E452-B608-41BA-8D85-3683D6809BC5}">
      <dsp:nvSpPr>
        <dsp:cNvPr id="0" name=""/>
        <dsp:cNvSpPr/>
      </dsp:nvSpPr>
      <dsp:spPr>
        <a:xfrm>
          <a:off x="2935947" y="1593975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/>
            <a:t>► İnvaziv değil</a:t>
          </a:r>
          <a:endParaRPr lang="en-US" sz="2000" kern="1200"/>
        </a:p>
      </dsp:txBody>
      <dsp:txXfrm>
        <a:off x="2976857" y="1634885"/>
        <a:ext cx="2117829" cy="1314957"/>
      </dsp:txXfrm>
    </dsp:sp>
    <dsp:sp modelId="{AFB90BAF-22F5-4F91-BA43-90334BB76BDA}">
      <dsp:nvSpPr>
        <dsp:cNvPr id="0" name=""/>
        <dsp:cNvSpPr/>
      </dsp:nvSpPr>
      <dsp:spPr>
        <a:xfrm>
          <a:off x="5380002" y="1361790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455FA5-ABB2-4619-AA68-C5009A996F43}">
      <dsp:nvSpPr>
        <dsp:cNvPr id="0" name=""/>
        <dsp:cNvSpPr/>
      </dsp:nvSpPr>
      <dsp:spPr>
        <a:xfrm>
          <a:off x="5624408" y="1593975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► Marker</a:t>
          </a:r>
          <a:r>
            <a:rPr lang="tr-TR" sz="2000" b="1" kern="1200"/>
            <a:t> yok</a:t>
          </a:r>
          <a:endParaRPr lang="en-US" sz="2000" kern="1200"/>
        </a:p>
      </dsp:txBody>
      <dsp:txXfrm>
        <a:off x="5665318" y="1634885"/>
        <a:ext cx="2117829" cy="1314957"/>
      </dsp:txXfrm>
    </dsp:sp>
    <dsp:sp modelId="{8E0BDCDE-6B82-45C0-BE56-6A95D0C03405}">
      <dsp:nvSpPr>
        <dsp:cNvPr id="0" name=""/>
        <dsp:cNvSpPr/>
      </dsp:nvSpPr>
      <dsp:spPr>
        <a:xfrm>
          <a:off x="8068463" y="1361790"/>
          <a:ext cx="2199649" cy="13967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EAE38-83EF-4C1F-94ED-DFD385874CA7}">
      <dsp:nvSpPr>
        <dsp:cNvPr id="0" name=""/>
        <dsp:cNvSpPr/>
      </dsp:nvSpPr>
      <dsp:spPr>
        <a:xfrm>
          <a:off x="8312869" y="1593975"/>
          <a:ext cx="2199649" cy="13967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000" b="1" kern="1200"/>
            <a:t>► İ</a:t>
          </a:r>
          <a:r>
            <a:rPr lang="en-GB" sz="2000" b="1" kern="1200"/>
            <a:t>leri tedavi tekniklerinin uygulanması</a:t>
          </a:r>
          <a:r>
            <a:rPr lang="tr-TR" sz="2000" b="1" kern="1200"/>
            <a:t>na elverişli</a:t>
          </a:r>
          <a:endParaRPr lang="en-US" sz="2000" kern="1200"/>
        </a:p>
      </dsp:txBody>
      <dsp:txXfrm>
        <a:off x="8353779" y="1634885"/>
        <a:ext cx="2117829" cy="1314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099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4319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6833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2797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6744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1482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817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091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175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7874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485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072480-10DA-4FB4-BEAE-2A1DEA90F248}" type="datetimeFigureOut">
              <a:rPr lang="tr-TR" smtClean="0"/>
              <a:t>1.05.2024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0A84BC-3F9E-4B08-9743-FC4E27FA51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12468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8.png"/><Relationship Id="rId7" Type="http://schemas.openxmlformats.org/officeDocument/2006/relationships/image" Target="../media/image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2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5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583656" y="2241550"/>
            <a:ext cx="7108032" cy="2363788"/>
          </a:xfrm>
        </p:spPr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C-RAD İLE SGRT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881562" y="5078413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b="1" dirty="0"/>
              <a:t>DUYGU ÇATAL KARAKUŞ</a:t>
            </a:r>
            <a:endParaRPr lang="en-US" sz="1600" dirty="0">
              <a:solidFill>
                <a:srgbClr val="292934"/>
              </a:solidFill>
              <a:latin typeface="Arial"/>
              <a:cs typeface="Arial"/>
            </a:endParaRPr>
          </a:p>
          <a:p>
            <a:r>
              <a:rPr lang="tr-TR" sz="2000" b="1" dirty="0">
                <a:solidFill>
                  <a:srgbClr val="000000"/>
                </a:solidFill>
                <a:latin typeface="Aptos"/>
                <a:cs typeface="Arial"/>
              </a:rPr>
              <a:t>Radyoterapi Teknikeri</a:t>
            </a:r>
          </a:p>
          <a:p>
            <a:r>
              <a:rPr lang="tr-TR" sz="1600" b="1" dirty="0">
                <a:solidFill>
                  <a:srgbClr val="002060"/>
                </a:solidFill>
                <a:latin typeface="Arial"/>
                <a:cs typeface="Arial"/>
              </a:rPr>
              <a:t>    </a:t>
            </a:r>
            <a:r>
              <a:rPr lang="tr-TR" sz="2000" b="1" dirty="0">
                <a:latin typeface="Arial"/>
                <a:cs typeface="Arial"/>
              </a:rPr>
              <a:t> Karadeniz Teknik Üniversitesi   </a:t>
            </a:r>
            <a:endParaRPr lang="en-US" sz="2000"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Bef>
                <a:spcPct val="20000"/>
              </a:spcBef>
            </a:pPr>
            <a:r>
              <a:rPr lang="tr-TR" sz="2000" b="1" dirty="0">
                <a:latin typeface="Arial"/>
                <a:cs typeface="Arial"/>
              </a:rPr>
              <a:t>                                           Radyasyon Onkolojisi AD.</a:t>
            </a:r>
            <a:endParaRPr lang="en-US" sz="2000" dirty="0">
              <a:latin typeface="Arial"/>
              <a:cs typeface="Arial"/>
            </a:endParaRPr>
          </a:p>
        </p:txBody>
      </p:sp>
      <p:pic>
        <p:nvPicPr>
          <p:cNvPr id="4" name="Resim 3" descr="metin, ekran görüntüsü, gökyüzü içeren bir resim&#10;&#10;Açıklama otomatik olarak oluşturuldu">
            <a:extLst>
              <a:ext uri="{FF2B5EF4-FFF2-40B4-BE49-F238E27FC236}">
                <a16:creationId xmlns:a16="http://schemas.microsoft.com/office/drawing/2014/main" id="{6AE0DAF3-123C-09A3-1320-4DD36FBF9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033" y="3968"/>
            <a:ext cx="8322466" cy="342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2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İçerik Yer Tutucusu 2">
            <a:extLst>
              <a:ext uri="{FF2B5EF4-FFF2-40B4-BE49-F238E27FC236}">
                <a16:creationId xmlns:a16="http://schemas.microsoft.com/office/drawing/2014/main" id="{C19E62CD-D78B-1FE9-45FC-369CDE83F3A0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2000" b="1" i="1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900" dirty="0"/>
          </a:p>
        </p:txBody>
      </p:sp>
      <p:sp>
        <p:nvSpPr>
          <p:cNvPr id="17" name="Başlık 1">
            <a:extLst>
              <a:ext uri="{FF2B5EF4-FFF2-40B4-BE49-F238E27FC236}">
                <a16:creationId xmlns:a16="http://schemas.microsoft.com/office/drawing/2014/main" id="{7E0D3B01-55BD-E8B6-61D2-329150975323}"/>
              </a:ext>
            </a:extLst>
          </p:cNvPr>
          <p:cNvSpPr txBox="1">
            <a:spLocks/>
          </p:cNvSpPr>
          <p:nvPr/>
        </p:nvSpPr>
        <p:spPr>
          <a:xfrm>
            <a:off x="1231106" y="408087"/>
            <a:ext cx="10733135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              SGRT ( </a:t>
            </a:r>
            <a:r>
              <a:rPr lang="tr-TR" sz="2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Surface</a:t>
            </a:r>
            <a:r>
              <a:rPr lang="tr-TR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tr-TR" sz="2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Guided</a:t>
            </a:r>
            <a:r>
              <a:rPr lang="tr-TR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tr-TR" sz="2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Radiation</a:t>
            </a:r>
            <a:r>
              <a:rPr lang="tr-TR" sz="23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tr-TR" sz="23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Therapy</a:t>
            </a:r>
            <a:r>
              <a:rPr lang="tr-TR" sz="2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 </a:t>
            </a:r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lt"/>
                <a:cs typeface="+mn-lt"/>
              </a:rPr>
              <a:t>)</a:t>
            </a:r>
            <a:endParaRPr lang="tr-TR" sz="3200" b="1" dirty="0">
              <a:solidFill>
                <a:srgbClr val="C00000"/>
              </a:solidFill>
            </a:endParaRPr>
          </a:p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tr-TR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Yüzeyel</a:t>
            </a:r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Görüntü Kılavuzluğunda Radyoterapi» </a:t>
            </a:r>
          </a:p>
        </p:txBody>
      </p:sp>
      <p:pic>
        <p:nvPicPr>
          <p:cNvPr id="18" name="Resim 17">
            <a:extLst>
              <a:ext uri="{FF2B5EF4-FFF2-40B4-BE49-F238E27FC236}">
                <a16:creationId xmlns:a16="http://schemas.microsoft.com/office/drawing/2014/main" id="{A0AC3212-0705-7144-8E82-425310034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086" y="3213820"/>
            <a:ext cx="8458120" cy="3191743"/>
          </a:xfrm>
          <a:prstGeom prst="rect">
            <a:avLst/>
          </a:prstGeom>
        </p:spPr>
      </p:pic>
      <p:pic>
        <p:nvPicPr>
          <p:cNvPr id="19" name="Resim 18">
            <a:extLst>
              <a:ext uri="{FF2B5EF4-FFF2-40B4-BE49-F238E27FC236}">
                <a16:creationId xmlns:a16="http://schemas.microsoft.com/office/drawing/2014/main" id="{396A2B21-3570-3F30-A63E-6CBC14B28B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807" y="1893094"/>
            <a:ext cx="7824739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94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BC3DFBAB-87BC-45C8-D786-A3616803FF45}"/>
              </a:ext>
            </a:extLst>
          </p:cNvPr>
          <p:cNvSpPr>
            <a:spLocks noGrp="1"/>
          </p:cNvSpPr>
          <p:nvPr/>
        </p:nvSpPr>
        <p:spPr>
          <a:xfrm>
            <a:off x="433388" y="1778794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2000" b="1" i="1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900" dirty="0"/>
          </a:p>
        </p:txBody>
      </p:sp>
      <p:sp>
        <p:nvSpPr>
          <p:cNvPr id="3" name="Başlık 1">
            <a:extLst>
              <a:ext uri="{FF2B5EF4-FFF2-40B4-BE49-F238E27FC236}">
                <a16:creationId xmlns:a16="http://schemas.microsoft.com/office/drawing/2014/main" id="{0A6ED418-3C5A-4EE2-D265-7CDE92FF8B81}"/>
              </a:ext>
            </a:extLst>
          </p:cNvPr>
          <p:cNvSpPr txBox="1">
            <a:spLocks/>
          </p:cNvSpPr>
          <p:nvPr/>
        </p:nvSpPr>
        <p:spPr>
          <a:xfrm>
            <a:off x="2112169" y="433328"/>
            <a:ext cx="8578105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                                SGRT-Tanımı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0AC793-37DB-DC1D-CE21-C30F2A2D5260}"/>
              </a:ext>
            </a:extLst>
          </p:cNvPr>
          <p:cNvSpPr txBox="1">
            <a:spLocks/>
          </p:cNvSpPr>
          <p:nvPr/>
        </p:nvSpPr>
        <p:spPr>
          <a:xfrm>
            <a:off x="609848" y="1180927"/>
            <a:ext cx="10503693" cy="3416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0">
              <a:buNone/>
              <a:defRPr/>
            </a:pPr>
            <a:r>
              <a:rPr lang="en-US" sz="2400" b="1" i="1" u="sng" err="1">
                <a:latin typeface="Arial Nova Cond"/>
              </a:rPr>
              <a:t>Yüzey</a:t>
            </a:r>
            <a:r>
              <a:rPr lang="en-US" sz="2400" b="1" i="1" u="sng" dirty="0">
                <a:latin typeface="Arial Nova Cond"/>
              </a:rPr>
              <a:t> </a:t>
            </a:r>
            <a:r>
              <a:rPr lang="en-US" sz="2400" b="1" i="1" u="sng" err="1">
                <a:latin typeface="Arial Nova Cond"/>
              </a:rPr>
              <a:t>görüntüleme</a:t>
            </a:r>
            <a:r>
              <a:rPr lang="tr-TR" sz="2400" b="1" i="1" u="sng" dirty="0">
                <a:latin typeface="Arial Nova Cond"/>
              </a:rPr>
              <a:t> sistemi</a:t>
            </a:r>
          </a:p>
          <a:p>
            <a:pPr marL="342900" lvl="2">
              <a:defRPr/>
            </a:pPr>
            <a:endParaRPr lang="tr-TR" sz="2400" i="1" dirty="0">
              <a:latin typeface="Arial Nova Cond"/>
            </a:endParaRPr>
          </a:p>
          <a:p>
            <a:pPr marL="342900" lvl="2">
              <a:defRPr/>
            </a:pPr>
            <a:r>
              <a:rPr lang="tr-TR" sz="2400" i="1" dirty="0">
                <a:latin typeface="Arial Nova Cond"/>
              </a:rPr>
              <a:t>►</a:t>
            </a:r>
            <a:r>
              <a:rPr lang="tr-TR" sz="2400" dirty="0" err="1">
                <a:latin typeface="Arial Nova Cond"/>
              </a:rPr>
              <a:t>IGRT'nin</a:t>
            </a:r>
            <a:r>
              <a:rPr lang="tr-TR" sz="2400" dirty="0">
                <a:latin typeface="Arial Nova Cond"/>
              </a:rPr>
              <a:t> hastalara ekstra iyonize radyasyon uygulamadan , optik kamera sistemi ile hasta takibi sağlayan özel bir </a:t>
            </a:r>
            <a:r>
              <a:rPr lang="tr-TR" sz="2400" dirty="0" err="1">
                <a:latin typeface="Arial Nova Cond"/>
              </a:rPr>
              <a:t>metotdur</a:t>
            </a:r>
            <a:r>
              <a:rPr lang="tr-TR" sz="2400" dirty="0">
                <a:latin typeface="Arial Nova Cond"/>
              </a:rPr>
              <a:t>. </a:t>
            </a:r>
            <a:endParaRPr lang="tr-TR" sz="2400" i="1" dirty="0">
              <a:latin typeface="Arial Nova Cond" panose="020B0506020202020204" pitchFamily="34" charset="0"/>
            </a:endParaRPr>
          </a:p>
          <a:p>
            <a:pPr marL="342900" lvl="2">
              <a:defRPr/>
            </a:pPr>
            <a:endParaRPr lang="tr-TR" sz="2400" dirty="0">
              <a:latin typeface="Arial Nova Cond"/>
              <a:ea typeface="+mn-lt"/>
              <a:cs typeface="+mn-lt"/>
            </a:endParaRPr>
          </a:p>
          <a:p>
            <a:pPr marL="342900" lvl="2">
              <a:defRPr/>
            </a:pPr>
            <a:r>
              <a:rPr lang="tr-TR" sz="2400" i="1" dirty="0">
                <a:ea typeface="+mn-lt"/>
                <a:cs typeface="+mn-lt"/>
              </a:rPr>
              <a:t>►</a:t>
            </a:r>
            <a:r>
              <a:rPr lang="tr-TR" sz="2400" dirty="0">
                <a:ea typeface="+mn-lt"/>
                <a:cs typeface="+mn-lt"/>
              </a:rPr>
              <a:t>'' SGRT , radyoterapide tedavi kalitesini ve hasta güvenliğini arttırma potansiyeli taşıyan değerli bir araçtır. ''</a:t>
            </a:r>
            <a:endParaRPr lang="tr-TR" sz="2400" dirty="0"/>
          </a:p>
          <a:p>
            <a:pPr marL="342900" lvl="2">
              <a:defRPr/>
            </a:pPr>
            <a:endParaRPr lang="tr-TR" sz="2400" dirty="0">
              <a:latin typeface="Arial Nova Cond" panose="020B0506020202020204" pitchFamily="34" charset="0"/>
            </a:endParaRPr>
          </a:p>
          <a:p>
            <a:pPr marL="342900" lvl="2">
              <a:defRPr/>
            </a:pPr>
            <a:endParaRPr lang="en-US" sz="2400" i="1" dirty="0">
              <a:latin typeface="Arial Nova Cond" panose="020B0506020202020204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1C01FE9-4B3E-1E61-311D-7ACD0B013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003" y="4208336"/>
            <a:ext cx="3646451" cy="252074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00DC528F-D40C-7865-3AE3-B22444491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257" y="4210820"/>
            <a:ext cx="3307912" cy="245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123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Başlık 1">
            <a:extLst>
              <a:ext uri="{FF2B5EF4-FFF2-40B4-BE49-F238E27FC236}">
                <a16:creationId xmlns:a16="http://schemas.microsoft.com/office/drawing/2014/main" id="{0BAECDDD-F1B7-A381-11C5-85499161D676}"/>
              </a:ext>
            </a:extLst>
          </p:cNvPr>
          <p:cNvSpPr txBox="1">
            <a:spLocks/>
          </p:cNvSpPr>
          <p:nvPr/>
        </p:nvSpPr>
        <p:spPr>
          <a:xfrm>
            <a:off x="838200" y="557188"/>
            <a:ext cx="10515600" cy="11334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SGRT-Klinik Avantajlar</a:t>
            </a:r>
            <a:endParaRPr lang="en-US" sz="5200" b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E6368A52-7DF3-D814-C9B4-290024268E2B}"/>
              </a:ext>
            </a:extLst>
          </p:cNvPr>
          <p:cNvSpPr>
            <a:spLocks noGrp="1"/>
          </p:cNvSpPr>
          <p:nvPr/>
        </p:nvSpPr>
        <p:spPr>
          <a:xfrm>
            <a:off x="251520" y="1628800"/>
            <a:ext cx="889248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2000" b="1" i="1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endParaRPr lang="tr-TR" sz="29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6E9E590-2C5F-01C1-C4A5-75045D273D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5917150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4427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82EC477D-2831-66CF-6123-CBFA94423591}"/>
              </a:ext>
            </a:extLst>
          </p:cNvPr>
          <p:cNvSpPr>
            <a:spLocks noGrp="1"/>
          </p:cNvSpPr>
          <p:nvPr/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tr-TR" sz="2000" b="1" i="1" dirty="0"/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900" dirty="0"/>
              <a:t> </a:t>
            </a:r>
          </a:p>
        </p:txBody>
      </p:sp>
      <p:sp>
        <p:nvSpPr>
          <p:cNvPr id="3" name="Başlık 1">
            <a:extLst>
              <a:ext uri="{FF2B5EF4-FFF2-40B4-BE49-F238E27FC236}">
                <a16:creationId xmlns:a16="http://schemas.microsoft.com/office/drawing/2014/main" id="{63B008DA-B58E-4DD9-7DC8-EDE568C3EAD7}"/>
              </a:ext>
            </a:extLst>
          </p:cNvPr>
          <p:cNvSpPr txBox="1">
            <a:spLocks/>
          </p:cNvSpPr>
          <p:nvPr/>
        </p:nvSpPr>
        <p:spPr>
          <a:xfrm>
            <a:off x="457200" y="836712"/>
            <a:ext cx="8578105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Neden SGRT?</a:t>
            </a:r>
          </a:p>
        </p:txBody>
      </p:sp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4B48529A-16B9-861C-279B-7FC88E74A670}"/>
              </a:ext>
            </a:extLst>
          </p:cNvPr>
          <p:cNvSpPr txBox="1">
            <a:spLocks/>
          </p:cNvSpPr>
          <p:nvPr/>
        </p:nvSpPr>
        <p:spPr>
          <a:xfrm>
            <a:off x="451286" y="2064366"/>
            <a:ext cx="8582505" cy="4032448"/>
          </a:xfrm>
          <a:prstGeom prst="rect">
            <a:avLst/>
          </a:prstGeom>
        </p:spPr>
        <p:txBody>
          <a:bodyPr lIns="68580" tIns="34290" rIns="68580" bIns="34290" anchor="ctr"/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  <a:p>
            <a:pPr>
              <a:tabLst>
                <a:tab pos="603647" algn="l"/>
              </a:tabLst>
              <a:defRPr/>
            </a:pPr>
            <a:r>
              <a:rPr lang="tr-TR" sz="2000" b="1" dirty="0">
                <a:latin typeface="Arial "/>
              </a:rPr>
              <a:t>Hasta </a:t>
            </a:r>
            <a:r>
              <a:rPr lang="en-GB" sz="2000" b="1" err="1">
                <a:latin typeface="Arial "/>
              </a:rPr>
              <a:t>hareket</a:t>
            </a:r>
            <a:r>
              <a:rPr lang="en-GB" sz="2000" b="1" dirty="0">
                <a:latin typeface="Arial "/>
              </a:rPr>
              <a:t> </a:t>
            </a:r>
            <a:r>
              <a:rPr lang="en-GB" sz="2000" b="1" err="1">
                <a:latin typeface="Arial "/>
              </a:rPr>
              <a:t>takibi</a:t>
            </a:r>
            <a:r>
              <a:rPr lang="tr-TR" sz="2000" b="1" dirty="0">
                <a:latin typeface="Arial "/>
              </a:rPr>
              <a:t> sayesine;</a:t>
            </a:r>
            <a:endParaRPr lang="en-GB" sz="2000" b="1" dirty="0">
              <a:latin typeface="Arial "/>
            </a:endParaRPr>
          </a:p>
          <a:p>
            <a:pPr>
              <a:defRPr/>
            </a:pPr>
            <a:endParaRPr lang="en-US" sz="2000" b="1" dirty="0">
              <a:latin typeface="Arial "/>
            </a:endParaRPr>
          </a:p>
          <a:p>
            <a:pPr>
              <a:defRPr/>
            </a:pPr>
            <a:r>
              <a:rPr lang="tr-TR" sz="2000" b="1" dirty="0">
                <a:latin typeface="Arial "/>
              </a:rPr>
              <a:t>►</a:t>
            </a:r>
            <a:r>
              <a:rPr lang="en-GB" sz="2000" b="1" dirty="0" err="1">
                <a:latin typeface="Arial "/>
              </a:rPr>
              <a:t>Tedavi</a:t>
            </a:r>
            <a:r>
              <a:rPr lang="en-GB" sz="2000" b="1" dirty="0">
                <a:latin typeface="Arial "/>
              </a:rPr>
              <a:t> </a:t>
            </a:r>
            <a:r>
              <a:rPr lang="en-GB" sz="2000" b="1" dirty="0" err="1">
                <a:latin typeface="Arial "/>
              </a:rPr>
              <a:t>Öncesi</a:t>
            </a:r>
            <a:r>
              <a:rPr lang="en-GB" sz="2000" b="1" dirty="0">
                <a:latin typeface="Arial "/>
              </a:rPr>
              <a:t> </a:t>
            </a:r>
            <a:r>
              <a:rPr lang="tr-TR" sz="2000" b="1" dirty="0">
                <a:latin typeface="Arial "/>
              </a:rPr>
              <a:t>Hasta Pozisyonlama (Set-</a:t>
            </a:r>
            <a:r>
              <a:rPr lang="tr-TR" sz="2000" b="1" dirty="0" err="1">
                <a:latin typeface="Arial "/>
              </a:rPr>
              <a:t>up</a:t>
            </a:r>
            <a:r>
              <a:rPr lang="tr-TR" sz="2000" b="1" dirty="0">
                <a:latin typeface="Arial "/>
              </a:rPr>
              <a:t>)</a:t>
            </a:r>
            <a:endParaRPr lang="en-US" sz="2000" b="1" dirty="0">
              <a:latin typeface="Arial "/>
            </a:endParaRPr>
          </a:p>
          <a:p>
            <a:pPr>
              <a:defRPr/>
            </a:pPr>
            <a:r>
              <a:rPr lang="en-US" sz="2000" b="1" dirty="0">
                <a:latin typeface="Arial "/>
              </a:rPr>
              <a:t>	</a:t>
            </a:r>
          </a:p>
          <a:p>
            <a:pPr>
              <a:defRPr/>
            </a:pPr>
            <a:r>
              <a:rPr lang="tr-TR" sz="2000" b="1" dirty="0">
                <a:latin typeface="Arial "/>
              </a:rPr>
              <a:t>►</a:t>
            </a:r>
            <a:r>
              <a:rPr lang="en-GB" sz="2000" b="1" err="1">
                <a:latin typeface="Arial "/>
              </a:rPr>
              <a:t>Tedavi</a:t>
            </a:r>
            <a:r>
              <a:rPr lang="en-GB" sz="2000" b="1" dirty="0">
                <a:latin typeface="Arial "/>
              </a:rPr>
              <a:t> </a:t>
            </a:r>
            <a:r>
              <a:rPr lang="en-GB" sz="2000" b="1" err="1">
                <a:latin typeface="Arial "/>
              </a:rPr>
              <a:t>Sırasında</a:t>
            </a:r>
            <a:r>
              <a:rPr lang="en-GB" sz="2000" b="1" dirty="0">
                <a:latin typeface="Arial "/>
              </a:rPr>
              <a:t> </a:t>
            </a:r>
            <a:r>
              <a:rPr lang="en-GB" sz="2000" b="1" err="1">
                <a:latin typeface="Arial "/>
              </a:rPr>
              <a:t>Hareket</a:t>
            </a:r>
            <a:r>
              <a:rPr lang="en-GB" sz="2000" b="1" dirty="0">
                <a:latin typeface="Arial "/>
              </a:rPr>
              <a:t> </a:t>
            </a:r>
            <a:r>
              <a:rPr lang="en-GB" sz="2000" b="1" err="1">
                <a:latin typeface="Arial "/>
              </a:rPr>
              <a:t>Takibi</a:t>
            </a:r>
            <a:endParaRPr lang="en-US" sz="2000" b="1">
              <a:latin typeface="Arial "/>
            </a:endParaRPr>
          </a:p>
          <a:p>
            <a:pPr>
              <a:defRPr/>
            </a:pPr>
            <a:r>
              <a:rPr lang="en-US" sz="2000" b="1" dirty="0">
                <a:latin typeface="Arial "/>
              </a:rPr>
              <a:t>	</a:t>
            </a:r>
          </a:p>
          <a:p>
            <a:pPr>
              <a:defRPr/>
            </a:pPr>
            <a:r>
              <a:rPr lang="tr-TR" sz="2000" b="1" dirty="0">
                <a:latin typeface="Arial "/>
              </a:rPr>
              <a:t>►</a:t>
            </a:r>
            <a:r>
              <a:rPr lang="en-US" sz="2000" b="1" dirty="0">
                <a:latin typeface="Arial "/>
              </a:rPr>
              <a:t>Nefes </a:t>
            </a:r>
            <a:r>
              <a:rPr lang="en-US" sz="2000" b="1" err="1">
                <a:latin typeface="Arial "/>
              </a:rPr>
              <a:t>Takibi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err="1">
                <a:latin typeface="Arial "/>
              </a:rPr>
              <a:t>ile</a:t>
            </a:r>
            <a:r>
              <a:rPr lang="en-US" sz="2000" b="1" dirty="0">
                <a:latin typeface="Arial "/>
              </a:rPr>
              <a:t> </a:t>
            </a:r>
            <a:r>
              <a:rPr lang="en-GB" sz="2000" b="1" dirty="0">
                <a:latin typeface="Arial "/>
              </a:rPr>
              <a:t>T</a:t>
            </a:r>
            <a:r>
              <a:rPr lang="tr-TR" sz="2000" b="1" err="1">
                <a:latin typeface="Arial "/>
              </a:rPr>
              <a:t>edav</a:t>
            </a:r>
            <a:r>
              <a:rPr lang="en-GB" sz="2000" b="1" err="1">
                <a:latin typeface="Arial "/>
              </a:rPr>
              <a:t>i</a:t>
            </a:r>
            <a:endParaRPr lang="tr-TR" sz="2000" b="1">
              <a:latin typeface="Arial "/>
            </a:endParaRPr>
          </a:p>
          <a:p>
            <a:pPr>
              <a:defRPr/>
            </a:pPr>
            <a:endParaRPr lang="tr-TR" sz="2000" b="1" dirty="0">
              <a:latin typeface="Arial "/>
            </a:endParaRPr>
          </a:p>
          <a:p>
            <a:pPr>
              <a:defRPr/>
            </a:pPr>
            <a:r>
              <a:rPr lang="en-US" sz="2000" b="1" dirty="0">
                <a:latin typeface="Arial "/>
              </a:rPr>
              <a:t>►</a:t>
            </a:r>
            <a:r>
              <a:rPr lang="en-US" sz="2000" b="1" dirty="0" err="1">
                <a:latin typeface="Arial "/>
              </a:rPr>
              <a:t>Hareket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dirty="0" err="1">
                <a:latin typeface="Arial "/>
              </a:rPr>
              <a:t>eşikleri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dirty="0" err="1">
                <a:latin typeface="Arial "/>
              </a:rPr>
              <a:t>aşıldığında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dirty="0" err="1">
                <a:latin typeface="Arial "/>
              </a:rPr>
              <a:t>radyasyon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dirty="0" err="1">
                <a:latin typeface="Arial "/>
              </a:rPr>
              <a:t>ışınını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dirty="0" err="1">
                <a:latin typeface="Arial "/>
              </a:rPr>
              <a:t>kesmeye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dirty="0" err="1">
                <a:latin typeface="Arial "/>
              </a:rPr>
              <a:t>elverişli</a:t>
            </a:r>
            <a:endParaRPr lang="en-US" sz="2000" b="1">
              <a:latin typeface="Arial "/>
            </a:endParaRPr>
          </a:p>
          <a:p>
            <a:pPr>
              <a:defRPr/>
            </a:pPr>
            <a:endParaRPr lang="tr-TR" sz="2000" b="1" dirty="0">
              <a:latin typeface="Arial "/>
            </a:endParaRPr>
          </a:p>
          <a:p>
            <a:pPr>
              <a:defRPr/>
            </a:pPr>
            <a:r>
              <a:rPr lang="en-US" sz="2000" b="1" dirty="0">
                <a:latin typeface="Arial "/>
              </a:rPr>
              <a:t>►</a:t>
            </a:r>
            <a:r>
              <a:rPr lang="en-US" sz="2000" b="1" err="1">
                <a:latin typeface="Arial "/>
              </a:rPr>
              <a:t>Tedavi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err="1">
                <a:latin typeface="Arial "/>
              </a:rPr>
              <a:t>doğruluğunun</a:t>
            </a:r>
            <a:r>
              <a:rPr lang="en-US" sz="2000" b="1" dirty="0">
                <a:latin typeface="Arial "/>
              </a:rPr>
              <a:t> </a:t>
            </a:r>
            <a:r>
              <a:rPr lang="en-US" sz="2000" b="1" err="1">
                <a:latin typeface="Arial "/>
              </a:rPr>
              <a:t>takibi</a:t>
            </a:r>
            <a:endParaRPr lang="en-US" sz="2000" b="1">
              <a:latin typeface="Arial "/>
            </a:endParaRPr>
          </a:p>
          <a:p>
            <a:pPr>
              <a:defRPr/>
            </a:pPr>
            <a:endParaRPr lang="en-US" dirty="0">
              <a:solidFill>
                <a:srgbClr val="EE7D16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8094738-7F73-3994-6BA5-C587B0038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159" y="1712196"/>
            <a:ext cx="4141631" cy="276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3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D82F5BCC-C09C-E661-372B-2F82C1E95DF5}"/>
              </a:ext>
            </a:extLst>
          </p:cNvPr>
          <p:cNvSpPr>
            <a:spLocks noGrp="1"/>
          </p:cNvSpPr>
          <p:nvPr/>
        </p:nvSpPr>
        <p:spPr bwMode="auto">
          <a:xfrm>
            <a:off x="617538" y="1552575"/>
            <a:ext cx="5650706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GB" dirty="0">
                <a:latin typeface="Arial Nova Cond" panose="020B0506020202020204" pitchFamily="34" charset="0"/>
              </a:rPr>
              <a:t>Hasta </a:t>
            </a:r>
            <a:r>
              <a:rPr lang="en-GB" dirty="0" err="1">
                <a:latin typeface="Arial Nova Cond" panose="020B0506020202020204" pitchFamily="34" charset="0"/>
              </a:rPr>
              <a:t>üzerinde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gerçek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zamanlı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pozisyon</a:t>
            </a:r>
            <a:r>
              <a:rPr lang="en-GB" dirty="0">
                <a:latin typeface="Arial Nova Cond" panose="020B0506020202020204" pitchFamily="34" charset="0"/>
              </a:rPr>
              <a:t> </a:t>
            </a:r>
            <a:r>
              <a:rPr lang="en-GB" dirty="0" err="1">
                <a:latin typeface="Arial Nova Cond" panose="020B0506020202020204" pitchFamily="34" charset="0"/>
              </a:rPr>
              <a:t>takibi</a:t>
            </a:r>
            <a:r>
              <a:rPr lang="en-GB" dirty="0">
                <a:latin typeface="Arial Nova Cond" panose="020B0506020202020204" pitchFamily="34" charset="0"/>
              </a:rPr>
              <a:t>:</a:t>
            </a:r>
            <a:endParaRPr lang="tr-TR" dirty="0">
              <a:latin typeface="Arial Nova Cond" panose="020B0506020202020204" pitchFamily="34" charset="0"/>
            </a:endParaRPr>
          </a:p>
          <a:p>
            <a:pPr marL="0" indent="0">
              <a:buNone/>
              <a:defRPr/>
            </a:pPr>
            <a:r>
              <a:rPr lang="tr-TR" sz="2400" b="1" dirty="0">
                <a:solidFill>
                  <a:srgbClr val="00B0F0"/>
                </a:solidFill>
                <a:latin typeface="Arial Nova Cond"/>
              </a:rPr>
              <a:t>Mavi</a:t>
            </a:r>
            <a:r>
              <a:rPr lang="en-GB" sz="2400" dirty="0">
                <a:latin typeface="Arial Nova Cond"/>
              </a:rPr>
              <a:t> </a:t>
            </a:r>
            <a:r>
              <a:rPr lang="tr-TR" sz="2400" dirty="0">
                <a:latin typeface="Arial Nova Cond"/>
              </a:rPr>
              <a:t>ışık tarama ve ölçüm yapmakta kullanılıyor, bir monokrom </a:t>
            </a:r>
            <a:r>
              <a:rPr lang="en-GB" sz="2400" dirty="0">
                <a:latin typeface="Arial Nova Cond"/>
              </a:rPr>
              <a:t>CCD </a:t>
            </a:r>
            <a:r>
              <a:rPr lang="tr-TR" sz="2400" dirty="0">
                <a:latin typeface="Arial Nova Cond"/>
              </a:rPr>
              <a:t>kamera tarafından kayıt alınıyor</a:t>
            </a:r>
            <a:r>
              <a:rPr lang="en-GB" sz="2400" dirty="0">
                <a:latin typeface="Arial Nova Cond"/>
              </a:rPr>
              <a:t>. </a:t>
            </a:r>
            <a:endParaRPr lang="en-GB" sz="2400" dirty="0">
              <a:latin typeface="Arial Nova Cond" panose="020B0506020202020204" pitchFamily="34" charset="0"/>
            </a:endParaRPr>
          </a:p>
          <a:p>
            <a:pPr marL="0" indent="0">
              <a:buNone/>
              <a:defRPr/>
            </a:pPr>
            <a:r>
              <a:rPr lang="tr-TR" sz="2400" b="1" dirty="0">
                <a:solidFill>
                  <a:srgbClr val="00B050"/>
                </a:solidFill>
                <a:latin typeface="Arial Nova Cond"/>
              </a:rPr>
              <a:t>Yeşil </a:t>
            </a:r>
            <a:r>
              <a:rPr lang="en-GB" sz="2400" err="1">
                <a:latin typeface="Arial Nova Cond"/>
              </a:rPr>
              <a:t>referans</a:t>
            </a:r>
            <a:r>
              <a:rPr lang="en-GB" sz="2400" dirty="0">
                <a:latin typeface="Arial Nova Cond"/>
              </a:rPr>
              <a:t> </a:t>
            </a:r>
            <a:r>
              <a:rPr lang="en-GB" sz="2400" err="1">
                <a:latin typeface="Arial Nova Cond"/>
              </a:rPr>
              <a:t>görüntüyü</a:t>
            </a:r>
            <a:r>
              <a:rPr lang="en-GB" sz="2400" dirty="0">
                <a:latin typeface="Arial Nova Cond"/>
              </a:rPr>
              <a:t> </a:t>
            </a:r>
            <a:endParaRPr lang="en-GB" sz="2400" dirty="0">
              <a:latin typeface="Arial Nova Cond" panose="020B0506020202020204" pitchFamily="34" charset="0"/>
            </a:endParaRPr>
          </a:p>
          <a:p>
            <a:pPr marL="0" indent="0">
              <a:buNone/>
              <a:defRPr/>
            </a:pP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</a:rPr>
              <a:t>Kırmızı</a:t>
            </a:r>
            <a:r>
              <a:rPr lang="en-GB" sz="2400" dirty="0">
                <a:latin typeface="Arial Nova Cond"/>
              </a:rPr>
              <a:t> </a:t>
            </a:r>
            <a:r>
              <a:rPr lang="en-GB" sz="2400" err="1">
                <a:latin typeface="Arial Nova Cond"/>
              </a:rPr>
              <a:t>ve</a:t>
            </a:r>
            <a:r>
              <a:rPr lang="en-GB" sz="2400" dirty="0">
                <a:latin typeface="Arial Nova Cond"/>
              </a:rPr>
              <a:t> </a:t>
            </a:r>
            <a:r>
              <a:rPr lang="en-GB" sz="2400" b="1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ova Cond"/>
              </a:rPr>
              <a:t>Sarı</a:t>
            </a:r>
            <a:r>
              <a:rPr lang="en-GB" sz="2400" dirty="0">
                <a:latin typeface="Arial Nova Cond"/>
              </a:rPr>
              <a:t> </a:t>
            </a:r>
            <a:r>
              <a:rPr lang="tr-TR" sz="2400" dirty="0">
                <a:latin typeface="Arial Nova Cond"/>
              </a:rPr>
              <a:t>yüzeyde</a:t>
            </a:r>
            <a:r>
              <a:rPr lang="en-GB" sz="2400" dirty="0">
                <a:latin typeface="Arial Nova Cond"/>
              </a:rPr>
              <a:t>ki</a:t>
            </a:r>
            <a:r>
              <a:rPr lang="tr-TR" sz="2400" dirty="0">
                <a:latin typeface="Arial Nova Cond"/>
              </a:rPr>
              <a:t> tutarsızlıkların yerini </a:t>
            </a:r>
            <a:r>
              <a:rPr lang="en-GB" sz="2400" err="1">
                <a:latin typeface="Arial Nova Cond"/>
              </a:rPr>
              <a:t>gösteriyor</a:t>
            </a:r>
            <a:r>
              <a:rPr lang="tr-TR" sz="2400" dirty="0">
                <a:latin typeface="Arial Nova Cond"/>
              </a:rPr>
              <a:t>. </a:t>
            </a:r>
            <a:r>
              <a:rPr lang="en-GB" sz="2400" dirty="0">
                <a:latin typeface="Arial Nova Cond"/>
              </a:rPr>
              <a:t> </a:t>
            </a:r>
            <a:endParaRPr lang="tr-TR" sz="2400" dirty="0">
              <a:latin typeface="Arial Nova Cond" panose="020B0506020202020204" pitchFamily="34" charset="0"/>
            </a:endParaRPr>
          </a:p>
          <a:p>
            <a:pPr marL="135255" indent="-135255">
              <a:defRPr/>
            </a:pPr>
            <a:endParaRPr lang="en-GB" sz="2400" dirty="0">
              <a:latin typeface="Arial Nova Cond" panose="020B050602020202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Arial Nova Cond"/>
              </a:rPr>
              <a:t>Tarama hızı</a:t>
            </a:r>
            <a:r>
              <a:rPr lang="en-US" sz="2400" dirty="0">
                <a:latin typeface="Arial Nova Cond"/>
              </a:rPr>
              <a:t>: </a:t>
            </a:r>
            <a:r>
              <a:rPr lang="tr-TR" sz="2400" dirty="0">
                <a:latin typeface="Arial Nova Cond"/>
              </a:rPr>
              <a:t>165</a:t>
            </a:r>
            <a:r>
              <a:rPr lang="en-US" sz="2400" dirty="0">
                <a:latin typeface="Arial Nova Cond"/>
              </a:rPr>
              <a:t> </a:t>
            </a:r>
            <a:r>
              <a:rPr lang="tr-TR" sz="2400" dirty="0">
                <a:latin typeface="Arial Nova Cond"/>
              </a:rPr>
              <a:t>kare</a:t>
            </a:r>
            <a:r>
              <a:rPr lang="en-US" sz="2400" dirty="0">
                <a:latin typeface="Arial Nova Cond"/>
              </a:rPr>
              <a:t> / s</a:t>
            </a:r>
            <a:r>
              <a:rPr lang="tr-TR" sz="2400" dirty="0">
                <a:latin typeface="Arial Nova Cond"/>
              </a:rPr>
              <a:t>aniye</a:t>
            </a:r>
            <a:endParaRPr lang="en-US" sz="2400" dirty="0">
              <a:latin typeface="Arial Nova Cond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400" dirty="0">
                <a:latin typeface="Arial Nova Cond"/>
              </a:rPr>
              <a:t>Hareket algılama</a:t>
            </a:r>
            <a:r>
              <a:rPr lang="en-US" sz="2400" dirty="0">
                <a:latin typeface="Arial Nova Cond"/>
              </a:rPr>
              <a:t>: 0,5 mm </a:t>
            </a:r>
            <a:r>
              <a:rPr lang="tr-TR" sz="2400" dirty="0">
                <a:latin typeface="Arial Nova Cond"/>
              </a:rPr>
              <a:t>içinde</a:t>
            </a:r>
            <a:endParaRPr lang="en-US" sz="2400" dirty="0">
              <a:latin typeface="Arial Nova Cond"/>
            </a:endParaRPr>
          </a:p>
        </p:txBody>
      </p:sp>
      <p:sp>
        <p:nvSpPr>
          <p:cNvPr id="3" name="5 Dikdörtgen">
            <a:extLst>
              <a:ext uri="{FF2B5EF4-FFF2-40B4-BE49-F238E27FC236}">
                <a16:creationId xmlns:a16="http://schemas.microsoft.com/office/drawing/2014/main" id="{21CD7499-F908-655F-86A8-829DC8664A5D}"/>
              </a:ext>
            </a:extLst>
          </p:cNvPr>
          <p:cNvSpPr/>
          <p:nvPr/>
        </p:nvSpPr>
        <p:spPr>
          <a:xfrm>
            <a:off x="152400" y="218672"/>
            <a:ext cx="8717556" cy="88468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77800" dir="1242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en-US" sz="2700" b="1" dirty="0">
                <a:solidFill>
                  <a:srgbClr val="FFC000"/>
                </a:solidFill>
                <a:latin typeface="Arial Nova Cond"/>
              </a:rPr>
              <a:t>C</a:t>
            </a:r>
            <a:r>
              <a:rPr lang="tr-TR" sz="2700" b="1" dirty="0">
                <a:solidFill>
                  <a:srgbClr val="FFC000"/>
                </a:solidFill>
                <a:latin typeface="Arial Nova Cond"/>
              </a:rPr>
              <a:t>ATALYST+</a:t>
            </a:r>
            <a:r>
              <a:rPr lang="en-GB" sz="2700" b="1" dirty="0">
                <a:solidFill>
                  <a:srgbClr val="FFC000"/>
                </a:solidFill>
                <a:latin typeface="Arial Nova Cond"/>
              </a:rPr>
              <a:t> </a:t>
            </a:r>
            <a:endParaRPr lang="tr-TR" sz="2700" b="1" dirty="0">
              <a:solidFill>
                <a:srgbClr val="FFC000"/>
              </a:solidFill>
              <a:latin typeface="Arial Nova Cond" panose="020B0506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9FC958BE-51BF-F339-9AA6-7811DF124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188" y="5888832"/>
            <a:ext cx="15398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objekt 5">
            <a:extLst>
              <a:ext uri="{FF2B5EF4-FFF2-40B4-BE49-F238E27FC236}">
                <a16:creationId xmlns:a16="http://schemas.microsoft.com/office/drawing/2014/main" id="{5795B1C2-BB64-E73E-0959-147D45128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1" t="10522" r="2621"/>
          <a:stretch>
            <a:fillRect/>
          </a:stretch>
        </p:blipFill>
        <p:spPr bwMode="auto">
          <a:xfrm>
            <a:off x="6800474" y="2642287"/>
            <a:ext cx="1611313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D2DF137-999E-B703-B341-9DEFA42B1CB1}"/>
              </a:ext>
            </a:extLst>
          </p:cNvPr>
          <p:cNvGrpSpPr>
            <a:grpSpLocks/>
          </p:cNvGrpSpPr>
          <p:nvPr/>
        </p:nvGrpSpPr>
        <p:grpSpPr bwMode="auto">
          <a:xfrm>
            <a:off x="7363021" y="1399210"/>
            <a:ext cx="2520950" cy="2498725"/>
            <a:chOff x="6624834" y="1708772"/>
            <a:chExt cx="3362186" cy="3332653"/>
          </a:xfrm>
        </p:grpSpPr>
        <p:pic>
          <p:nvPicPr>
            <p:cNvPr id="18" name="Picture 3">
              <a:extLst>
                <a:ext uri="{FF2B5EF4-FFF2-40B4-BE49-F238E27FC236}">
                  <a16:creationId xmlns:a16="http://schemas.microsoft.com/office/drawing/2014/main" id="{9C1FB6CC-D391-63E3-4F02-856A1B6436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9757" y="1708772"/>
              <a:ext cx="2239295" cy="1608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ruta 9">
              <a:extLst>
                <a:ext uri="{FF2B5EF4-FFF2-40B4-BE49-F238E27FC236}">
                  <a16:creationId xmlns:a16="http://schemas.microsoft.com/office/drawing/2014/main" id="{B36AAD3F-B18A-6E5D-CB08-1F942119EE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4834" y="1798287"/>
              <a:ext cx="117006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tr-TR" altLang="tr-TR">
                  <a:latin typeface="Arial Nova Cond" panose="020B0506020202020204" pitchFamily="34" charset="0"/>
                </a:rPr>
                <a:t>K</a:t>
              </a:r>
              <a:r>
                <a:rPr lang="en-US" altLang="tr-TR">
                  <a:latin typeface="Arial Nova Cond" panose="020B0506020202020204" pitchFamily="34" charset="0"/>
                </a:rPr>
                <a:t>amera</a:t>
              </a:r>
            </a:p>
          </p:txBody>
        </p:sp>
        <p:sp>
          <p:nvSpPr>
            <p:cNvPr id="20" name="textruta 10">
              <a:extLst>
                <a:ext uri="{FF2B5EF4-FFF2-40B4-BE49-F238E27FC236}">
                  <a16:creationId xmlns:a16="http://schemas.microsoft.com/office/drawing/2014/main" id="{B9B2B858-A1BA-6DC2-ED59-8B64F5D67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28100" y="1769857"/>
              <a:ext cx="1358920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9pPr>
            </a:lstStyle>
            <a:p>
              <a:r>
                <a:rPr lang="en-US" altLang="tr-TR">
                  <a:latin typeface="Arial Nova Cond" panose="020B0506020202020204" pitchFamily="34" charset="0"/>
                </a:rPr>
                <a:t>Proje</a:t>
              </a:r>
              <a:r>
                <a:rPr lang="tr-TR" altLang="tr-TR">
                  <a:latin typeface="Arial Nova Cond" panose="020B0506020202020204" pitchFamily="34" charset="0"/>
                </a:rPr>
                <a:t>k</a:t>
              </a:r>
              <a:r>
                <a:rPr lang="en-US" altLang="tr-TR">
                  <a:latin typeface="Arial Nova Cond" panose="020B0506020202020204" pitchFamily="34" charset="0"/>
                </a:rPr>
                <a:t>t</a:t>
              </a:r>
              <a:r>
                <a:rPr lang="tr-TR" altLang="tr-TR">
                  <a:latin typeface="Arial Nova Cond" panose="020B0506020202020204" pitchFamily="34" charset="0"/>
                </a:rPr>
                <a:t>ö</a:t>
              </a:r>
              <a:r>
                <a:rPr lang="en-US" altLang="tr-TR">
                  <a:latin typeface="Arial Nova Cond" panose="020B0506020202020204" pitchFamily="34" charset="0"/>
                </a:rPr>
                <a:t>r</a:t>
              </a:r>
            </a:p>
          </p:txBody>
        </p:sp>
        <p:sp>
          <p:nvSpPr>
            <p:cNvPr id="21" name="Likbent triangel 16">
              <a:extLst>
                <a:ext uri="{FF2B5EF4-FFF2-40B4-BE49-F238E27FC236}">
                  <a16:creationId xmlns:a16="http://schemas.microsoft.com/office/drawing/2014/main" id="{A157D61A-DCC3-F42B-FEE1-82F1212C87F1}"/>
                </a:ext>
              </a:extLst>
            </p:cNvPr>
            <p:cNvSpPr/>
            <p:nvPr/>
          </p:nvSpPr>
          <p:spPr>
            <a:xfrm rot="11157803">
              <a:off x="7603698" y="3126938"/>
              <a:ext cx="1257226" cy="1914487"/>
            </a:xfrm>
            <a:prstGeom prst="triangle">
              <a:avLst>
                <a:gd name="adj" fmla="val 27630"/>
              </a:avLst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7" name="Group 10">
            <a:extLst>
              <a:ext uri="{FF2B5EF4-FFF2-40B4-BE49-F238E27FC236}">
                <a16:creationId xmlns:a16="http://schemas.microsoft.com/office/drawing/2014/main" id="{1491B648-8783-B9AB-9730-4908940FA183}"/>
              </a:ext>
            </a:extLst>
          </p:cNvPr>
          <p:cNvGrpSpPr>
            <a:grpSpLocks/>
          </p:cNvGrpSpPr>
          <p:nvPr/>
        </p:nvGrpSpPr>
        <p:grpSpPr bwMode="auto">
          <a:xfrm>
            <a:off x="6395676" y="4304147"/>
            <a:ext cx="3025410" cy="2315509"/>
            <a:chOff x="3419114" y="4387490"/>
            <a:chExt cx="4794231" cy="4313081"/>
          </a:xfrm>
        </p:grpSpPr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5F861A56-3DB2-815B-1520-9850881BA30E}"/>
                </a:ext>
              </a:extLst>
            </p:cNvPr>
            <p:cNvSpPr/>
            <p:nvPr/>
          </p:nvSpPr>
          <p:spPr>
            <a:xfrm>
              <a:off x="3419114" y="4705716"/>
              <a:ext cx="4562257" cy="39948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tr-TR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C9BF17F7-4E03-AE9D-5BF5-B7306E58BC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73961" y="4387490"/>
              <a:ext cx="4539384" cy="3979685"/>
              <a:chOff x="3673961" y="4387490"/>
              <a:chExt cx="4594865" cy="3979685"/>
            </a:xfrm>
          </p:grpSpPr>
          <p:pic>
            <p:nvPicPr>
              <p:cNvPr id="10" name="Bildobjekt 5">
                <a:extLst>
                  <a:ext uri="{FF2B5EF4-FFF2-40B4-BE49-F238E27FC236}">
                    <a16:creationId xmlns:a16="http://schemas.microsoft.com/office/drawing/2014/main" id="{37BAEE7C-98EF-E1EF-DA7C-1B6EDC98C8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781" t="10522" r="2621"/>
              <a:stretch>
                <a:fillRect/>
              </a:stretch>
            </p:blipFill>
            <p:spPr bwMode="auto">
              <a:xfrm>
                <a:off x="3673961" y="6377737"/>
                <a:ext cx="2148637" cy="1989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1" name="Group 4">
                <a:extLst>
                  <a:ext uri="{FF2B5EF4-FFF2-40B4-BE49-F238E27FC236}">
                    <a16:creationId xmlns:a16="http://schemas.microsoft.com/office/drawing/2014/main" id="{B2697479-5C23-0E30-EE73-269023E434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42072" y="4387490"/>
                <a:ext cx="4426754" cy="3546335"/>
                <a:chOff x="3842072" y="4387490"/>
                <a:chExt cx="4426754" cy="3546335"/>
              </a:xfrm>
            </p:grpSpPr>
            <p:sp>
              <p:nvSpPr>
                <p:cNvPr id="12" name="textruta 9">
                  <a:extLst>
                    <a:ext uri="{FF2B5EF4-FFF2-40B4-BE49-F238E27FC236}">
                      <a16:creationId xmlns:a16="http://schemas.microsoft.com/office/drawing/2014/main" id="{3E784017-F5E6-8F16-B761-63BDFAF256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42072" y="4387490"/>
                  <a:ext cx="1606614" cy="687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tr-TR" altLang="tr-TR">
                      <a:latin typeface="Arial Nova Cond" panose="020B0506020202020204" pitchFamily="34" charset="0"/>
                    </a:rPr>
                    <a:t>K</a:t>
                  </a:r>
                  <a:r>
                    <a:rPr lang="en-US" altLang="tr-TR">
                      <a:latin typeface="Arial Nova Cond" panose="020B0506020202020204" pitchFamily="34" charset="0"/>
                    </a:rPr>
                    <a:t>amera</a:t>
                  </a:r>
                </a:p>
              </p:txBody>
            </p:sp>
            <p:sp>
              <p:nvSpPr>
                <p:cNvPr id="13" name="textruta 10">
                  <a:extLst>
                    <a:ext uri="{FF2B5EF4-FFF2-40B4-BE49-F238E27FC236}">
                      <a16:creationId xmlns:a16="http://schemas.microsoft.com/office/drawing/2014/main" id="{0E2376D5-B359-C8CD-14AD-7E5585753CC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435245" y="4388842"/>
                  <a:ext cx="1833581" cy="6879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tr-TR">
                      <a:latin typeface="Arial Nova Cond" panose="020B0506020202020204" pitchFamily="34" charset="0"/>
                    </a:rPr>
                    <a:t>Proje</a:t>
                  </a:r>
                  <a:r>
                    <a:rPr lang="tr-TR" altLang="tr-TR">
                      <a:latin typeface="Arial Nova Cond" panose="020B0506020202020204" pitchFamily="34" charset="0"/>
                    </a:rPr>
                    <a:t>ktör</a:t>
                  </a:r>
                  <a:endParaRPr lang="en-US" altLang="tr-TR">
                    <a:latin typeface="Arial Nova Cond" panose="020B0506020202020204" pitchFamily="34" charset="0"/>
                  </a:endParaRPr>
                </a:p>
              </p:txBody>
            </p:sp>
            <p:cxnSp>
              <p:nvCxnSpPr>
                <p:cNvPr id="14" name="Rak pilkoppling 6">
                  <a:extLst>
                    <a:ext uri="{FF2B5EF4-FFF2-40B4-BE49-F238E27FC236}">
                      <a16:creationId xmlns:a16="http://schemas.microsoft.com/office/drawing/2014/main" id="{875928E0-13B9-0526-0997-CD94332DA3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63196" y="4997867"/>
                  <a:ext cx="398585" cy="649932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Rak pilkoppling 8">
                  <a:extLst>
                    <a:ext uri="{FF2B5EF4-FFF2-40B4-BE49-F238E27FC236}">
                      <a16:creationId xmlns:a16="http://schemas.microsoft.com/office/drawing/2014/main" id="{DD926B80-C824-0918-FEF2-AF0623F468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799689" y="4997867"/>
                  <a:ext cx="302153" cy="719794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Likbent triangel 16">
                  <a:extLst>
                    <a:ext uri="{FF2B5EF4-FFF2-40B4-BE49-F238E27FC236}">
                      <a16:creationId xmlns:a16="http://schemas.microsoft.com/office/drawing/2014/main" id="{9EED7F74-B260-85D0-3449-64119A266108}"/>
                    </a:ext>
                  </a:extLst>
                </p:cNvPr>
                <p:cNvSpPr/>
                <p:nvPr/>
              </p:nvSpPr>
              <p:spPr>
                <a:xfrm rot="11157803">
                  <a:off x="5436628" y="6019338"/>
                  <a:ext cx="1257226" cy="1914487"/>
                </a:xfrm>
                <a:prstGeom prst="triangle">
                  <a:avLst>
                    <a:gd name="adj" fmla="val 27630"/>
                  </a:avLst>
                </a:prstGeom>
                <a:noFill/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en-US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en-US" dirty="0"/>
                </a:p>
              </p:txBody>
            </p:sp>
            <p:pic>
              <p:nvPicPr>
                <p:cNvPr id="17" name="Picture 24">
                  <a:extLst>
                    <a:ext uri="{FF2B5EF4-FFF2-40B4-BE49-F238E27FC236}">
                      <a16:creationId xmlns:a16="http://schemas.microsoft.com/office/drawing/2014/main" id="{16C1C05B-3A21-F481-349A-D25245AA711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64818" y="5135695"/>
                  <a:ext cx="2200847" cy="10181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4106992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metin, ekran görüntüsü, beyaz eşya, tasarım içeren bir resim&#10;&#10;Açıklama otomatik olarak oluşturuldu">
            <a:extLst>
              <a:ext uri="{FF2B5EF4-FFF2-40B4-BE49-F238E27FC236}">
                <a16:creationId xmlns:a16="http://schemas.microsoft.com/office/drawing/2014/main" id="{9410C390-AD58-2599-0DFA-8491003BB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502444"/>
            <a:ext cx="11634785" cy="594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09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0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13468B0-EBCA-4209-1BE0-A9D3AB71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320" y="-203136"/>
            <a:ext cx="5725892" cy="1325563"/>
          </a:xfrm>
        </p:spPr>
        <p:txBody>
          <a:bodyPr anchor="b">
            <a:normAutofit/>
          </a:bodyPr>
          <a:lstStyle/>
          <a:p>
            <a:pPr algn="ctr"/>
            <a:r>
              <a:rPr lang="tr-TR" sz="3600" dirty="0">
                <a:solidFill>
                  <a:schemeClr val="tx2"/>
                </a:solidFill>
              </a:rPr>
              <a:t>                     </a:t>
            </a:r>
            <a:r>
              <a:rPr lang="tr-TR" sz="3600" b="1" u="sng" dirty="0">
                <a:solidFill>
                  <a:srgbClr val="FFC000"/>
                </a:solidFill>
              </a:rPr>
              <a:t>SENTİNEL 4DCT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27" name="Freeform: Shape 15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17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161857-29C1-2837-6AA7-5BB71F357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5945" y="1210364"/>
            <a:ext cx="9833548" cy="245726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tr-TR" sz="1800" b="1" dirty="0">
                <a:solidFill>
                  <a:schemeClr val="tx2"/>
                </a:solidFill>
              </a:rPr>
              <a:t>   </a:t>
            </a:r>
            <a:r>
              <a:rPr lang="tr-TR" sz="2400" b="1" dirty="0">
                <a:solidFill>
                  <a:schemeClr val="tx2"/>
                </a:solidFill>
              </a:rPr>
              <a:t>C-RAD </a:t>
            </a:r>
            <a:r>
              <a:rPr lang="tr-TR" sz="2400" b="1" dirty="0" err="1">
                <a:solidFill>
                  <a:schemeClr val="tx2"/>
                </a:solidFill>
              </a:rPr>
              <a:t>Sentinel</a:t>
            </a:r>
            <a:r>
              <a:rPr lang="tr-TR" sz="2400" b="1" dirty="0">
                <a:solidFill>
                  <a:schemeClr val="tx2"/>
                </a:solidFill>
              </a:rPr>
              <a:t> 4DCT , </a:t>
            </a:r>
            <a:r>
              <a:rPr lang="tr-TR" sz="2400" b="1" dirty="0" err="1">
                <a:solidFill>
                  <a:schemeClr val="tx2"/>
                </a:solidFill>
              </a:rPr>
              <a:t>ct</a:t>
            </a:r>
            <a:r>
              <a:rPr lang="tr-TR" sz="2400" b="1" dirty="0">
                <a:solidFill>
                  <a:schemeClr val="tx2"/>
                </a:solidFill>
              </a:rPr>
              <a:t> odasında 4DCT rekonstrüksiyonu ve geçitli görüntüleme  işlevselliğine sahip , lazer tabanlı bir optik yüzey tarama sistemidir.</a:t>
            </a:r>
          </a:p>
          <a:p>
            <a:pPr>
              <a:buFont typeface="Wingdings" panose="020B0604020202020204" pitchFamily="34" charset="0"/>
              <a:buChar char="v"/>
            </a:pPr>
            <a:endParaRPr lang="tr-TR" sz="2400" b="1" dirty="0">
              <a:solidFill>
                <a:schemeClr val="tx2"/>
              </a:solidFill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tr-TR" sz="2400" b="1" dirty="0">
                <a:solidFill>
                  <a:schemeClr val="tx2"/>
                </a:solidFill>
              </a:rPr>
              <a:t>LED ve CCD kamera sistemi olan bileşenlerden oluşur.</a:t>
            </a:r>
            <a:endParaRPr lang="tr-TR" sz="2400">
              <a:solidFill>
                <a:schemeClr val="tx2"/>
              </a:solidFill>
            </a:endParaRPr>
          </a:p>
          <a:p>
            <a:pPr>
              <a:buFont typeface="Wingdings" panose="020B0604020202020204" pitchFamily="34" charset="0"/>
              <a:buChar char="v"/>
            </a:pPr>
            <a:r>
              <a:rPr lang="tr-TR" sz="2400" b="1" dirty="0">
                <a:solidFill>
                  <a:schemeClr val="tx2"/>
                </a:solidFill>
              </a:rPr>
              <a:t>Elektromanyetik dalga gönderilerek hastanın cildinden </a:t>
            </a:r>
            <a:r>
              <a:rPr lang="tr-TR" sz="2400" b="1" err="1">
                <a:solidFill>
                  <a:schemeClr val="tx2"/>
                </a:solidFill>
              </a:rPr>
              <a:t>yanısıyan</a:t>
            </a:r>
            <a:r>
              <a:rPr lang="tr-TR" sz="2400" b="1" dirty="0">
                <a:solidFill>
                  <a:schemeClr val="tx2"/>
                </a:solidFill>
              </a:rPr>
              <a:t> ışık kamera tarafından toplanır ve optik </a:t>
            </a:r>
            <a:r>
              <a:rPr lang="tr-TR" sz="2400" b="1" err="1">
                <a:solidFill>
                  <a:schemeClr val="tx2"/>
                </a:solidFill>
              </a:rPr>
              <a:t>üçgenleme</a:t>
            </a:r>
            <a:r>
              <a:rPr lang="tr-TR" sz="2400" b="1" dirty="0">
                <a:solidFill>
                  <a:schemeClr val="tx2"/>
                </a:solidFill>
              </a:rPr>
              <a:t> mantığıyla hesaplaması yapılır.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Resim 6" descr="çanta içeren bir resim&#10;&#10;Açıklama otomatik olarak oluşturuldu">
            <a:extLst>
              <a:ext uri="{FF2B5EF4-FFF2-40B4-BE49-F238E27FC236}">
                <a16:creationId xmlns:a16="http://schemas.microsoft.com/office/drawing/2014/main" id="{643B6C88-81F9-7F94-F453-DA7987FE8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50" y="3657601"/>
            <a:ext cx="6153149" cy="3007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631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duvar, iç mekan, doğrusal ivmelendirici, tavan içeren bir resim&#10;&#10;Açıklama otomatik olarak oluşturuldu">
            <a:extLst>
              <a:ext uri="{FF2B5EF4-FFF2-40B4-BE49-F238E27FC236}">
                <a16:creationId xmlns:a16="http://schemas.microsoft.com/office/drawing/2014/main" id="{9E85108C-F1A4-1B50-D795-D25E258CD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0945" y="1719047"/>
            <a:ext cx="2988944" cy="3413760"/>
          </a:xfrm>
          <a:prstGeom prst="rect">
            <a:avLst/>
          </a:prstGeom>
        </p:spPr>
      </p:pic>
      <p:cxnSp>
        <p:nvCxnSpPr>
          <p:cNvPr id="8" name="Straight Connector 9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Resim 1" descr="duvar, daire, iç mekan, gereç içeren bir resim&#10;&#10;Açıklama otomatik olarak oluşturuldu">
            <a:extLst>
              <a:ext uri="{FF2B5EF4-FFF2-40B4-BE49-F238E27FC236}">
                <a16:creationId xmlns:a16="http://schemas.microsoft.com/office/drawing/2014/main" id="{1584E90E-8738-E377-460C-79A12526E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755" y="1766672"/>
            <a:ext cx="2560320" cy="3413760"/>
          </a:xfrm>
          <a:prstGeom prst="rect">
            <a:avLst/>
          </a:prstGeom>
        </p:spPr>
      </p:pic>
      <p:cxnSp>
        <p:nvCxnSpPr>
          <p:cNvPr id="9" name="Straight Connector 11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Resim 3" descr="duvar, iç mekan, tavan, banyo, tuvalet içeren bir resim&#10;&#10;Açıklama otomatik olarak oluşturuldu">
            <a:extLst>
              <a:ext uri="{FF2B5EF4-FFF2-40B4-BE49-F238E27FC236}">
                <a16:creationId xmlns:a16="http://schemas.microsoft.com/office/drawing/2014/main" id="{AF60B98E-FF43-5593-3179-A57689BA4F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071" y="1861161"/>
            <a:ext cx="2750818" cy="3105720"/>
          </a:xfrm>
          <a:prstGeom prst="rect">
            <a:avLst/>
          </a:prstGeom>
        </p:spPr>
      </p:pic>
      <p:cxnSp>
        <p:nvCxnSpPr>
          <p:cNvPr id="11" name="Straight Connector 13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Resim 2" descr="metin, ekran görüntüsü, görüntüleme cihazı, monitör içeren bir resim&#10;&#10;Açıklama otomatik olarak oluşturuldu">
            <a:extLst>
              <a:ext uri="{FF2B5EF4-FFF2-40B4-BE49-F238E27FC236}">
                <a16:creationId xmlns:a16="http://schemas.microsoft.com/office/drawing/2014/main" id="{4F168891-7B5D-63E3-13DD-0A1C715096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443" y="1763339"/>
            <a:ext cx="2965131" cy="3253739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3D94E107-FD4F-BD92-AE92-2668CC8E2F9A}"/>
              </a:ext>
            </a:extLst>
          </p:cNvPr>
          <p:cNvSpPr txBox="1"/>
          <p:nvPr/>
        </p:nvSpPr>
        <p:spPr>
          <a:xfrm>
            <a:off x="2572315" y="452539"/>
            <a:ext cx="885743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4000" b="1" dirty="0">
                <a:solidFill>
                  <a:srgbClr val="FFC000"/>
                </a:solidFill>
              </a:rPr>
              <a:t>LED VE CCD KAMERA SİSTEMİ</a:t>
            </a:r>
          </a:p>
        </p:txBody>
      </p:sp>
    </p:spTree>
    <p:extLst>
      <p:ext uri="{BB962C8B-B14F-4D97-AF65-F5344CB8AC3E}">
        <p14:creationId xmlns:p14="http://schemas.microsoft.com/office/powerpoint/2010/main" val="1245603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3DE1FA-C4B8-BC7C-785A-DD24B64E3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234" y="2686"/>
            <a:ext cx="3661584" cy="12186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u="sng"/>
              <a:t>SENTİNEL İŞ AKIŞI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10730DF-2CA1-0F54-DBDD-4135D66753E5}"/>
              </a:ext>
            </a:extLst>
          </p:cNvPr>
          <p:cNvSpPr txBox="1"/>
          <p:nvPr/>
        </p:nvSpPr>
        <p:spPr>
          <a:xfrm>
            <a:off x="118" y="1433615"/>
            <a:ext cx="3032106" cy="3503049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u="sng"/>
              <a:t>DAİLY CHECK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/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/>
              <a:t>Sistemi kullanmaya başlamadan önce kalibrasyon yapılır.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b="1"/>
          </a:p>
        </p:txBody>
      </p:sp>
      <p:pic>
        <p:nvPicPr>
          <p:cNvPr id="5" name="Resim 4" descr="neon, gece, karanlık, lazer içeren bir resim&#10;&#10;Açıklama otomatik olarak oluşturuldu">
            <a:extLst>
              <a:ext uri="{FF2B5EF4-FFF2-40B4-BE49-F238E27FC236}">
                <a16:creationId xmlns:a16="http://schemas.microsoft.com/office/drawing/2014/main" id="{525514F1-E1F0-4865-5EB3-56E679336C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83" r="-1" b="9443"/>
          <a:stretch/>
        </p:blipFill>
        <p:spPr>
          <a:xfrm>
            <a:off x="3046095" y="1432862"/>
            <a:ext cx="4156996" cy="4789992"/>
          </a:xfrm>
          <a:prstGeom prst="rect">
            <a:avLst/>
          </a:prstGeom>
        </p:spPr>
      </p:pic>
      <p:pic>
        <p:nvPicPr>
          <p:cNvPr id="3" name="Resim 2" descr="metin, ekran görüntüsü, paralel, diyagram içeren bir resim&#10;&#10;Açıklama otomatik olarak oluşturuldu">
            <a:extLst>
              <a:ext uri="{FF2B5EF4-FFF2-40B4-BE49-F238E27FC236}">
                <a16:creationId xmlns:a16="http://schemas.microsoft.com/office/drawing/2014/main" id="{DAF21EE0-B722-AB0A-FF85-CC82066F4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376" y="409224"/>
            <a:ext cx="4605491" cy="4539361"/>
          </a:xfrm>
          <a:prstGeom prst="rect">
            <a:avLst/>
          </a:prstGeom>
        </p:spPr>
      </p:pic>
      <p:grpSp>
        <p:nvGrpSpPr>
          <p:cNvPr id="24" name="Group 16">
            <a:extLst>
              <a:ext uri="{FF2B5EF4-FFF2-40B4-BE49-F238E27FC236}">
                <a16:creationId xmlns:a16="http://schemas.microsoft.com/office/drawing/2014/main" id="{792AA144-DDFF-C43B-6866-516C9091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6737460"/>
            <a:ext cx="12192000" cy="123364"/>
            <a:chOff x="1" y="6737460"/>
            <a:chExt cx="12192000" cy="123364"/>
          </a:xfrm>
        </p:grpSpPr>
        <p:sp>
          <p:nvSpPr>
            <p:cNvPr id="26" name="Rectangle 17">
              <a:extLst>
                <a:ext uri="{FF2B5EF4-FFF2-40B4-BE49-F238E27FC236}">
                  <a16:creationId xmlns:a16="http://schemas.microsoft.com/office/drawing/2014/main" id="{56557A69-9517-26A8-EF3F-E65057EEC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34320" y="703141"/>
              <a:ext cx="123362" cy="12192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id="{47C5987E-7AB5-0A21-D727-68B38B342C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40559" y="4909383"/>
              <a:ext cx="123362" cy="3779520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0035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DEE6FF1-7131-2365-30A8-273EBBE3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05" y="875886"/>
            <a:ext cx="5247861" cy="39095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b="1" dirty="0"/>
              <a:t>Hasta bilgileri sisteme girilir.</a:t>
            </a:r>
          </a:p>
          <a:p>
            <a:endParaRPr lang="tr-TR" b="1" dirty="0"/>
          </a:p>
          <a:p>
            <a:r>
              <a:rPr lang="tr-TR" b="1" dirty="0"/>
              <a:t>Hasta pozisyonlaması yapılır , referans noktası yerleştirilir ve çekim aralığı oluşturulur.</a:t>
            </a:r>
            <a:endParaRPr lang="tr-TR" dirty="0"/>
          </a:p>
          <a:p>
            <a:endParaRPr lang="tr-TR" b="1" dirty="0"/>
          </a:p>
          <a:p>
            <a:r>
              <a:rPr lang="tr-TR" b="1" dirty="0" err="1"/>
              <a:t>Gating</a:t>
            </a:r>
            <a:r>
              <a:rPr lang="tr-TR" b="1" dirty="0"/>
              <a:t> modu seçilir.</a:t>
            </a:r>
          </a:p>
          <a:p>
            <a:endParaRPr lang="tr-TR" b="1" dirty="0"/>
          </a:p>
          <a:p>
            <a:endParaRPr lang="tr-TR" b="1" dirty="0"/>
          </a:p>
          <a:p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 descr="metin, ekran görüntüsü, tasarım içeren bir resim&#10;&#10;Açıklama otomatik olarak oluşturuldu">
            <a:extLst>
              <a:ext uri="{FF2B5EF4-FFF2-40B4-BE49-F238E27FC236}">
                <a16:creationId xmlns:a16="http://schemas.microsoft.com/office/drawing/2014/main" id="{861977DB-CA5D-D466-9EDC-931A8E38B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5209" y="245166"/>
            <a:ext cx="6829929" cy="4865756"/>
          </a:xfrm>
          <a:prstGeom prst="rect">
            <a:avLst/>
          </a:prstGeom>
        </p:spPr>
      </p:pic>
      <p:pic>
        <p:nvPicPr>
          <p:cNvPr id="5" name="Grafik 4" descr="İmleç düz dolguyla">
            <a:extLst>
              <a:ext uri="{FF2B5EF4-FFF2-40B4-BE49-F238E27FC236}">
                <a16:creationId xmlns:a16="http://schemas.microsoft.com/office/drawing/2014/main" id="{D9AEE501-52AA-CB62-CCEB-EE131BC15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360000">
            <a:off x="1089511" y="4500758"/>
            <a:ext cx="726661" cy="815007"/>
          </a:xfrm>
          <a:prstGeom prst="rect">
            <a:avLst/>
          </a:prstGeom>
        </p:spPr>
      </p:pic>
      <p:pic>
        <p:nvPicPr>
          <p:cNvPr id="6" name="Grafik 5" descr="İmleç düz dolguyla">
            <a:extLst>
              <a:ext uri="{FF2B5EF4-FFF2-40B4-BE49-F238E27FC236}">
                <a16:creationId xmlns:a16="http://schemas.microsoft.com/office/drawing/2014/main" id="{B8EE936A-60FE-D06C-FAF2-17B2AF4FE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1520000">
            <a:off x="3120887" y="4506844"/>
            <a:ext cx="770835" cy="781878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D688424F-22B2-1630-657E-F25D8E63808F}"/>
              </a:ext>
            </a:extLst>
          </p:cNvPr>
          <p:cNvSpPr txBox="1"/>
          <p:nvPr/>
        </p:nvSpPr>
        <p:spPr>
          <a:xfrm>
            <a:off x="372160" y="5507982"/>
            <a:ext cx="248603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400" b="1" err="1">
                <a:solidFill>
                  <a:srgbClr val="FF0000"/>
                </a:solidFill>
              </a:rPr>
              <a:t>Free</a:t>
            </a:r>
            <a:r>
              <a:rPr lang="tr-TR" sz="2400" b="1" dirty="0">
                <a:solidFill>
                  <a:srgbClr val="FF0000"/>
                </a:solidFill>
              </a:rPr>
              <a:t> </a:t>
            </a:r>
            <a:r>
              <a:rPr lang="tr-TR" sz="2400" b="1" err="1">
                <a:solidFill>
                  <a:srgbClr val="FF0000"/>
                </a:solidFill>
              </a:rPr>
              <a:t>Breathing</a:t>
            </a:r>
            <a:r>
              <a:rPr lang="tr-TR" sz="2400" b="1" dirty="0">
                <a:solidFill>
                  <a:srgbClr val="FF0000"/>
                </a:solidFill>
              </a:rPr>
              <a:t> (4D)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F0F47F9-3411-D26B-6929-6DB7DBA97441}"/>
              </a:ext>
            </a:extLst>
          </p:cNvPr>
          <p:cNvSpPr txBox="1"/>
          <p:nvPr/>
        </p:nvSpPr>
        <p:spPr>
          <a:xfrm>
            <a:off x="3053178" y="5508913"/>
            <a:ext cx="382039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400" b="1" err="1">
                <a:solidFill>
                  <a:srgbClr val="FF0000"/>
                </a:solidFill>
              </a:rPr>
              <a:t>Coached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err="1">
                <a:solidFill>
                  <a:srgbClr val="FF0000"/>
                </a:solidFill>
              </a:rPr>
              <a:t>deep</a:t>
            </a:r>
            <a:r>
              <a:rPr lang="tr-TR" sz="2400" b="1" dirty="0">
                <a:solidFill>
                  <a:srgbClr val="FF0000"/>
                </a:solidFill>
              </a:rPr>
              <a:t> </a:t>
            </a:r>
            <a:r>
              <a:rPr lang="tr-TR" sz="2400" b="1" err="1">
                <a:solidFill>
                  <a:srgbClr val="FF0000"/>
                </a:solidFill>
              </a:rPr>
              <a:t>inspiration</a:t>
            </a:r>
            <a:r>
              <a:rPr lang="tr-TR" sz="2400" b="1" dirty="0">
                <a:solidFill>
                  <a:srgbClr val="FF0000"/>
                </a:solidFill>
              </a:rPr>
              <a:t> (BH)</a:t>
            </a:r>
            <a:endParaRPr lang="tr-TR" sz="2400" b="1" dirty="0" err="1"/>
          </a:p>
        </p:txBody>
      </p:sp>
    </p:spTree>
    <p:extLst>
      <p:ext uri="{BB962C8B-B14F-4D97-AF65-F5344CB8AC3E}">
        <p14:creationId xmlns:p14="http://schemas.microsoft.com/office/powerpoint/2010/main" val="4169148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CAE199-90B5-435F-5B73-95965B3F9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382248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tr-TR" b="1" dirty="0"/>
              <a:t>   </a:t>
            </a:r>
            <a:r>
              <a:rPr lang="tr-TR" b="1" dirty="0">
                <a:solidFill>
                  <a:srgbClr val="FF0000"/>
                </a:solidFill>
              </a:rPr>
              <a:t>4D CT </a:t>
            </a:r>
          </a:p>
          <a:p>
            <a:endParaRPr lang="tr-TR" sz="2200" b="1" dirty="0"/>
          </a:p>
          <a:p>
            <a:r>
              <a:rPr lang="tr-TR" sz="2400" b="1" dirty="0"/>
              <a:t>10,20,30 saniye(hastaya bağlı) boyunca nefes takibi yapıp uygun skalayı belirlemek.</a:t>
            </a:r>
            <a:endParaRPr lang="tr-TR" sz="2400"/>
          </a:p>
          <a:p>
            <a:r>
              <a:rPr lang="tr-TR" sz="2400" b="1" dirty="0"/>
              <a:t>CT cihazı ile eş zamanlı çekime başlamak.</a:t>
            </a:r>
          </a:p>
          <a:p>
            <a:endParaRPr lang="tr-TR" sz="2400" b="1" dirty="0"/>
          </a:p>
        </p:txBody>
      </p:sp>
      <p:pic>
        <p:nvPicPr>
          <p:cNvPr id="4" name="Resim 3" descr="metin, harita, ekran görüntüsü, bilgisayar içeren bir resim&#10;&#10;Açıklama otomatik olarak oluşturuldu">
            <a:extLst>
              <a:ext uri="{FF2B5EF4-FFF2-40B4-BE49-F238E27FC236}">
                <a16:creationId xmlns:a16="http://schemas.microsoft.com/office/drawing/2014/main" id="{FC505046-AEDC-A8B0-B352-2DE838F038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25" r="16021" b="-3"/>
          <a:stretch/>
        </p:blipFill>
        <p:spPr>
          <a:xfrm>
            <a:off x="6968875" y="1884150"/>
            <a:ext cx="4570544" cy="430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12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1B65295-8F86-8ADF-1503-26296CD57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BH (</a:t>
            </a:r>
            <a:r>
              <a:rPr lang="tr-TR" b="1" err="1">
                <a:solidFill>
                  <a:srgbClr val="FF0000"/>
                </a:solidFill>
              </a:rPr>
              <a:t>Coached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err="1">
                <a:solidFill>
                  <a:srgbClr val="FF0000"/>
                </a:solidFill>
              </a:rPr>
              <a:t>deep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err="1">
                <a:solidFill>
                  <a:srgbClr val="FF0000"/>
                </a:solidFill>
              </a:rPr>
              <a:t>inspiration</a:t>
            </a:r>
            <a:r>
              <a:rPr lang="tr-TR" b="1" dirty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tr-TR" sz="2200" b="1"/>
          </a:p>
          <a:p>
            <a:r>
              <a:rPr lang="tr-TR" sz="2400" b="1" dirty="0"/>
              <a:t>Hastaya egzersiz yaptırarak High – </a:t>
            </a:r>
            <a:r>
              <a:rPr lang="tr-TR" sz="2400" b="1" err="1"/>
              <a:t>Low</a:t>
            </a:r>
            <a:r>
              <a:rPr lang="tr-TR" sz="2400" b="1" dirty="0"/>
              <a:t> sınırları belirlenir.(4mm)</a:t>
            </a:r>
          </a:p>
          <a:p>
            <a:endParaRPr lang="tr-TR" sz="2400" b="1" dirty="0"/>
          </a:p>
          <a:p>
            <a:r>
              <a:rPr lang="tr-TR" sz="2400" b="1" dirty="0"/>
              <a:t>CT cihazı ile çekim anında eş zamanlı olarak </a:t>
            </a:r>
            <a:r>
              <a:rPr lang="tr-TR" sz="2400" b="1" err="1"/>
              <a:t>deep</a:t>
            </a:r>
            <a:r>
              <a:rPr lang="tr-TR" sz="2400" b="1" dirty="0"/>
              <a:t> </a:t>
            </a:r>
            <a:r>
              <a:rPr lang="tr-TR" sz="2400" b="1" err="1"/>
              <a:t>inspiration</a:t>
            </a:r>
            <a:r>
              <a:rPr lang="tr-TR" sz="2400" b="1" dirty="0"/>
              <a:t> yapılır.</a:t>
            </a:r>
          </a:p>
          <a:p>
            <a:endParaRPr lang="tr-TR" sz="2400" b="1" dirty="0"/>
          </a:p>
        </p:txBody>
      </p:sp>
      <p:pic>
        <p:nvPicPr>
          <p:cNvPr id="4" name="Resim 3" descr="metin, ekran görüntüsü, harita içeren bir resim&#10;&#10;Açıklama otomatik olarak oluşturuldu">
            <a:extLst>
              <a:ext uri="{FF2B5EF4-FFF2-40B4-BE49-F238E27FC236}">
                <a16:creationId xmlns:a16="http://schemas.microsoft.com/office/drawing/2014/main" id="{D5628F5A-3E7B-F9C7-8B67-C1327AA610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68" r="7152" b="-3"/>
          <a:stretch/>
        </p:blipFill>
        <p:spPr>
          <a:xfrm>
            <a:off x="6648615" y="1851021"/>
            <a:ext cx="5144803" cy="481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28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 descr="ekran görüntüsü, banyo, tuvalet, mavi, Majorelle Blue içeren bir resim&#10;&#10;Açıklama otomatik olarak oluşturuldu">
            <a:extLst>
              <a:ext uri="{FF2B5EF4-FFF2-40B4-BE49-F238E27FC236}">
                <a16:creationId xmlns:a16="http://schemas.microsoft.com/office/drawing/2014/main" id="{36F66BF5-417F-3C59-EA8E-D71B9D075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42237"/>
            <a:ext cx="5291666" cy="3973525"/>
          </a:xfrm>
          <a:prstGeom prst="rect">
            <a:avLst/>
          </a:prstGeom>
        </p:spPr>
      </p:pic>
      <p:pic>
        <p:nvPicPr>
          <p:cNvPr id="4" name="Resim 3" descr="doğrusal ivmelendirici, iç mekan, tıbbi cihazlar, duvar içeren bir resim&#10;&#10;Açıklama otomatik olarak oluşturuldu">
            <a:extLst>
              <a:ext uri="{FF2B5EF4-FFF2-40B4-BE49-F238E27FC236}">
                <a16:creationId xmlns:a16="http://schemas.microsoft.com/office/drawing/2014/main" id="{8265A55E-7C2A-DE43-2A18-39CA1AB51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450513"/>
            <a:ext cx="5291667" cy="3956973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72408D39-65FB-74CA-74FA-377206B17BA3}"/>
              </a:ext>
            </a:extLst>
          </p:cNvPr>
          <p:cNvSpPr txBox="1"/>
          <p:nvPr/>
        </p:nvSpPr>
        <p:spPr>
          <a:xfrm>
            <a:off x="2828423" y="387047"/>
            <a:ext cx="720503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4000" b="1" dirty="0">
                <a:solidFill>
                  <a:srgbClr val="FFC000"/>
                </a:solidFill>
              </a:rPr>
              <a:t>CATALYST+   TEDAVİ ODASI</a:t>
            </a:r>
            <a:endParaRPr lang="tr-T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83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Resim 33">
            <a:extLst>
              <a:ext uri="{FF2B5EF4-FFF2-40B4-BE49-F238E27FC236}">
                <a16:creationId xmlns:a16="http://schemas.microsoft.com/office/drawing/2014/main" id="{50EAB3F5-ADD2-F39F-7123-4A52FEBA9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756" y="1597819"/>
            <a:ext cx="381000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Resim 37">
            <a:extLst>
              <a:ext uri="{FF2B5EF4-FFF2-40B4-BE49-F238E27FC236}">
                <a16:creationId xmlns:a16="http://schemas.microsoft.com/office/drawing/2014/main" id="{E273047D-6854-FE82-8EE7-88F864576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37" y="1985169"/>
            <a:ext cx="434340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Resim 41">
            <a:extLst>
              <a:ext uri="{FF2B5EF4-FFF2-40B4-BE49-F238E27FC236}">
                <a16:creationId xmlns:a16="http://schemas.microsoft.com/office/drawing/2014/main" id="{548AB00E-C1A5-9E9F-6930-3E159BF6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681" y="4138612"/>
            <a:ext cx="335915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İçerik Yer Tutucusu 2">
            <a:extLst>
              <a:ext uri="{FF2B5EF4-FFF2-40B4-BE49-F238E27FC236}">
                <a16:creationId xmlns:a16="http://schemas.microsoft.com/office/drawing/2014/main" id="{55B4DF25-A7D8-A614-84A3-FE64C30F61CC}"/>
              </a:ext>
            </a:extLst>
          </p:cNvPr>
          <p:cNvSpPr>
            <a:spLocks noGrp="1"/>
          </p:cNvSpPr>
          <p:nvPr/>
        </p:nvSpPr>
        <p:spPr bwMode="auto">
          <a:xfrm>
            <a:off x="547688" y="735013"/>
            <a:ext cx="281940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Metin kutusu 43">
            <a:extLst>
              <a:ext uri="{FF2B5EF4-FFF2-40B4-BE49-F238E27FC236}">
                <a16:creationId xmlns:a16="http://schemas.microsoft.com/office/drawing/2014/main" id="{F7B9F272-4FDE-022B-B22C-113667087FD7}"/>
              </a:ext>
            </a:extLst>
          </p:cNvPr>
          <p:cNvSpPr txBox="1"/>
          <p:nvPr/>
        </p:nvSpPr>
        <p:spPr>
          <a:xfrm>
            <a:off x="4855713" y="214384"/>
            <a:ext cx="275448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4000" b="1" u="sng" dirty="0">
                <a:solidFill>
                  <a:srgbClr val="FFC000"/>
                </a:solidFill>
                <a:latin typeface="Calibri"/>
                <a:cs typeface="Calibri"/>
              </a:rPr>
              <a:t>Daily </a:t>
            </a:r>
            <a:r>
              <a:rPr lang="tr-TR" sz="4000" b="1" u="sng" err="1">
                <a:solidFill>
                  <a:srgbClr val="FFC000"/>
                </a:solidFill>
                <a:latin typeface="Calibri"/>
                <a:cs typeface="Calibri"/>
              </a:rPr>
              <a:t>Check</a:t>
            </a:r>
            <a:endParaRPr lang="tr-TR" sz="4000" b="1" u="sng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976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F29D89-6C28-516F-CA6D-7ADD6FBF1DE9}"/>
              </a:ext>
            </a:extLst>
          </p:cNvPr>
          <p:cNvSpPr>
            <a:spLocks noGrp="1"/>
          </p:cNvSpPr>
          <p:nvPr/>
        </p:nvSpPr>
        <p:spPr bwMode="auto">
          <a:xfrm>
            <a:off x="1014413" y="1254919"/>
            <a:ext cx="8305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u="sng" err="1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Catalyst</a:t>
            </a:r>
            <a:r>
              <a:rPr lang="tr-TR" sz="2800" b="1" i="1" u="sng" dirty="0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+</a:t>
            </a:r>
          </a:p>
          <a:p>
            <a:pPr marL="0" indent="0"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Modüler sistem</a:t>
            </a:r>
            <a:endParaRPr lang="tr-TR" sz="2800" b="1" i="1" dirty="0">
              <a:solidFill>
                <a:srgbClr val="002060"/>
              </a:solidFill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Cposition</a:t>
            </a:r>
            <a:r>
              <a:rPr lang="tr-TR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; Setup işlemleri</a:t>
            </a:r>
            <a:endParaRPr lang="tr-TR" sz="2800" b="1" i="1" dirty="0">
              <a:solidFill>
                <a:srgbClr val="002060"/>
              </a:solidFill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Cmotion</a:t>
            </a:r>
            <a:r>
              <a:rPr lang="tr-TR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; Tedavi esnasında hastanın hareket takibi</a:t>
            </a:r>
            <a:endParaRPr lang="tr-TR" sz="2800" b="1" i="1" dirty="0">
              <a:solidFill>
                <a:srgbClr val="002060"/>
              </a:solidFill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Crespiration</a:t>
            </a:r>
            <a:r>
              <a:rPr lang="tr-TR" sz="28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; Tedavi esnasında hastanın nefes takibi</a:t>
            </a:r>
            <a:endParaRPr lang="tr-TR" sz="2800" b="1" i="1" dirty="0">
              <a:solidFill>
                <a:srgbClr val="002060"/>
              </a:solidFill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793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8C471132-900D-D938-0335-8B38B5917A24}"/>
              </a:ext>
            </a:extLst>
          </p:cNvPr>
          <p:cNvSpPr>
            <a:spLocks noGrp="1"/>
          </p:cNvSpPr>
          <p:nvPr/>
        </p:nvSpPr>
        <p:spPr bwMode="auto">
          <a:xfrm>
            <a:off x="261938" y="441325"/>
            <a:ext cx="85344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u="sng" dirty="0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İş Akışı: </a:t>
            </a:r>
            <a:r>
              <a:rPr lang="tr-TR" sz="2800" b="1" i="1" u="sng" dirty="0" err="1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Cposition</a:t>
            </a:r>
            <a:endParaRPr lang="tr-TR" sz="2800" b="1" i="1" u="sng" dirty="0">
              <a:solidFill>
                <a:srgbClr val="B30516"/>
              </a:solidFill>
              <a:latin typeface="Calibri"/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1AD3B8-20DA-59C6-1FBC-E904793DB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2133600"/>
            <a:ext cx="8415337" cy="348932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ü"/>
              <a:defRPr/>
            </a:pP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Tarama alanının yeterlilik durumu </a:t>
            </a:r>
            <a:endParaRPr lang="tr-TR" altLang="tr-TR" sz="2400" b="1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endParaRPr lang="tr-TR" altLang="tr-TR" sz="2400" b="1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tr-TR" altLang="tr-TR" sz="2400" b="1" err="1">
                <a:solidFill>
                  <a:srgbClr val="000000"/>
                </a:solidFill>
                <a:latin typeface="Calibri"/>
                <a:cs typeface="Calibri"/>
              </a:rPr>
              <a:t>Non-rigit</a:t>
            </a: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 dedeksiyon (Kol, çene gibi yapıların pozisyonlanması)</a:t>
            </a: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endParaRPr lang="tr-TR" altLang="tr-TR" sz="2400" b="1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Pozisyon farkı </a:t>
            </a:r>
            <a:r>
              <a:rPr lang="tr-TR" altLang="tr-TR" sz="2400" b="1" err="1">
                <a:solidFill>
                  <a:srgbClr val="000000"/>
                </a:solidFill>
                <a:latin typeface="Calibri"/>
                <a:cs typeface="Calibri"/>
              </a:rPr>
              <a:t>rigit</a:t>
            </a: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 bir kaydırma ile giderilebilecekse masaya gerekeli kaydırmaları göndermesi</a:t>
            </a:r>
          </a:p>
          <a:p>
            <a:pPr marL="0" indent="0"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tr-TR" altLang="tr-TR" sz="2400" b="1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Teknikeri, hasta üzerine yansıtılan farklı renkli ışık ile ve/veya monitörden yönlendirme</a:t>
            </a:r>
            <a:endParaRPr lang="en-US" altLang="tr-TR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4375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0E74C086-D155-F632-3575-07A1028EAB8A}"/>
              </a:ext>
            </a:extLst>
          </p:cNvPr>
          <p:cNvSpPr>
            <a:spLocks noGrp="1"/>
          </p:cNvSpPr>
          <p:nvPr/>
        </p:nvSpPr>
        <p:spPr bwMode="auto">
          <a:xfrm>
            <a:off x="304800" y="441325"/>
            <a:ext cx="85344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u="sng" dirty="0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İş Akışı: </a:t>
            </a:r>
            <a:r>
              <a:rPr lang="tr-TR" sz="2800" b="1" i="1" u="sng" dirty="0" err="1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Cmotion</a:t>
            </a:r>
            <a:endParaRPr lang="tr-TR" sz="2800" b="1" i="1" dirty="0">
              <a:solidFill>
                <a:srgbClr val="B3051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9459E0-B48C-6E67-3B0C-57B7E0387C02}"/>
              </a:ext>
            </a:extLst>
          </p:cNvPr>
          <p:cNvSpPr txBox="1">
            <a:spLocks/>
          </p:cNvSpPr>
          <p:nvPr/>
        </p:nvSpPr>
        <p:spPr>
          <a:xfrm>
            <a:off x="304800" y="2192338"/>
            <a:ext cx="8610600" cy="4351337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/>
              </a:rPr>
              <a:t>Tedavi esnasında hastanın hareket takibi</a:t>
            </a:r>
            <a:endParaRPr lang="tr-TR" sz="2400" b="1" dirty="0">
              <a:solidFill>
                <a:sysClr val="windowText" lastClr="000000"/>
              </a:solidFill>
              <a:latin typeface="Calibri" panose="020F0502020204030204"/>
              <a:cs typeface="Calibri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tr-TR" sz="2400" b="1" dirty="0">
              <a:solidFill>
                <a:sysClr val="windowText" lastClr="000000"/>
              </a:solidFill>
              <a:latin typeface="Calibri" panose="020F0502020204030204"/>
              <a:cs typeface="Calibri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b="1" err="1">
                <a:solidFill>
                  <a:sysClr val="windowText" lastClr="000000"/>
                </a:solidFill>
                <a:latin typeface="Calibri" panose="020F0502020204030204"/>
              </a:rPr>
              <a:t>Non</a:t>
            </a: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/>
              </a:rPr>
              <a:t> </a:t>
            </a:r>
            <a:r>
              <a:rPr lang="tr-TR" sz="2400" b="1" err="1">
                <a:solidFill>
                  <a:sysClr val="windowText" lastClr="000000"/>
                </a:solidFill>
                <a:latin typeface="Calibri" panose="020F0502020204030204"/>
              </a:rPr>
              <a:t>rigit</a:t>
            </a: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/>
              </a:rPr>
              <a:t> algoritma ile tolerans dışına çıkan bölgenin tespit edilmesi farklı renk ile işaretlenmesi ve ışının durdurulması</a:t>
            </a:r>
            <a:endParaRPr lang="tr-TR" sz="2400" b="1" dirty="0">
              <a:solidFill>
                <a:sysClr val="windowText" lastClr="000000"/>
              </a:solidFill>
              <a:latin typeface="Calibri" panose="020F0502020204030204"/>
              <a:cs typeface="Calibri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tr-TR" sz="2400" b="1" dirty="0">
              <a:solidFill>
                <a:sysClr val="windowText" lastClr="000000"/>
              </a:solidFill>
              <a:latin typeface="Calibri" panose="020F0502020204030204"/>
              <a:cs typeface="Calibri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tr-TR" sz="2400" b="1" dirty="0">
                <a:solidFill>
                  <a:sysClr val="windowText" lastClr="000000"/>
                </a:solidFill>
                <a:latin typeface="Calibri" panose="020F0502020204030204"/>
              </a:rPr>
              <a:t>Hastanın olması gereken konuma dönmesi durumunda ışınlamaya otomatik devam etmesi</a:t>
            </a:r>
            <a:endParaRPr lang="tr-TR" sz="2400" b="1" dirty="0">
              <a:solidFill>
                <a:sysClr val="windowText" lastClr="000000"/>
              </a:solidFill>
              <a:latin typeface="Calibri" panose="020F0502020204030204"/>
              <a:cs typeface="Calibri"/>
            </a:endParaRPr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tr-TR" b="1" dirty="0">
              <a:solidFill>
                <a:sysClr val="windowText" lastClr="000000"/>
              </a:solidFill>
              <a:latin typeface="Calibri" panose="020F0502020204030204"/>
              <a:cs typeface="Calibri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>
              <a:solidFill>
                <a:sysClr val="windowText" lastClr="000000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50831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EC27B26D-E3D7-45F4-52DF-E58639EB33AA}"/>
              </a:ext>
            </a:extLst>
          </p:cNvPr>
          <p:cNvSpPr>
            <a:spLocks noGrp="1"/>
          </p:cNvSpPr>
          <p:nvPr/>
        </p:nvSpPr>
        <p:spPr bwMode="auto">
          <a:xfrm>
            <a:off x="323850" y="374650"/>
            <a:ext cx="85344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u="sng" dirty="0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İş Akışı: </a:t>
            </a:r>
            <a:r>
              <a:rPr lang="tr-TR" sz="2800" b="1" i="1" u="sng" dirty="0" err="1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Crespiration</a:t>
            </a:r>
            <a:endParaRPr lang="tr-TR" sz="2800" b="1" i="1" u="sng" dirty="0">
              <a:solidFill>
                <a:srgbClr val="B30516"/>
              </a:solidFill>
              <a:latin typeface="Calibri"/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989E7D-6AF9-4F4B-08AF-95A122B5D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8" y="1676400"/>
            <a:ext cx="8653462" cy="4102100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tr-TR" altLang="tr-TR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Hastayı referansa nefes alıp vermesi/ nefes tutması için görsel </a:t>
            </a:r>
            <a:r>
              <a:rPr lang="tr-TR" altLang="tr-TR" sz="2400" b="1" err="1">
                <a:solidFill>
                  <a:srgbClr val="000000"/>
                </a:solidFill>
                <a:latin typeface="Calibri"/>
                <a:cs typeface="Calibri"/>
              </a:rPr>
              <a:t>yönlendirilerinin</a:t>
            </a: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 olması. Tablet ve Gözlükler</a:t>
            </a:r>
          </a:p>
          <a:p>
            <a:pPr marL="0" indent="0"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tr-TR" altLang="tr-TR" sz="2400" b="1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Hastanın nefesinin belirlenen limitlerin dışına çıkması durumunda ışınlamayı durdurması.</a:t>
            </a:r>
          </a:p>
          <a:p>
            <a:pPr marL="0" indent="0"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tr-TR" altLang="tr-TR" sz="2400" b="1" dirty="0">
              <a:solidFill>
                <a:srgbClr val="000000"/>
              </a:solidFill>
              <a:latin typeface="Calibri" panose="020F0502020204030204" pitchFamily="34" charset="0"/>
              <a:cs typeface="Calibri"/>
            </a:endParaRPr>
          </a:p>
          <a:p>
            <a:pPr eaLnBrk="1" hangingPunct="1">
              <a:lnSpc>
                <a:spcPct val="90000"/>
              </a:lnSpc>
              <a:spcBef>
                <a:spcPts val="750"/>
              </a:spcBef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lang="tr-TR" altLang="tr-TR" sz="2400" b="1" dirty="0">
                <a:solidFill>
                  <a:srgbClr val="000000"/>
                </a:solidFill>
                <a:latin typeface="Calibri"/>
                <a:cs typeface="Calibri"/>
              </a:rPr>
              <a:t>Nefes takibini sanal noktalar ile (1 veya 2 nokta) yapması (marker veya yeleğe ihtiyaç duymaması)</a:t>
            </a:r>
            <a:endParaRPr lang="en-US" altLang="tr-TR" sz="2400" b="1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3843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0F38903-2421-440D-C2A4-760B3DEF3F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tr-TR" alt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D674B51A-45F2-D7F2-CBDA-45B8080AE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564481"/>
            <a:ext cx="32575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87D6A0CF-D616-9F44-2D24-2E0B5BBA57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endParaRPr lang="tr-TR" alt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25DD3C1-9BED-EB16-BDAC-08FAE7EB9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4069" y="1564481"/>
            <a:ext cx="32575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İçerik Yer Tutucusu 2">
            <a:extLst>
              <a:ext uri="{FF2B5EF4-FFF2-40B4-BE49-F238E27FC236}">
                <a16:creationId xmlns:a16="http://schemas.microsoft.com/office/drawing/2014/main" id="{17C83F23-E78C-7277-9BA5-4FCEDECE7A22}"/>
              </a:ext>
            </a:extLst>
          </p:cNvPr>
          <p:cNvSpPr txBox="1">
            <a:spLocks/>
          </p:cNvSpPr>
          <p:nvPr/>
        </p:nvSpPr>
        <p:spPr bwMode="auto">
          <a:xfrm>
            <a:off x="3471862" y="320675"/>
            <a:ext cx="4712494" cy="617538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tr-TR" sz="2800" b="1" i="1" u="sng" dirty="0" err="1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Crespiration</a:t>
            </a:r>
            <a:r>
              <a:rPr lang="tr-TR" sz="2800" b="1" i="1" u="sng" dirty="0">
                <a:solidFill>
                  <a:srgbClr val="B3051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</a:rPr>
              <a:t>: Gözlük ve Tablet</a:t>
            </a:r>
            <a:endParaRPr lang="tr-TR" sz="2800" b="1" i="1" u="sng" dirty="0">
              <a:solidFill>
                <a:srgbClr val="B30516"/>
              </a:solidFill>
              <a:latin typeface="Calibri"/>
              <a:cs typeface="Calibri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tr-TR" sz="2800" b="1" i="1" dirty="0">
              <a:solidFill>
                <a:srgbClr val="B3051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257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234A2042-BC29-52F4-A7F1-B928178C195A}"/>
              </a:ext>
            </a:extLst>
          </p:cNvPr>
          <p:cNvSpPr txBox="1"/>
          <p:nvPr/>
        </p:nvSpPr>
        <p:spPr>
          <a:xfrm>
            <a:off x="3224212" y="116681"/>
            <a:ext cx="5172073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r-TR" sz="3600" b="1" i="1" err="1">
                <a:solidFill>
                  <a:srgbClr val="FFC000"/>
                </a:solidFill>
                <a:latin typeface="Calibri"/>
                <a:cs typeface="Segoe UI"/>
              </a:rPr>
              <a:t>Kraniospinal</a:t>
            </a:r>
            <a:r>
              <a:rPr lang="tr-TR" sz="3600" b="1" i="1" dirty="0">
                <a:solidFill>
                  <a:srgbClr val="FFC000"/>
                </a:solidFill>
                <a:latin typeface="Calibri"/>
                <a:cs typeface="Segoe UI"/>
              </a:rPr>
              <a:t> Işınlama</a:t>
            </a:r>
            <a:r>
              <a:rPr lang="en-US" sz="3600" b="1" dirty="0">
                <a:solidFill>
                  <a:srgbClr val="FFC000"/>
                </a:solidFill>
                <a:latin typeface="Calibri"/>
                <a:cs typeface="Segoe UI"/>
              </a:rPr>
              <a:t>​</a:t>
            </a:r>
          </a:p>
          <a:p>
            <a:pPr algn="ctr"/>
            <a:r>
              <a:rPr lang="tr-TR" sz="3600" b="1" i="1" dirty="0">
                <a:solidFill>
                  <a:srgbClr val="FFC000"/>
                </a:solidFill>
                <a:latin typeface="Calibri"/>
                <a:cs typeface="Segoe UI"/>
              </a:rPr>
              <a:t>«</a:t>
            </a:r>
            <a:r>
              <a:rPr lang="tr-TR" sz="3600" b="1" i="1" err="1">
                <a:solidFill>
                  <a:srgbClr val="FFC000"/>
                </a:solidFill>
                <a:latin typeface="Calibri"/>
                <a:cs typeface="Segoe UI"/>
              </a:rPr>
              <a:t>Cposition</a:t>
            </a:r>
            <a:r>
              <a:rPr lang="tr-TR" sz="3600" b="1" i="1" dirty="0">
                <a:solidFill>
                  <a:srgbClr val="FFC000"/>
                </a:solidFill>
                <a:latin typeface="Calibri"/>
                <a:cs typeface="Segoe UI"/>
              </a:rPr>
              <a:t> + </a:t>
            </a:r>
            <a:r>
              <a:rPr lang="tr-TR" sz="3600" b="1" i="1" err="1">
                <a:solidFill>
                  <a:srgbClr val="FFC000"/>
                </a:solidFill>
                <a:latin typeface="Calibri"/>
                <a:cs typeface="Segoe UI"/>
              </a:rPr>
              <a:t>Cmotion</a:t>
            </a:r>
            <a:r>
              <a:rPr lang="tr-TR" sz="3600" b="1" i="1" dirty="0">
                <a:solidFill>
                  <a:srgbClr val="FFC000"/>
                </a:solidFill>
                <a:latin typeface="Calibri"/>
                <a:cs typeface="Segoe UI"/>
              </a:rPr>
              <a:t>»</a:t>
            </a:r>
            <a:r>
              <a:rPr lang="en-US" sz="3600" b="1" dirty="0">
                <a:solidFill>
                  <a:srgbClr val="FFC000"/>
                </a:solidFill>
                <a:latin typeface="Calibri"/>
                <a:cs typeface="Segoe UI"/>
              </a:rPr>
              <a:t>​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2FD4C708-640B-C3FA-B9BC-E6A6CC2526B4}"/>
              </a:ext>
            </a:extLst>
          </p:cNvPr>
          <p:cNvSpPr txBox="1"/>
          <p:nvPr/>
        </p:nvSpPr>
        <p:spPr>
          <a:xfrm>
            <a:off x="4593431" y="1450181"/>
            <a:ext cx="644604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800" b="1" i="1" u="sng" dirty="0">
                <a:solidFill>
                  <a:srgbClr val="B30516"/>
                </a:solidFill>
                <a:latin typeface="Calibri"/>
                <a:cs typeface="Calibri"/>
              </a:rPr>
              <a:t>Klinik Uygulama</a:t>
            </a:r>
          </a:p>
        </p:txBody>
      </p:sp>
      <p:pic>
        <p:nvPicPr>
          <p:cNvPr id="9" name="Resim 8" descr="metin, ekran görüntüsü, bilgisayar, harita içeren bir resim&#10;&#10;Açıklama otomatik olarak oluşturuldu">
            <a:extLst>
              <a:ext uri="{FF2B5EF4-FFF2-40B4-BE49-F238E27FC236}">
                <a16:creationId xmlns:a16="http://schemas.microsoft.com/office/drawing/2014/main" id="{AEC7685F-8EAA-91F9-AFDF-BDC2110779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833" y="2074069"/>
            <a:ext cx="5273834" cy="4412456"/>
          </a:xfrm>
          <a:prstGeom prst="rect">
            <a:avLst/>
          </a:prstGeom>
        </p:spPr>
      </p:pic>
      <p:pic>
        <p:nvPicPr>
          <p:cNvPr id="10" name="Resim 9" descr="mor, ekran görüntüsü, duvar, iç mekan içeren bir resim&#10;&#10;Açıklama otomatik olarak oluşturuldu">
            <a:extLst>
              <a:ext uri="{FF2B5EF4-FFF2-40B4-BE49-F238E27FC236}">
                <a16:creationId xmlns:a16="http://schemas.microsoft.com/office/drawing/2014/main" id="{A44DAB1B-21F1-4B75-06D2-579C4F0AA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02" y="2074069"/>
            <a:ext cx="6025097" cy="441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36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3A8E817-474D-0CA2-A155-CCFA81C0D85B}"/>
              </a:ext>
            </a:extLst>
          </p:cNvPr>
          <p:cNvSpPr txBox="1"/>
          <p:nvPr/>
        </p:nvSpPr>
        <p:spPr>
          <a:xfrm>
            <a:off x="3390900" y="-109538"/>
            <a:ext cx="5195886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r-TR" sz="4000" b="1" i="1" dirty="0">
                <a:solidFill>
                  <a:srgbClr val="B30516"/>
                </a:solidFill>
                <a:latin typeface="Calibri"/>
                <a:cs typeface="Segoe UI"/>
              </a:rPr>
              <a:t>Meme Işınlama</a:t>
            </a:r>
            <a:r>
              <a:rPr lang="en-US" sz="4000" b="1" dirty="0">
                <a:latin typeface="Calibri"/>
                <a:cs typeface="Segoe UI"/>
              </a:rPr>
              <a:t>​</a:t>
            </a:r>
          </a:p>
          <a:p>
            <a:pPr algn="ctr"/>
            <a:r>
              <a:rPr lang="tr-TR" sz="4000" b="1" i="1" dirty="0">
                <a:solidFill>
                  <a:srgbClr val="B30516"/>
                </a:solidFill>
                <a:latin typeface="Calibri"/>
                <a:cs typeface="Segoe UI"/>
              </a:rPr>
              <a:t>«</a:t>
            </a:r>
            <a:r>
              <a:rPr lang="tr-TR" sz="4000" b="1" i="1" err="1">
                <a:solidFill>
                  <a:srgbClr val="B30516"/>
                </a:solidFill>
                <a:latin typeface="Calibri"/>
                <a:cs typeface="Segoe UI"/>
              </a:rPr>
              <a:t>Cposition</a:t>
            </a:r>
            <a:r>
              <a:rPr lang="tr-TR" sz="4000" b="1" i="1" dirty="0">
                <a:solidFill>
                  <a:srgbClr val="B30516"/>
                </a:solidFill>
                <a:latin typeface="Calibri"/>
                <a:cs typeface="Segoe UI"/>
              </a:rPr>
              <a:t> + </a:t>
            </a:r>
            <a:r>
              <a:rPr lang="tr-TR" sz="4000" b="1" i="1" err="1">
                <a:solidFill>
                  <a:srgbClr val="B30516"/>
                </a:solidFill>
                <a:latin typeface="Calibri"/>
                <a:cs typeface="Segoe UI"/>
              </a:rPr>
              <a:t>Cmotion</a:t>
            </a:r>
            <a:r>
              <a:rPr lang="tr-TR" sz="4000" b="1" i="1" dirty="0">
                <a:solidFill>
                  <a:srgbClr val="B30516"/>
                </a:solidFill>
                <a:latin typeface="Calibri"/>
                <a:cs typeface="Segoe UI"/>
              </a:rPr>
              <a:t>»</a:t>
            </a:r>
            <a:r>
              <a:rPr lang="en-US" sz="4000" b="1" dirty="0">
                <a:latin typeface="Calibri"/>
                <a:cs typeface="Segoe UI"/>
              </a:rPr>
              <a:t>​</a:t>
            </a:r>
          </a:p>
        </p:txBody>
      </p:sp>
      <p:pic>
        <p:nvPicPr>
          <p:cNvPr id="7" name="Resim 6" descr="metin, ekran görüntüsü, tıbbi görüntüleme, röntgen filmi içeren bir resim&#10;&#10;Açıklama otomatik olarak oluşturuldu">
            <a:extLst>
              <a:ext uri="{FF2B5EF4-FFF2-40B4-BE49-F238E27FC236}">
                <a16:creationId xmlns:a16="http://schemas.microsoft.com/office/drawing/2014/main" id="{9259249A-E10D-7986-9A57-4A1F889D3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719" y="4179094"/>
            <a:ext cx="4419600" cy="2652714"/>
          </a:xfrm>
          <a:prstGeom prst="rect">
            <a:avLst/>
          </a:prstGeom>
        </p:spPr>
      </p:pic>
      <p:pic>
        <p:nvPicPr>
          <p:cNvPr id="8" name="Resim 7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5AB39510-734B-F372-D9B9-57576A25C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562" y="4179094"/>
            <a:ext cx="3860006" cy="2676525"/>
          </a:xfrm>
          <a:prstGeom prst="rect">
            <a:avLst/>
          </a:prstGeom>
        </p:spPr>
      </p:pic>
      <p:pic>
        <p:nvPicPr>
          <p:cNvPr id="9" name="Resim 8" descr="metin, harita, ekran görüntüsü, işletim sistemi içeren bir resim&#10;&#10;Açıklama otomatik olarak oluşturuldu">
            <a:extLst>
              <a:ext uri="{FF2B5EF4-FFF2-40B4-BE49-F238E27FC236}">
                <a16:creationId xmlns:a16="http://schemas.microsoft.com/office/drawing/2014/main" id="{9D996298-CE94-8ECE-FD7D-B98A15E32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562" y="1226344"/>
            <a:ext cx="3852862" cy="2857500"/>
          </a:xfrm>
          <a:prstGeom prst="rect">
            <a:avLst/>
          </a:prstGeom>
        </p:spPr>
      </p:pic>
      <p:pic>
        <p:nvPicPr>
          <p:cNvPr id="10" name="Resim 9" descr="iç mekan, duvar, kişi, şahıs içeren bir resim&#10;&#10;Açıklama otomatik olarak oluşturuldu">
            <a:extLst>
              <a:ext uri="{FF2B5EF4-FFF2-40B4-BE49-F238E27FC236}">
                <a16:creationId xmlns:a16="http://schemas.microsoft.com/office/drawing/2014/main" id="{724BCB34-9DEC-039E-FF7A-0CDBB0F657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1632" y="1216819"/>
            <a:ext cx="4415394" cy="287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70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214E5C-D7F5-8CCD-EFEA-F402120ED65A}"/>
              </a:ext>
            </a:extLst>
          </p:cNvPr>
          <p:cNvSpPr txBox="1">
            <a:spLocks/>
          </p:cNvSpPr>
          <p:nvPr/>
        </p:nvSpPr>
        <p:spPr>
          <a:xfrm>
            <a:off x="4416425" y="1093788"/>
            <a:ext cx="3017838" cy="857250"/>
          </a:xfrm>
          <a:prstGeom prst="rect">
            <a:avLst/>
          </a:prstGeom>
        </p:spPr>
        <p:txBody>
          <a:bodyPr lIns="68580" tIns="34290" rIns="68580" bIns="34290" anchor="ctr">
            <a:normAutofit fontScale="97500"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175" dirty="0"/>
          </a:p>
        </p:txBody>
      </p:sp>
      <p:sp>
        <p:nvSpPr>
          <p:cNvPr id="3" name="textruta 9">
            <a:extLst>
              <a:ext uri="{FF2B5EF4-FFF2-40B4-BE49-F238E27FC236}">
                <a16:creationId xmlns:a16="http://schemas.microsoft.com/office/drawing/2014/main" id="{81303DCC-98DF-1EAE-A563-EA4A4914E9B1}"/>
              </a:ext>
            </a:extLst>
          </p:cNvPr>
          <p:cNvSpPr txBox="1"/>
          <p:nvPr/>
        </p:nvSpPr>
        <p:spPr>
          <a:xfrm>
            <a:off x="5784850" y="3800475"/>
            <a:ext cx="555625" cy="5762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sz="1050" dirty="0">
                <a:solidFill>
                  <a:schemeClr val="bg1"/>
                </a:solidFill>
              </a:rPr>
              <a:t>Resp. Target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4" name="textruta 11">
            <a:extLst>
              <a:ext uri="{FF2B5EF4-FFF2-40B4-BE49-F238E27FC236}">
                <a16:creationId xmlns:a16="http://schemas.microsoft.com/office/drawing/2014/main" id="{33D3FDE7-E870-FE73-C09B-D4C19A5A9D73}"/>
              </a:ext>
            </a:extLst>
          </p:cNvPr>
          <p:cNvSpPr txBox="1"/>
          <p:nvPr/>
        </p:nvSpPr>
        <p:spPr>
          <a:xfrm>
            <a:off x="5792788" y="4383088"/>
            <a:ext cx="557212" cy="4159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v-SE" sz="1050" dirty="0">
                <a:solidFill>
                  <a:schemeClr val="bg1"/>
                </a:solidFill>
              </a:rPr>
              <a:t>Resp. signal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15523A4-E653-DE2B-4532-8010647C04E0}"/>
              </a:ext>
            </a:extLst>
          </p:cNvPr>
          <p:cNvSpPr>
            <a:spLocks noGrp="1"/>
          </p:cNvSpPr>
          <p:nvPr/>
        </p:nvSpPr>
        <p:spPr bwMode="auto">
          <a:xfrm>
            <a:off x="305904" y="1448766"/>
            <a:ext cx="611028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/>
              </a:defRPr>
            </a:lvl9pPr>
          </a:lstStyle>
          <a:p>
            <a:r>
              <a:rPr lang="tr-TR" altLang="tr-TR" sz="3000" b="1">
                <a:solidFill>
                  <a:srgbClr val="FF8000"/>
                </a:solidFill>
                <a:latin typeface="Arial Nova Cond" panose="020B0506020202020204" pitchFamily="34" charset="0"/>
              </a:rPr>
              <a:t>Serbest Nefes Modu</a:t>
            </a:r>
            <a:endParaRPr lang="en-US" altLang="tr-TR" sz="3000" b="1">
              <a:solidFill>
                <a:srgbClr val="FF8000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603211C-756F-1B1B-B9BF-19DFB961C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20" y="2301806"/>
            <a:ext cx="852004" cy="856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upp 15">
            <a:extLst>
              <a:ext uri="{FF2B5EF4-FFF2-40B4-BE49-F238E27FC236}">
                <a16:creationId xmlns:a16="http://schemas.microsoft.com/office/drawing/2014/main" id="{911A1B87-41EA-FAB9-2942-A3C1AA2D11FB}"/>
              </a:ext>
            </a:extLst>
          </p:cNvPr>
          <p:cNvGrpSpPr>
            <a:grpSpLocks/>
          </p:cNvGrpSpPr>
          <p:nvPr/>
        </p:nvGrpSpPr>
        <p:grpSpPr bwMode="auto">
          <a:xfrm>
            <a:off x="79237" y="2344531"/>
            <a:ext cx="3219587" cy="2091012"/>
            <a:chOff x="311150" y="2311400"/>
            <a:chExt cx="4680520" cy="3744416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281C4899-8D26-07F9-CA31-26175221F6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150" y="2311400"/>
              <a:ext cx="4680520" cy="3744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8F28ACFF-83C9-9656-5EAB-81FD4C1CE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31" t="9866" r="52975" b="66054"/>
            <a:stretch>
              <a:fillRect/>
            </a:stretch>
          </p:blipFill>
          <p:spPr bwMode="auto">
            <a:xfrm>
              <a:off x="887214" y="2527424"/>
              <a:ext cx="2070230" cy="1440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ectangle 21">
            <a:extLst>
              <a:ext uri="{FF2B5EF4-FFF2-40B4-BE49-F238E27FC236}">
                <a16:creationId xmlns:a16="http://schemas.microsoft.com/office/drawing/2014/main" id="{60C6F924-D4B3-F330-B2DD-8B0F46FD23D6}"/>
              </a:ext>
            </a:extLst>
          </p:cNvPr>
          <p:cNvSpPr/>
          <p:nvPr/>
        </p:nvSpPr>
        <p:spPr>
          <a:xfrm>
            <a:off x="17325" y="3193774"/>
            <a:ext cx="3237947" cy="412681"/>
          </a:xfrm>
          <a:prstGeom prst="rect">
            <a:avLst/>
          </a:prstGeom>
          <a:noFill/>
          <a:ln w="28575">
            <a:solidFill>
              <a:srgbClr val="FF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pic>
        <p:nvPicPr>
          <p:cNvPr id="9" name="Bildobjekt 2">
            <a:extLst>
              <a:ext uri="{FF2B5EF4-FFF2-40B4-BE49-F238E27FC236}">
                <a16:creationId xmlns:a16="http://schemas.microsoft.com/office/drawing/2014/main" id="{0059E894-177B-48F1-1B1C-C618A9AFB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323" y="3251201"/>
            <a:ext cx="3495261" cy="26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FDE7D1DB-5261-CF33-7B1D-55BCFA9C9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920" y="2300357"/>
            <a:ext cx="962232" cy="85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Bildobjekt 4">
            <a:extLst>
              <a:ext uri="{FF2B5EF4-FFF2-40B4-BE49-F238E27FC236}">
                <a16:creationId xmlns:a16="http://schemas.microsoft.com/office/drawing/2014/main" id="{6383DDC3-6249-8ED2-2F0F-AADAD191A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41" y="4801842"/>
            <a:ext cx="3936379" cy="120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29F1FDF2-9AE5-69D0-EBF6-54E6B517A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764" y="6034640"/>
            <a:ext cx="15398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5 Dikdörtgen">
            <a:extLst>
              <a:ext uri="{FF2B5EF4-FFF2-40B4-BE49-F238E27FC236}">
                <a16:creationId xmlns:a16="http://schemas.microsoft.com/office/drawing/2014/main" id="{FB963323-42F5-92DC-28BF-F687C34D126E}"/>
              </a:ext>
            </a:extLst>
          </p:cNvPr>
          <p:cNvSpPr/>
          <p:nvPr/>
        </p:nvSpPr>
        <p:spPr>
          <a:xfrm>
            <a:off x="87788" y="250570"/>
            <a:ext cx="9898830" cy="85155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77800" dir="1242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tr-TR" sz="2700" b="1" dirty="0" err="1">
                <a:solidFill>
                  <a:srgbClr val="002060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cRespiration</a:t>
            </a:r>
            <a:endParaRPr lang="tr-TR" sz="2700" b="1" dirty="0">
              <a:solidFill>
                <a:srgbClr val="002060"/>
              </a:solidFill>
              <a:latin typeface="Arial Nova Cond" panose="020B0506020202020204" pitchFamily="34" charset="0"/>
              <a:cs typeface="Segoe UI" panose="020B0502040204020203" pitchFamily="34" charset="0"/>
            </a:endParaRPr>
          </a:p>
        </p:txBody>
      </p:sp>
      <p:grpSp>
        <p:nvGrpSpPr>
          <p:cNvPr id="14" name="Group 12">
            <a:extLst>
              <a:ext uri="{FF2B5EF4-FFF2-40B4-BE49-F238E27FC236}">
                <a16:creationId xmlns:a16="http://schemas.microsoft.com/office/drawing/2014/main" id="{B676444B-C9A5-8D5F-7B0E-8CA026F8CFEF}"/>
              </a:ext>
            </a:extLst>
          </p:cNvPr>
          <p:cNvGrpSpPr>
            <a:grpSpLocks/>
          </p:cNvGrpSpPr>
          <p:nvPr/>
        </p:nvGrpSpPr>
        <p:grpSpPr bwMode="auto">
          <a:xfrm>
            <a:off x="5585583" y="2291730"/>
            <a:ext cx="3847201" cy="614774"/>
            <a:chOff x="7985521" y="1923607"/>
            <a:chExt cx="5129240" cy="820078"/>
          </a:xfrm>
        </p:grpSpPr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3F0B6AD8-9CE0-FA39-3522-01427AC47735}"/>
                </a:ext>
              </a:extLst>
            </p:cNvPr>
            <p:cNvSpPr/>
            <p:nvPr/>
          </p:nvSpPr>
          <p:spPr>
            <a:xfrm>
              <a:off x="7985521" y="1969181"/>
              <a:ext cx="5129240" cy="774504"/>
            </a:xfrm>
            <a:prstGeom prst="rect">
              <a:avLst/>
            </a:prstGeom>
            <a:solidFill>
              <a:srgbClr val="37678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tr-TR" sz="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Cond"/>
                </a:rPr>
                <a:t>             </a:t>
              </a:r>
              <a:r>
                <a:rPr lang="tr-T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Cond"/>
                </a:rPr>
                <a:t>     NEFES TAKİBİ</a:t>
              </a: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A1F36A6E-9746-FC45-FA2E-46894D7474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8446" y="1923607"/>
              <a:ext cx="791749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40138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C6799F3-7111-0FB1-2796-5CF5BFB9C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975" y="2357438"/>
            <a:ext cx="22225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2BD0066-3C83-FD27-3EBA-A5D27DB604A0}"/>
              </a:ext>
            </a:extLst>
          </p:cNvPr>
          <p:cNvSpPr>
            <a:spLocks noGrp="1"/>
          </p:cNvSpPr>
          <p:nvPr/>
        </p:nvSpPr>
        <p:spPr bwMode="auto">
          <a:xfrm>
            <a:off x="5019675" y="2771775"/>
            <a:ext cx="43211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0" fontAlgn="base" hangingPunct="0">
              <a:spcBef>
                <a:spcPts val="7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BD0D9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18770" indent="-318770">
              <a:buFont typeface="Wingdings" panose="05000000000000000000" pitchFamily="2" charset="2"/>
              <a:buChar char="§"/>
            </a:pPr>
            <a:r>
              <a:rPr lang="tr-TR" altLang="tr-TR" sz="1800" b="1" dirty="0">
                <a:latin typeface="Arial Nova Cond"/>
              </a:rPr>
              <a:t>Birçok sanal takip noktası belirlenebilir</a:t>
            </a:r>
            <a:endParaRPr lang="en-GB" altLang="tr-TR" sz="1800" b="1" dirty="0">
              <a:latin typeface="Arial Nova Cond"/>
            </a:endParaRPr>
          </a:p>
          <a:p>
            <a:pPr marL="318770" indent="-318770">
              <a:buFont typeface="Wingdings" panose="05000000000000000000" pitchFamily="2" charset="2"/>
              <a:buChar char="§"/>
            </a:pPr>
            <a:r>
              <a:rPr lang="en-GB" altLang="tr-TR" sz="1800" b="1" err="1">
                <a:latin typeface="Arial Nova Cond"/>
              </a:rPr>
              <a:t>Gözlük</a:t>
            </a:r>
            <a:r>
              <a:rPr lang="en-GB" altLang="tr-TR" sz="1800" b="1" dirty="0">
                <a:latin typeface="Arial Nova Cond"/>
              </a:rPr>
              <a:t>, Tablet</a:t>
            </a:r>
          </a:p>
          <a:p>
            <a:pPr marL="318770" indent="-318770">
              <a:buFont typeface="Wingdings" panose="05000000000000000000" pitchFamily="2" charset="2"/>
              <a:buChar char="§"/>
            </a:pPr>
            <a:r>
              <a:rPr lang="tr-TR" altLang="tr-TR" sz="1800" b="1" dirty="0">
                <a:latin typeface="Arial Nova Cond"/>
              </a:rPr>
              <a:t>Otomatik ışın </a:t>
            </a:r>
            <a:r>
              <a:rPr lang="tr-TR" altLang="tr-TR" sz="1800" b="1" err="1">
                <a:latin typeface="Arial Nova Cond"/>
              </a:rPr>
              <a:t>kesm</a:t>
            </a:r>
            <a:r>
              <a:rPr lang="en-GB" altLang="tr-TR" sz="1800" b="1" dirty="0">
                <a:latin typeface="Arial Nova Cond"/>
              </a:rPr>
              <a:t>e</a:t>
            </a:r>
          </a:p>
          <a:p>
            <a:pPr marL="318770" indent="-318770">
              <a:buFont typeface="Wingdings" panose="05000000000000000000" pitchFamily="2" charset="2"/>
              <a:buChar char="§"/>
            </a:pPr>
            <a:r>
              <a:rPr lang="en-GB" altLang="tr-TR" sz="1800" b="1" dirty="0" err="1">
                <a:latin typeface="Arial Nova Cond"/>
              </a:rPr>
              <a:t>Hareket</a:t>
            </a:r>
            <a:r>
              <a:rPr lang="en-GB" altLang="tr-TR" sz="1800" b="1" dirty="0">
                <a:latin typeface="Arial Nova Cond"/>
              </a:rPr>
              <a:t> </a:t>
            </a:r>
            <a:r>
              <a:rPr lang="en-GB" altLang="tr-TR" sz="1800" b="1" dirty="0" err="1">
                <a:latin typeface="Arial Nova Cond"/>
              </a:rPr>
              <a:t>etmeyi</a:t>
            </a:r>
            <a:r>
              <a:rPr lang="en-GB" altLang="tr-TR" sz="1800" b="1" dirty="0">
                <a:latin typeface="Arial Nova Cond"/>
              </a:rPr>
              <a:t> </a:t>
            </a:r>
            <a:r>
              <a:rPr lang="en-GB" altLang="tr-TR" sz="1800" b="1" dirty="0" err="1">
                <a:latin typeface="Arial Nova Cond"/>
              </a:rPr>
              <a:t>önleme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A8E4E6-45C5-B156-C514-4D94A2A4B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1657350"/>
            <a:ext cx="61722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hangingPunct="1"/>
            <a:r>
              <a:rPr lang="tr-TR" altLang="tr-TR" sz="3000" b="1">
                <a:solidFill>
                  <a:srgbClr val="FF8000"/>
                </a:solidFill>
                <a:latin typeface="Arial Nova Cond" panose="020B0506020202020204" pitchFamily="34" charset="0"/>
              </a:rPr>
              <a:t>Derin Nefes Alıp Tutma</a:t>
            </a:r>
            <a:br>
              <a:rPr lang="tr-TR" altLang="tr-TR" sz="3000" b="1">
                <a:solidFill>
                  <a:srgbClr val="FF8000"/>
                </a:solidFill>
                <a:latin typeface="Arial Nova Cond" panose="020B0506020202020204" pitchFamily="34" charset="0"/>
              </a:rPr>
            </a:br>
            <a:r>
              <a:rPr lang="sv-SE" altLang="tr-TR" b="1">
                <a:solidFill>
                  <a:srgbClr val="FF8000"/>
                </a:solidFill>
                <a:latin typeface="Arial Nova Cond" panose="020B0506020202020204" pitchFamily="34" charset="0"/>
              </a:rPr>
              <a:t>Deep Inhalation </a:t>
            </a:r>
            <a:r>
              <a:rPr lang="tr-TR" altLang="tr-TR" b="1">
                <a:solidFill>
                  <a:srgbClr val="FF8000"/>
                </a:solidFill>
                <a:latin typeface="Arial Nova Cond" panose="020B0506020202020204" pitchFamily="34" charset="0"/>
              </a:rPr>
              <a:t>B</a:t>
            </a:r>
            <a:r>
              <a:rPr lang="sv-SE" altLang="tr-TR" b="1">
                <a:solidFill>
                  <a:srgbClr val="FF8000"/>
                </a:solidFill>
                <a:latin typeface="Arial Nova Cond" panose="020B0506020202020204" pitchFamily="34" charset="0"/>
              </a:rPr>
              <a:t>reath </a:t>
            </a:r>
            <a:r>
              <a:rPr lang="tr-TR" altLang="tr-TR" b="1">
                <a:solidFill>
                  <a:srgbClr val="FF8000"/>
                </a:solidFill>
                <a:latin typeface="Arial Nova Cond" panose="020B0506020202020204" pitchFamily="34" charset="0"/>
              </a:rPr>
              <a:t>H</a:t>
            </a:r>
            <a:r>
              <a:rPr lang="sv-SE" altLang="tr-TR" b="1">
                <a:solidFill>
                  <a:srgbClr val="FF8000"/>
                </a:solidFill>
                <a:latin typeface="Arial Nova Cond" panose="020B0506020202020204" pitchFamily="34" charset="0"/>
              </a:rPr>
              <a:t>old (DIB</a:t>
            </a:r>
            <a:r>
              <a:rPr lang="tr-TR" altLang="tr-TR" b="1">
                <a:solidFill>
                  <a:srgbClr val="FF8000"/>
                </a:solidFill>
                <a:latin typeface="Arial Nova Cond" panose="020B0506020202020204" pitchFamily="34" charset="0"/>
              </a:rPr>
              <a:t>H)</a:t>
            </a:r>
            <a:endParaRPr lang="en-US" altLang="tr-TR" b="1">
              <a:solidFill>
                <a:srgbClr val="FF8F2D"/>
              </a:solidFill>
              <a:latin typeface="Arial Nova Cond" panose="020B0506020202020204" pitchFamily="34" charset="0"/>
            </a:endParaRPr>
          </a:p>
        </p:txBody>
      </p:sp>
      <p:pic>
        <p:nvPicPr>
          <p:cNvPr id="5" name="Bildobjekt 8">
            <a:extLst>
              <a:ext uri="{FF2B5EF4-FFF2-40B4-BE49-F238E27FC236}">
                <a16:creationId xmlns:a16="http://schemas.microsoft.com/office/drawing/2014/main" id="{A7FC81F6-0F2F-9F7B-DC83-8FEE3D592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838" y="4516438"/>
            <a:ext cx="94932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3E20CEBB-93F5-5C95-9825-FF9177E50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4511675"/>
            <a:ext cx="893762" cy="89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Rak pilkoppling 4">
            <a:extLst>
              <a:ext uri="{FF2B5EF4-FFF2-40B4-BE49-F238E27FC236}">
                <a16:creationId xmlns:a16="http://schemas.microsoft.com/office/drawing/2014/main" id="{CC98DB83-FBA5-2928-3210-A4E7D4E26257}"/>
              </a:ext>
            </a:extLst>
          </p:cNvPr>
          <p:cNvCxnSpPr>
            <a:cxnSpLocks/>
          </p:cNvCxnSpPr>
          <p:nvPr/>
        </p:nvCxnSpPr>
        <p:spPr>
          <a:xfrm flipH="1">
            <a:off x="2762250" y="4278313"/>
            <a:ext cx="863600" cy="2698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pilkoppling 6">
            <a:extLst>
              <a:ext uri="{FF2B5EF4-FFF2-40B4-BE49-F238E27FC236}">
                <a16:creationId xmlns:a16="http://schemas.microsoft.com/office/drawing/2014/main" id="{B4E538B5-8D5C-645F-6105-7147E9E6B59F}"/>
              </a:ext>
            </a:extLst>
          </p:cNvPr>
          <p:cNvCxnSpPr>
            <a:cxnSpLocks/>
          </p:cNvCxnSpPr>
          <p:nvPr/>
        </p:nvCxnSpPr>
        <p:spPr>
          <a:xfrm>
            <a:off x="3665538" y="4243388"/>
            <a:ext cx="263525" cy="393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ruta 8">
            <a:extLst>
              <a:ext uri="{FF2B5EF4-FFF2-40B4-BE49-F238E27FC236}">
                <a16:creationId xmlns:a16="http://schemas.microsoft.com/office/drawing/2014/main" id="{8131889F-3159-FE93-5D2E-188334FAF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425" y="4548188"/>
            <a:ext cx="903288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en-US" altLang="tr-TR"/>
              <a:t>G</a:t>
            </a:r>
            <a:r>
              <a:rPr lang="tr-TR" altLang="tr-TR"/>
              <a:t>özlük</a:t>
            </a:r>
            <a:endParaRPr lang="en-US" altLang="tr-TR"/>
          </a:p>
        </p:txBody>
      </p:sp>
      <p:sp>
        <p:nvSpPr>
          <p:cNvPr id="10" name="textruta 17">
            <a:extLst>
              <a:ext uri="{FF2B5EF4-FFF2-40B4-BE49-F238E27FC236}">
                <a16:creationId xmlns:a16="http://schemas.microsoft.com/office/drawing/2014/main" id="{2EB7DAA0-2F7B-BB83-8AF4-B28DF2727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63" y="2874963"/>
            <a:ext cx="974725" cy="922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r>
              <a:rPr lang="tr-TR" altLang="tr-TR">
                <a:latin typeface="Arial Nova Cond" panose="020B0506020202020204" pitchFamily="34" charset="0"/>
              </a:rPr>
              <a:t>Sanal takip noktaları</a:t>
            </a:r>
            <a:endParaRPr lang="en-US" altLang="tr-TR">
              <a:latin typeface="Arial Nova Cond" panose="020B0506020202020204" pitchFamily="34" charset="0"/>
            </a:endParaRPr>
          </a:p>
        </p:txBody>
      </p:sp>
      <p:cxnSp>
        <p:nvCxnSpPr>
          <p:cNvPr id="11" name="Rak pilkoppling 19">
            <a:extLst>
              <a:ext uri="{FF2B5EF4-FFF2-40B4-BE49-F238E27FC236}">
                <a16:creationId xmlns:a16="http://schemas.microsoft.com/office/drawing/2014/main" id="{3B5A04C5-5CC9-B78A-260F-ECFB600A6C7A}"/>
              </a:ext>
            </a:extLst>
          </p:cNvPr>
          <p:cNvCxnSpPr>
            <a:cxnSpLocks/>
            <a:stCxn id="47114" idx="1"/>
          </p:cNvCxnSpPr>
          <p:nvPr/>
        </p:nvCxnSpPr>
        <p:spPr>
          <a:xfrm flipH="1" flipV="1">
            <a:off x="2530475" y="3273425"/>
            <a:ext cx="814388" cy="635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ak pilkoppling 21">
            <a:extLst>
              <a:ext uri="{FF2B5EF4-FFF2-40B4-BE49-F238E27FC236}">
                <a16:creationId xmlns:a16="http://schemas.microsoft.com/office/drawing/2014/main" id="{28F89E11-9791-5E03-8F46-223A3C25D4B0}"/>
              </a:ext>
            </a:extLst>
          </p:cNvPr>
          <p:cNvCxnSpPr>
            <a:cxnSpLocks/>
            <a:stCxn id="47114" idx="1"/>
          </p:cNvCxnSpPr>
          <p:nvPr/>
        </p:nvCxnSpPr>
        <p:spPr>
          <a:xfrm flipH="1">
            <a:off x="2246313" y="3336925"/>
            <a:ext cx="1098550" cy="13493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4">
            <a:extLst>
              <a:ext uri="{FF2B5EF4-FFF2-40B4-BE49-F238E27FC236}">
                <a16:creationId xmlns:a16="http://schemas.microsoft.com/office/drawing/2014/main" id="{86FDC504-7145-853F-41D7-74F746E6F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4519613"/>
            <a:ext cx="892175" cy="8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ruta 1">
            <a:extLst>
              <a:ext uri="{FF2B5EF4-FFF2-40B4-BE49-F238E27FC236}">
                <a16:creationId xmlns:a16="http://schemas.microsoft.com/office/drawing/2014/main" id="{93479624-139D-F683-14F9-913D886CD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5038" y="4006850"/>
            <a:ext cx="1241425" cy="646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tr-TR" altLang="tr-TR">
                <a:latin typeface="Arial Nova Cond" panose="020B0506020202020204" pitchFamily="34" charset="0"/>
              </a:rPr>
              <a:t>Takip penceresi</a:t>
            </a:r>
            <a:endParaRPr lang="en-US" altLang="tr-TR">
              <a:latin typeface="Arial Nova Cond" panose="020B0506020202020204" pitchFamily="34" charset="0"/>
            </a:endParaRPr>
          </a:p>
        </p:txBody>
      </p:sp>
      <p:sp>
        <p:nvSpPr>
          <p:cNvPr id="15" name="textruta 24">
            <a:extLst>
              <a:ext uri="{FF2B5EF4-FFF2-40B4-BE49-F238E27FC236}">
                <a16:creationId xmlns:a16="http://schemas.microsoft.com/office/drawing/2014/main" id="{F8EE34BE-9E0E-DC68-A470-CD87D3608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5025" y="5586413"/>
            <a:ext cx="900113" cy="36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tr-TR" altLang="tr-TR">
                <a:latin typeface="Arial Nova Cond" panose="020B0506020202020204" pitchFamily="34" charset="0"/>
              </a:rPr>
              <a:t>Monitör</a:t>
            </a:r>
            <a:endParaRPr lang="en-US" altLang="tr-TR">
              <a:latin typeface="Arial Nova Cond" panose="020B0506020202020204" pitchFamily="34" charset="0"/>
            </a:endParaRPr>
          </a:p>
        </p:txBody>
      </p:sp>
      <p:sp>
        <p:nvSpPr>
          <p:cNvPr id="16" name="textruta 25">
            <a:extLst>
              <a:ext uri="{FF2B5EF4-FFF2-40B4-BE49-F238E27FC236}">
                <a16:creationId xmlns:a16="http://schemas.microsoft.com/office/drawing/2014/main" id="{4401CF6A-37EE-64C0-B8BF-77478CFF7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476875"/>
            <a:ext cx="13541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tr-TR" altLang="tr-TR">
                <a:latin typeface="Arial Nova Cond" panose="020B0506020202020204" pitchFamily="34" charset="0"/>
              </a:rPr>
              <a:t>Nefes verme</a:t>
            </a:r>
            <a:endParaRPr lang="en-US" altLang="tr-TR">
              <a:latin typeface="Arial Nova Cond" panose="020B0506020202020204" pitchFamily="34" charset="0"/>
            </a:endParaRPr>
          </a:p>
        </p:txBody>
      </p:sp>
      <p:sp>
        <p:nvSpPr>
          <p:cNvPr id="17" name="textruta 26">
            <a:extLst>
              <a:ext uri="{FF2B5EF4-FFF2-40B4-BE49-F238E27FC236}">
                <a16:creationId xmlns:a16="http://schemas.microsoft.com/office/drawing/2014/main" id="{47403946-ED3A-799F-8300-23DCB3661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755" y="5476875"/>
            <a:ext cx="1301750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r>
              <a:rPr lang="tr-TR" altLang="tr-TR">
                <a:latin typeface="Arial Nova Cond" panose="020B0506020202020204" pitchFamily="34" charset="0"/>
              </a:rPr>
              <a:t>Nefes tutma</a:t>
            </a:r>
            <a:endParaRPr lang="en-US" altLang="tr-TR">
              <a:latin typeface="Arial Nova Cond" panose="020B0506020202020204" pitchFamily="34" charset="0"/>
            </a:endParaRPr>
          </a:p>
        </p:txBody>
      </p:sp>
      <p:sp>
        <p:nvSpPr>
          <p:cNvPr id="18" name="5 Dikdörtgen">
            <a:extLst>
              <a:ext uri="{FF2B5EF4-FFF2-40B4-BE49-F238E27FC236}">
                <a16:creationId xmlns:a16="http://schemas.microsoft.com/office/drawing/2014/main" id="{F1CB6539-8538-4618-0F00-A3D642C27BF0}"/>
              </a:ext>
            </a:extLst>
          </p:cNvPr>
          <p:cNvSpPr/>
          <p:nvPr/>
        </p:nvSpPr>
        <p:spPr>
          <a:xfrm>
            <a:off x="145011" y="260587"/>
            <a:ext cx="8770389" cy="88468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</a:ln>
          <a:effectLst>
            <a:innerShdw blurRad="177800" dir="12420000">
              <a:prstClr val="black">
                <a:alpha val="1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defRPr/>
            </a:pPr>
            <a:r>
              <a:rPr lang="tr-TR" sz="2700" b="1" dirty="0" err="1">
                <a:solidFill>
                  <a:srgbClr val="002060"/>
                </a:solidFill>
                <a:latin typeface="Arial Nova Cond" panose="020B0506020202020204" pitchFamily="34" charset="0"/>
                <a:cs typeface="Segoe UI" panose="020B0502040204020203" pitchFamily="34" charset="0"/>
              </a:rPr>
              <a:t>cRespiration</a:t>
            </a:r>
            <a:endParaRPr lang="tr-TR" sz="2700" b="1" dirty="0">
              <a:solidFill>
                <a:srgbClr val="002060"/>
              </a:solidFill>
              <a:latin typeface="Arial Nova Cond" panose="020B0506020202020204" pitchFamily="34" charset="0"/>
              <a:cs typeface="Segoe UI" panose="020B0502040204020203" pitchFamily="34" charset="0"/>
            </a:endParaRP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0BF8E1F5-6586-61A4-D7EC-9CA760D61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5614988"/>
            <a:ext cx="15398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Group 12">
            <a:extLst>
              <a:ext uri="{FF2B5EF4-FFF2-40B4-BE49-F238E27FC236}">
                <a16:creationId xmlns:a16="http://schemas.microsoft.com/office/drawing/2014/main" id="{D2E2ABE3-2808-46D4-E26B-E92D5BEAC411}"/>
              </a:ext>
            </a:extLst>
          </p:cNvPr>
          <p:cNvGrpSpPr>
            <a:grpSpLocks/>
          </p:cNvGrpSpPr>
          <p:nvPr/>
        </p:nvGrpSpPr>
        <p:grpSpPr bwMode="auto">
          <a:xfrm>
            <a:off x="5453063" y="1938338"/>
            <a:ext cx="2941637" cy="593725"/>
            <a:chOff x="5453063" y="1938338"/>
            <a:chExt cx="3921906" cy="792000"/>
          </a:xfrm>
        </p:grpSpPr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2B8DC2F5-AF56-4E73-B06C-5B1A6141E1E9}"/>
                </a:ext>
              </a:extLst>
            </p:cNvPr>
            <p:cNvSpPr/>
            <p:nvPr/>
          </p:nvSpPr>
          <p:spPr>
            <a:xfrm>
              <a:off x="5453063" y="2160690"/>
              <a:ext cx="3921906" cy="347294"/>
            </a:xfrm>
            <a:prstGeom prst="rect">
              <a:avLst/>
            </a:prstGeom>
            <a:solidFill>
              <a:srgbClr val="37678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tr-TR" sz="9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ova Cond" panose="020B0506020202020204" pitchFamily="34" charset="0"/>
                </a:rPr>
                <a:t>                  NEFES TAKİBİ</a:t>
              </a:r>
            </a:p>
          </p:txBody>
        </p:sp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381BEF18-272F-569D-0C01-1A3109955B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4027" y="1938338"/>
              <a:ext cx="791750" cy="79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29272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8D900E33-5CD9-9729-7F7E-7C4B28AE0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200" b="1" u="sng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KLİNİK UYGULAMA CRESPİRATİON</a:t>
            </a:r>
            <a:endParaRPr lang="en-US" sz="3200" b="1" u="sng" kern="1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5" name="Resim 4" descr="metin, harita, ekran görüntüsü, bilgisayar içeren bir resim&#10;&#10;Açıklama otomatik olarak oluşturuldu">
            <a:extLst>
              <a:ext uri="{FF2B5EF4-FFF2-40B4-BE49-F238E27FC236}">
                <a16:creationId xmlns:a16="http://schemas.microsoft.com/office/drawing/2014/main" id="{107D1BC2-1B54-67EB-3014-C0CA32F5F2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281" r="-2" b="6335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4" name="İçerik Yer Tutucusu 3" descr="metin, ekran görüntüsü içeren bir resim&#10;&#10;Açıklama otomatik olarak oluşturuldu">
            <a:extLst>
              <a:ext uri="{FF2B5EF4-FFF2-40B4-BE49-F238E27FC236}">
                <a16:creationId xmlns:a16="http://schemas.microsoft.com/office/drawing/2014/main" id="{29577982-2223-6D88-83F5-74C54407C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430" b="3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455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626AA45-F624-BF05-DDB1-F0E2C76D229C}"/>
              </a:ext>
            </a:extLst>
          </p:cNvPr>
          <p:cNvSpPr txBox="1"/>
          <p:nvPr/>
        </p:nvSpPr>
        <p:spPr>
          <a:xfrm>
            <a:off x="431706" y="297728"/>
            <a:ext cx="11373239" cy="46576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700"/>
              </a:spcBef>
              <a:spcAft>
                <a:spcPct val="0"/>
              </a:spcAft>
            </a:pPr>
            <a:r>
              <a:rPr lang="tr-TR" sz="2800" b="1" i="1" dirty="0">
                <a:solidFill>
                  <a:srgbClr val="B30516"/>
                </a:solidFill>
                <a:latin typeface="Calibri"/>
                <a:ea typeface="Calibri"/>
                <a:cs typeface="Calibri"/>
              </a:rPr>
              <a:t>Avantajlar:</a:t>
            </a:r>
            <a:endParaRPr lang="en-US" sz="2800" dirty="0">
              <a:latin typeface="Calibri"/>
              <a:ea typeface="Calibri"/>
              <a:cs typeface="Calibri"/>
            </a:endParaRPr>
          </a:p>
          <a:p>
            <a:pPr marL="342900" indent="-342900">
              <a:spcBef>
                <a:spcPts val="700"/>
              </a:spcBef>
              <a:spcAft>
                <a:spcPct val="0"/>
              </a:spcAft>
              <a:buFont typeface="Wingdings"/>
              <a:buChar char="v"/>
            </a:pPr>
            <a:r>
              <a:rPr lang="tr-TR" sz="2400" b="1" dirty="0">
                <a:latin typeface="Segoe UI"/>
                <a:cs typeface="Segoe UI"/>
              </a:rPr>
              <a:t>3 Farklı renk ile tekniker yönlendirme</a:t>
            </a:r>
            <a:endParaRPr lang="en-US" sz="2400" b="1">
              <a:latin typeface="Segoe UI"/>
              <a:cs typeface="Segoe UI"/>
            </a:endParaRPr>
          </a:p>
          <a:p>
            <a:pPr marL="342900" indent="-342900">
              <a:spcBef>
                <a:spcPts val="700"/>
              </a:spcBef>
              <a:spcAft>
                <a:spcPct val="0"/>
              </a:spcAft>
              <a:buFont typeface="Wingdings"/>
              <a:buChar char="v"/>
            </a:pPr>
            <a:r>
              <a:rPr lang="tr-TR" sz="2400" b="1" dirty="0">
                <a:latin typeface="Segoe UI"/>
                <a:cs typeface="Segoe UI"/>
              </a:rPr>
              <a:t>Geniş tarama alanı</a:t>
            </a:r>
            <a:endParaRPr lang="en-US" sz="2400" b="1">
              <a:latin typeface="Segoe UI"/>
              <a:cs typeface="Segoe UI"/>
            </a:endParaRPr>
          </a:p>
          <a:p>
            <a:pPr marL="342900" indent="-342900">
              <a:spcBef>
                <a:spcPts val="700"/>
              </a:spcBef>
              <a:spcAft>
                <a:spcPct val="0"/>
              </a:spcAft>
              <a:buFont typeface="Wingdings"/>
              <a:buChar char="v"/>
            </a:pPr>
            <a:r>
              <a:rPr lang="tr-TR" sz="2400" b="1" dirty="0">
                <a:latin typeface="Segoe UI"/>
                <a:cs typeface="Segoe UI"/>
              </a:rPr>
              <a:t>Marker yok , radyasyon yok</a:t>
            </a:r>
            <a:endParaRPr lang="en-US" sz="2400" b="1" dirty="0">
              <a:latin typeface="Segoe UI"/>
              <a:cs typeface="Segoe UI"/>
            </a:endParaRPr>
          </a:p>
          <a:p>
            <a:pPr marL="342900" indent="-342900">
              <a:spcBef>
                <a:spcPts val="700"/>
              </a:spcBef>
              <a:spcAft>
                <a:spcPct val="0"/>
              </a:spcAft>
              <a:buFont typeface="Wingdings"/>
              <a:buChar char="v"/>
            </a:pPr>
            <a:r>
              <a:rPr lang="tr-TR" sz="2400" b="1" dirty="0">
                <a:latin typeface="Segoe UI"/>
                <a:cs typeface="Segoe UI"/>
              </a:rPr>
              <a:t>Hasta ve tümör hareketi </a:t>
            </a:r>
          </a:p>
          <a:p>
            <a:pPr marL="342900" indent="-342900">
              <a:spcBef>
                <a:spcPts val="700"/>
              </a:spcBef>
              <a:spcAft>
                <a:spcPct val="0"/>
              </a:spcAft>
              <a:buFont typeface="Wingdings"/>
              <a:buChar char="v"/>
            </a:pPr>
            <a:r>
              <a:rPr lang="tr-TR" sz="2400" b="1" dirty="0">
                <a:solidFill>
                  <a:srgbClr val="000000"/>
                </a:solidFill>
                <a:latin typeface="Segoe UI"/>
                <a:ea typeface="Calibri"/>
                <a:cs typeface="Segoe UI"/>
              </a:rPr>
              <a:t>Tedavi güvenilirliği</a:t>
            </a:r>
          </a:p>
          <a:p>
            <a:pPr marL="342900" indent="-342900">
              <a:spcBef>
                <a:spcPts val="700"/>
              </a:spcBef>
              <a:spcAft>
                <a:spcPct val="0"/>
              </a:spcAft>
              <a:buFont typeface="Wingdings"/>
              <a:buChar char="v"/>
            </a:pPr>
            <a:endParaRPr lang="tr-TR" sz="2800" b="1" dirty="0">
              <a:solidFill>
                <a:srgbClr val="000000"/>
              </a:solidFill>
              <a:latin typeface="Segoe UI"/>
              <a:ea typeface="Calibri"/>
              <a:cs typeface="Segoe UI"/>
            </a:endParaRPr>
          </a:p>
          <a:p>
            <a:pPr>
              <a:spcBef>
                <a:spcPts val="700"/>
              </a:spcBef>
              <a:spcAft>
                <a:spcPct val="0"/>
              </a:spcAft>
            </a:pPr>
            <a:r>
              <a:rPr lang="tr-TR" sz="2800" b="1" i="1" dirty="0">
                <a:solidFill>
                  <a:srgbClr val="B30516"/>
                </a:solidFill>
                <a:latin typeface="Calibri"/>
                <a:ea typeface="Calibri"/>
                <a:cs typeface="Calibri"/>
              </a:rPr>
              <a:t>Dezavantajlar:  </a:t>
            </a:r>
            <a:endParaRPr lang="en-US" sz="2800" dirty="0">
              <a:latin typeface="Calibri"/>
              <a:ea typeface="Calibri"/>
              <a:cs typeface="Calibri"/>
            </a:endParaRPr>
          </a:p>
          <a:p>
            <a:pPr marL="457200" indent="-457200">
              <a:spcBef>
                <a:spcPts val="700"/>
              </a:spcBef>
              <a:spcAft>
                <a:spcPct val="0"/>
              </a:spcAft>
              <a:buFont typeface="Wingdings"/>
              <a:buChar char="v"/>
            </a:pPr>
            <a:r>
              <a:rPr lang="tr-TR" sz="2800" b="1" dirty="0">
                <a:latin typeface="Calibri"/>
                <a:ea typeface="Calibri"/>
                <a:cs typeface="Calibri"/>
              </a:rPr>
              <a:t>IGRT esnasında </a:t>
            </a:r>
            <a:r>
              <a:rPr lang="tr-TR" sz="2800" b="1" dirty="0" err="1">
                <a:latin typeface="Calibri"/>
                <a:ea typeface="Calibri"/>
                <a:cs typeface="Calibri"/>
              </a:rPr>
              <a:t>beam</a:t>
            </a:r>
            <a:r>
              <a:rPr lang="tr-TR" sz="2800" b="1" dirty="0">
                <a:latin typeface="Calibri"/>
                <a:ea typeface="Calibri"/>
                <a:cs typeface="Calibri"/>
              </a:rPr>
              <a:t> kontrol yok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14732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742719-047D-D25E-29BD-9347B8793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u="sng" dirty="0">
                <a:solidFill>
                  <a:srgbClr val="FF0000"/>
                </a:solidFill>
                <a:latin typeface="Calibri"/>
                <a:cs typeface="Calibri"/>
              </a:rPr>
              <a:t>SONUÇ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B4578E-0ACD-2E62-9707-CE185D475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tr-TR" dirty="0"/>
              <a:t>Radyoterapinin güncel sorunlarından birisi solunum ve organ hareketidir. Yüzey takip sistemleri bu sorunları çözümleyebilmek için geliştirilmiştir.</a:t>
            </a:r>
          </a:p>
          <a:p>
            <a:endParaRPr lang="tr-TR" dirty="0">
              <a:solidFill>
                <a:srgbClr val="000000"/>
              </a:solidFill>
              <a:latin typeface="Aptos"/>
              <a:cs typeface="Arial"/>
            </a:endParaRPr>
          </a:p>
          <a:p>
            <a:r>
              <a:rPr lang="tr-TR" dirty="0">
                <a:solidFill>
                  <a:srgbClr val="292934"/>
                </a:solidFill>
                <a:latin typeface="Aptos"/>
                <a:cs typeface="Arial"/>
              </a:rPr>
              <a:t>Her klinik kendi şartlarına uygun protokoller geliştirmelidir.</a:t>
            </a:r>
            <a:endParaRPr lang="tr-TR" dirty="0">
              <a:latin typeface="Aptos"/>
            </a:endParaRPr>
          </a:p>
          <a:p>
            <a:endParaRPr lang="tr-TR" dirty="0">
              <a:solidFill>
                <a:srgbClr val="292934"/>
              </a:solidFill>
              <a:latin typeface="Aptos"/>
              <a:cs typeface="Arial"/>
            </a:endParaRPr>
          </a:p>
          <a:p>
            <a:r>
              <a:rPr lang="tr-TR" dirty="0">
                <a:solidFill>
                  <a:srgbClr val="292934"/>
                </a:solidFill>
                <a:latin typeface="Aptos Display"/>
                <a:cs typeface="Arial"/>
              </a:rPr>
              <a:t>Protokoller uygulanırken hastaya özel faktörler göz önüne alınmalıdır.</a:t>
            </a:r>
            <a:endParaRPr lang="tr-TR">
              <a:solidFill>
                <a:srgbClr val="000000"/>
              </a:solidFill>
              <a:latin typeface="Aptos Display"/>
              <a:cs typeface="Arial"/>
            </a:endParaRPr>
          </a:p>
          <a:p>
            <a:endParaRPr lang="tr-TR" dirty="0">
              <a:solidFill>
                <a:srgbClr val="292934"/>
              </a:solidFill>
              <a:latin typeface="Aptos Display"/>
              <a:cs typeface="Arial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1243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giyim, kişi, şahıs, ayakkabı, duvar içeren bir resim&#10;&#10;Açıklama otomatik olarak oluşturuldu">
            <a:extLst>
              <a:ext uri="{FF2B5EF4-FFF2-40B4-BE49-F238E27FC236}">
                <a16:creationId xmlns:a16="http://schemas.microsoft.com/office/drawing/2014/main" id="{8B473DC4-5E42-7033-5DC2-36A31B3E9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7" cy="5703092"/>
          </a:xfrm>
          <a:prstGeom prst="rect">
            <a:avLst/>
          </a:prstGeom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BAF1CDC7-2F31-C11F-2D51-AA02D146ABA6}"/>
              </a:ext>
            </a:extLst>
          </p:cNvPr>
          <p:cNvSpPr txBox="1"/>
          <p:nvPr/>
        </p:nvSpPr>
        <p:spPr>
          <a:xfrm>
            <a:off x="3640336" y="5932288"/>
            <a:ext cx="491132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5400" b="1" i="1" dirty="0">
                <a:latin typeface="Calibri"/>
                <a:ea typeface="Calibri"/>
                <a:cs typeface="Calibri"/>
              </a:rPr>
              <a:t>TEŞEKKÜRLER ...</a:t>
            </a:r>
          </a:p>
        </p:txBody>
      </p:sp>
    </p:spTree>
    <p:extLst>
      <p:ext uri="{BB962C8B-B14F-4D97-AF65-F5344CB8AC3E}">
        <p14:creationId xmlns:p14="http://schemas.microsoft.com/office/powerpoint/2010/main" val="3153821547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is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C-RAD İLE SGRT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                     SENTİNEL 4DCT</vt:lpstr>
      <vt:lpstr>PowerPoint Sunusu</vt:lpstr>
      <vt:lpstr>SENTİNEL İŞ AKIŞI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KLİNİK UYGULAMA CRESPİRATİON</vt:lpstr>
      <vt:lpstr>PowerPoint Sunusu</vt:lpstr>
      <vt:lpstr>SONUÇ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/>
  <cp:lastModifiedBy/>
  <cp:revision>735</cp:revision>
  <dcterms:created xsi:type="dcterms:W3CDTF">2024-03-31T14:47:18Z</dcterms:created>
  <dcterms:modified xsi:type="dcterms:W3CDTF">2024-05-01T10:26:18Z</dcterms:modified>
</cp:coreProperties>
</file>