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35"/>
  </p:notesMasterIdLst>
  <p:sldIdLst>
    <p:sldId id="256" r:id="rId2"/>
    <p:sldId id="314" r:id="rId3"/>
    <p:sldId id="315" r:id="rId4"/>
    <p:sldId id="357" r:id="rId5"/>
    <p:sldId id="316" r:id="rId6"/>
    <p:sldId id="317" r:id="rId7"/>
    <p:sldId id="338" r:id="rId8"/>
    <p:sldId id="337" r:id="rId9"/>
    <p:sldId id="348" r:id="rId10"/>
    <p:sldId id="350" r:id="rId11"/>
    <p:sldId id="351" r:id="rId12"/>
    <p:sldId id="356" r:id="rId13"/>
    <p:sldId id="359" r:id="rId14"/>
    <p:sldId id="360" r:id="rId15"/>
    <p:sldId id="361" r:id="rId16"/>
    <p:sldId id="346" r:id="rId17"/>
    <p:sldId id="354" r:id="rId18"/>
    <p:sldId id="318" r:id="rId19"/>
    <p:sldId id="320" r:id="rId20"/>
    <p:sldId id="321" r:id="rId21"/>
    <p:sldId id="362" r:id="rId22"/>
    <p:sldId id="353" r:id="rId23"/>
    <p:sldId id="355" r:id="rId24"/>
    <p:sldId id="363" r:id="rId25"/>
    <p:sldId id="364" r:id="rId26"/>
    <p:sldId id="339" r:id="rId27"/>
    <p:sldId id="340" r:id="rId28"/>
    <p:sldId id="336" r:id="rId29"/>
    <p:sldId id="341" r:id="rId30"/>
    <p:sldId id="342" r:id="rId31"/>
    <p:sldId id="343" r:id="rId32"/>
    <p:sldId id="344" r:id="rId33"/>
    <p:sldId id="345" r:id="rId34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ndows User" initials="WU" lastIdx="1" clrIdx="0">
    <p:extLst>
      <p:ext uri="{19B8F6BF-5375-455C-9EA6-DF929625EA0E}">
        <p15:presenceInfo xmlns:p15="http://schemas.microsoft.com/office/powerpoint/2012/main" userId="71cc5c98d9287dd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82" d="100"/>
          <a:sy n="82" d="100"/>
        </p:scale>
        <p:origin x="691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D58B88-90FC-4501-B8AD-03300B88117E}" type="datetimeFigureOut">
              <a:rPr lang="tr-TR" smtClean="0"/>
              <a:t>14.05.2024</a:t>
            </a:fld>
            <a:endParaRPr lang="tr-T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93632B-3BB3-4908-94DB-4A8F6E3FF53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02109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tr-TR" altLang="en-US" dirty="0"/>
              <a:t>SGRT’nin kliniklerimizde bulunmasının 2 temel amacı var   1 </a:t>
            </a:r>
            <a:r>
              <a:rPr lang="tr-TR" altLang="en-US" dirty="0">
                <a:latin typeface="Arial" panose="020B0604020202020204" pitchFamily="34" charset="0"/>
              </a:rPr>
              <a:t>Hasta set-up’ında lazerlerin ve işaretlerin yerine geçmek</a:t>
            </a:r>
            <a:endParaRPr lang="en-US" altLang="en-US" dirty="0">
              <a:latin typeface="Arial" panose="020B0604020202020204" pitchFamily="34" charset="0"/>
            </a:endParaRPr>
          </a:p>
          <a:p>
            <a:endParaRPr lang="tr-TR" altLang="en-US" dirty="0"/>
          </a:p>
          <a:p>
            <a:pPr marL="0" lvl="1"/>
            <a:r>
              <a:rPr lang="tr-TR" altLang="en-US" dirty="0"/>
              <a:t>2 </a:t>
            </a:r>
            <a:r>
              <a:rPr lang="tr-TR" altLang="en-US" sz="1800" dirty="0">
                <a:latin typeface="Arial" panose="020B0604020202020204" pitchFamily="34" charset="0"/>
              </a:rPr>
              <a:t>Hastayı tedavi sırasında moniterize etmek</a:t>
            </a:r>
            <a:endParaRPr lang="tr-TR" altLang="en-US" dirty="0"/>
          </a:p>
          <a:p>
            <a:endParaRPr lang="en-US" altLang="en-US" dirty="0"/>
          </a:p>
        </p:txBody>
      </p:sp>
      <p:sp>
        <p:nvSpPr>
          <p:cNvPr id="12292" name="Date Placeholder 3"/>
          <p:cNvSpPr>
            <a:spLocks noGrp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B3336F2-4B1B-438A-A6D0-F5CF82B546BF}" type="datetime1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5/14/2024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2293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4704EFA-CF7D-4D3E-BD71-EA68E5BF1683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14695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93632B-3BB3-4908-94DB-4A8F6E3FF532}" type="slidenum">
              <a:rPr lang="tr-TR" smtClean="0"/>
              <a:t>21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311507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93632B-3BB3-4908-94DB-4A8F6E3FF532}" type="slidenum">
              <a:rPr lang="tr-TR" smtClean="0"/>
              <a:t>28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387251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93632B-3BB3-4908-94DB-4A8F6E3FF532}" type="slidenum">
              <a:rPr lang="tr-TR" smtClean="0"/>
              <a:t>29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596207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93632B-3BB3-4908-94DB-4A8F6E3FF532}" type="slidenum">
              <a:rPr lang="tr-TR" smtClean="0"/>
              <a:t>30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570021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93632B-3BB3-4908-94DB-4A8F6E3FF532}" type="slidenum">
              <a:rPr lang="tr-TR" smtClean="0"/>
              <a:t>31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992266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93632B-3BB3-4908-94DB-4A8F6E3FF532}" type="slidenum">
              <a:rPr lang="tr-TR" smtClean="0"/>
              <a:t>32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247045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93632B-3BB3-4908-94DB-4A8F6E3FF532}" type="slidenum">
              <a:rPr lang="tr-TR" smtClean="0"/>
              <a:t>33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823811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609601"/>
            <a:ext cx="103632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4953000"/>
            <a:ext cx="85344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3B2D2-7C01-49E2-B8BA-7BF5A553BEF2}" type="datetimeFigureOut">
              <a:rPr lang="tr-TR" smtClean="0"/>
              <a:t>14.05.2024</a:t>
            </a:fld>
            <a:endParaRPr lang="tr-TR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3545E70-6C5D-4EC8-B765-342325383177}" type="slidenum">
              <a:rPr lang="tr-TR" smtClean="0"/>
              <a:t>‹#›</a:t>
            </a:fld>
            <a:endParaRPr lang="tr-T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3B2D2-7C01-49E2-B8BA-7BF5A553BEF2}" type="datetimeFigureOut">
              <a:rPr lang="tr-TR" smtClean="0"/>
              <a:t>14.05.2024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45E70-6C5D-4EC8-B765-342325383177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1371601"/>
            <a:ext cx="103632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4068764"/>
            <a:ext cx="103632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3B2D2-7C01-49E2-B8BA-7BF5A553BEF2}" type="datetimeFigureOut">
              <a:rPr lang="tr-TR" smtClean="0"/>
              <a:t>14.05.2024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45E70-6C5D-4EC8-B765-342325383177}" type="slidenum">
              <a:rPr lang="tr-TR" smtClean="0"/>
              <a:t>‹#›</a:t>
            </a:fld>
            <a:endParaRPr lang="tr-TR"/>
          </a:p>
        </p:txBody>
      </p:sp>
      <p:sp>
        <p:nvSpPr>
          <p:cNvPr id="7" name="Oval 6"/>
          <p:cNvSpPr/>
          <p:nvPr/>
        </p:nvSpPr>
        <p:spPr>
          <a:xfrm>
            <a:off x="5994400" y="3924300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Oval 7"/>
          <p:cNvSpPr/>
          <p:nvPr/>
        </p:nvSpPr>
        <p:spPr>
          <a:xfrm>
            <a:off x="6261100" y="3924300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Oval 8"/>
          <p:cNvSpPr/>
          <p:nvPr/>
        </p:nvSpPr>
        <p:spPr>
          <a:xfrm>
            <a:off x="5728971" y="3924300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3B2D2-7C01-49E2-B8BA-7BF5A553BEF2}" type="datetimeFigureOut">
              <a:rPr lang="tr-TR" smtClean="0"/>
              <a:t>14.05.2024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45E70-6C5D-4EC8-B765-342325383177}" type="slidenum">
              <a:rPr lang="tr-TR" smtClean="0"/>
              <a:t>‹#›</a:t>
            </a:fld>
            <a:endParaRPr lang="tr-T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87680" y="1600200"/>
            <a:ext cx="5388864" cy="45262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5386917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7601" y="1600200"/>
            <a:ext cx="5389033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3B2D2-7C01-49E2-B8BA-7BF5A553BEF2}" type="datetimeFigureOut">
              <a:rPr lang="tr-TR" smtClean="0"/>
              <a:t>14.05.2024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45E70-6C5D-4EC8-B765-342325383177}" type="slidenum">
              <a:rPr lang="tr-TR" smtClean="0"/>
              <a:t>‹#›</a:t>
            </a:fld>
            <a:endParaRPr lang="tr-TR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12848"/>
            <a:ext cx="5388864" cy="391363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6230112" y="2212849"/>
            <a:ext cx="5388864" cy="3913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3B2D2-7C01-49E2-B8BA-7BF5A553BEF2}" type="datetimeFigureOut">
              <a:rPr lang="tr-TR" smtClean="0"/>
              <a:t>14.05.2024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45E70-6C5D-4EC8-B765-342325383177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3B2D2-7C01-49E2-B8BA-7BF5A553BEF2}" type="datetimeFigureOut">
              <a:rPr lang="tr-TR" smtClean="0"/>
              <a:t>14.05.2024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45E70-6C5D-4EC8-B765-342325383177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6117" y="266700"/>
            <a:ext cx="4011084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8850" y="273051"/>
            <a:ext cx="66611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76117" y="2438401"/>
            <a:ext cx="4011084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3B2D2-7C01-49E2-B8BA-7BF5A553BEF2}" type="datetimeFigureOut">
              <a:rPr lang="tr-TR" smtClean="0"/>
              <a:t>14.05.2024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45E70-6C5D-4EC8-B765-342325383177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9435" y="228600"/>
            <a:ext cx="7615765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0835" y="1143000"/>
            <a:ext cx="8072965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9435" y="5810250"/>
            <a:ext cx="7615765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3B2D2-7C01-49E2-B8BA-7BF5A553BEF2}" type="datetimeFigureOut">
              <a:rPr lang="tr-TR" smtClean="0"/>
              <a:t>14.05.2024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45E70-6C5D-4EC8-B765-342325383177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3B2D2-7C01-49E2-B8BA-7BF5A553BEF2}" type="datetimeFigureOut">
              <a:rPr lang="tr-TR" smtClean="0"/>
              <a:t>14.05.2024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45E70-6C5D-4EC8-B765-342325383177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3B2D2-7C01-49E2-B8BA-7BF5A553BEF2}" type="datetimeFigureOut">
              <a:rPr lang="tr-TR" smtClean="0"/>
              <a:t>14.05.2024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45E70-6C5D-4EC8-B765-342325383177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484463" y="6356351"/>
            <a:ext cx="2781300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1D83B2D2-7C01-49E2-B8BA-7BF5A553BEF2}" type="datetimeFigureOut">
              <a:rPr lang="tr-TR" smtClean="0"/>
              <a:t>14.05.2024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78887" y="6356351"/>
            <a:ext cx="3797300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91038" y="6356351"/>
            <a:ext cx="749300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C3545E70-6C5D-4EC8-B765-342325383177}" type="slidenum">
              <a:rPr lang="tr-TR" smtClean="0"/>
              <a:t>‹#›</a:t>
            </a:fld>
            <a:endParaRPr lang="tr-TR"/>
          </a:p>
        </p:txBody>
      </p:sp>
      <p:sp>
        <p:nvSpPr>
          <p:cNvPr id="7" name="Oval 6"/>
          <p:cNvSpPr/>
          <p:nvPr/>
        </p:nvSpPr>
        <p:spPr>
          <a:xfrm>
            <a:off x="11277014" y="6499384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758826" y="6499384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g"/><Relationship Id="rId4" Type="http://schemas.openxmlformats.org/officeDocument/2006/relationships/image" Target="cid:af9a2e6b-d0db-4eb7-9b55-c1cd35b62a99@EURP193.PROD.OUTLOOK.COM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g"/><Relationship Id="rId5" Type="http://schemas.openxmlformats.org/officeDocument/2006/relationships/image" Target="../media/image33.jpg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jpeg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g"/><Relationship Id="rId5" Type="http://schemas.openxmlformats.org/officeDocument/2006/relationships/image" Target="../media/image40.jpeg"/><Relationship Id="rId4" Type="http://schemas.openxmlformats.org/officeDocument/2006/relationships/image" Target="../media/image39.jp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47528" y="493340"/>
            <a:ext cx="8208912" cy="3126209"/>
          </a:xfrm>
        </p:spPr>
        <p:txBody>
          <a:bodyPr>
            <a:noAutofit/>
          </a:bodyPr>
          <a:lstStyle/>
          <a:p>
            <a:r>
              <a:rPr lang="tr-TR" sz="3600" dirty="0">
                <a:latin typeface="Andalus" pitchFamily="18" charset="-78"/>
                <a:cs typeface="Andalus" pitchFamily="18" charset="-78"/>
              </a:rPr>
              <a:t>YÜZEY TAKİP SİSTEMLERİNİN TEORİSİ VE MEVCUT TİCARİ SİSTEMLERE GENEL BAKIŞ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30755" y="4793816"/>
            <a:ext cx="6189583" cy="949569"/>
          </a:xfrm>
        </p:spPr>
        <p:txBody>
          <a:bodyPr>
            <a:normAutofit fontScale="92500" lnSpcReduction="10000"/>
          </a:bodyPr>
          <a:lstStyle/>
          <a:p>
            <a:r>
              <a:rPr lang="tr-TR" sz="1800" dirty="0">
                <a:solidFill>
                  <a:schemeClr val="tx2"/>
                </a:solidFill>
                <a:latin typeface="Andalus" pitchFamily="18" charset="-78"/>
                <a:cs typeface="Andalus" pitchFamily="18" charset="-78"/>
              </a:rPr>
              <a:t>NADIR KUCUK</a:t>
            </a:r>
          </a:p>
          <a:p>
            <a:r>
              <a:rPr lang="tr-TR" sz="1800" dirty="0">
                <a:solidFill>
                  <a:schemeClr val="tx2"/>
                </a:solidFill>
                <a:latin typeface="Andalus" pitchFamily="18" charset="-78"/>
                <a:cs typeface="Andalus" pitchFamily="18" charset="-78"/>
              </a:rPr>
              <a:t>14 Mayıs 2024</a:t>
            </a:r>
          </a:p>
          <a:p>
            <a:r>
              <a:rPr lang="tr-TR" sz="1800" dirty="0">
                <a:solidFill>
                  <a:schemeClr val="tx2"/>
                </a:solidFill>
                <a:latin typeface="Andalus" pitchFamily="18" charset="-78"/>
                <a:cs typeface="Andalus" pitchFamily="18" charset="-78"/>
              </a:rPr>
              <a:t>4.Ulusal RT Kongresi ve Eğitim Seminerleri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1524000" y="6254172"/>
            <a:ext cx="9144000" cy="559204"/>
            <a:chOff x="0" y="6165304"/>
            <a:chExt cx="9144000" cy="559204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0" y="6165304"/>
              <a:ext cx="9144000" cy="0"/>
            </a:xfrm>
            <a:prstGeom prst="line">
              <a:avLst/>
            </a:prstGeom>
            <a:ln w="88900" cmpd="sng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26" name="Picture 2" descr="Anadolu Sağlık Merkezi - Anasayfa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96337" y="6237312"/>
              <a:ext cx="1368152" cy="4871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878185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999656" y="332657"/>
            <a:ext cx="58326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200" b="1" i="1" dirty="0">
                <a:solidFill>
                  <a:schemeClr val="tx2"/>
                </a:solidFill>
                <a:latin typeface="Andalus" pitchFamily="18" charset="-78"/>
                <a:cs typeface="Andalus" pitchFamily="18" charset="-78"/>
              </a:rPr>
              <a:t>İÇERİK</a:t>
            </a:r>
            <a:endParaRPr lang="en-US" sz="3200" b="1" dirty="0">
              <a:solidFill>
                <a:schemeClr val="tx2"/>
              </a:solidFill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6332" y="6227445"/>
            <a:ext cx="9150350" cy="60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31504" y="1556792"/>
            <a:ext cx="903649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tr-TR" sz="2400" dirty="0"/>
              <a:t>SGRT’nin Temeli (Ne?, Neden?)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tr-TR" sz="24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tr-TR" sz="2400" dirty="0"/>
              <a:t>SGRT Sistemlerinin Teorisi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tr-TR" sz="24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tr-TR" sz="2400" dirty="0"/>
              <a:t>Mevcut Ticari Sistemler</a:t>
            </a:r>
          </a:p>
          <a:p>
            <a:pPr algn="just"/>
            <a:r>
              <a:rPr lang="tr-TR" sz="2400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400" dirty="0"/>
              <a:t>Litaratür ne diyor?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471327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999656" y="332657"/>
            <a:ext cx="58326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200" b="1" i="1" dirty="0">
                <a:solidFill>
                  <a:schemeClr val="tx2"/>
                </a:solidFill>
                <a:latin typeface="Andalus" pitchFamily="18" charset="-78"/>
                <a:cs typeface="Andalus" pitchFamily="18" charset="-78"/>
              </a:rPr>
              <a:t> SGRT nedir?</a:t>
            </a:r>
            <a:endParaRPr lang="en-US" sz="3200" b="1" dirty="0">
              <a:solidFill>
                <a:schemeClr val="tx2"/>
              </a:solidFill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6332" y="6227445"/>
            <a:ext cx="9150350" cy="60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1526332" y="1196753"/>
            <a:ext cx="9034164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2000" dirty="0"/>
              <a:t>Gerçek zamanlı </a:t>
            </a:r>
            <a:r>
              <a:rPr lang="tr-TR" sz="2000" u="sng" dirty="0"/>
              <a:t>3D hasta yüzeyinin </a:t>
            </a:r>
            <a:r>
              <a:rPr lang="tr-TR" sz="2000" dirty="0"/>
              <a:t>oluşturulması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tr-TR" sz="20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2000" dirty="0"/>
              <a:t>Sistemler, </a:t>
            </a:r>
            <a:r>
              <a:rPr lang="tr-TR" sz="2000" u="sng" dirty="0"/>
              <a:t>bir projektör</a:t>
            </a:r>
            <a:r>
              <a:rPr lang="tr-TR" sz="2000" dirty="0"/>
              <a:t> ve bir/birçok </a:t>
            </a:r>
            <a:r>
              <a:rPr lang="tr-TR" sz="2000" u="sng" dirty="0"/>
              <a:t>kamera kombinasyonu </a:t>
            </a:r>
            <a:r>
              <a:rPr lang="tr-TR" sz="2000" dirty="0"/>
              <a:t>yardımıyla 3D yüzey oluşturmakta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tr-TR" sz="20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2000" dirty="0"/>
              <a:t>Tedavi izomerkezine bağlı olarak oluşturulan </a:t>
            </a:r>
            <a:r>
              <a:rPr lang="tr-TR" sz="2000" u="sng" dirty="0"/>
              <a:t>referans yüzey </a:t>
            </a:r>
            <a:r>
              <a:rPr lang="tr-TR" sz="2000" dirty="0"/>
              <a:t>yardımıyla gerçek hasta pozisyonundaki düzeltmeler 6D hesaplanmakta</a:t>
            </a:r>
          </a:p>
          <a:p>
            <a:pPr algn="just"/>
            <a:endParaRPr lang="tr-TR" sz="20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2000" u="sng" dirty="0"/>
              <a:t>IGRT</a:t>
            </a:r>
            <a:r>
              <a:rPr lang="tr-TR" sz="2000" dirty="0"/>
              <a:t> için önemli araçlardan bir tanesi</a:t>
            </a:r>
          </a:p>
          <a:p>
            <a:pPr algn="just"/>
            <a:endParaRPr lang="tr-TR" sz="20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000" dirty="0"/>
              <a:t> </a:t>
            </a:r>
            <a:r>
              <a:rPr lang="tr-TR" sz="2000" dirty="0"/>
              <a:t>SGRT’nin başlangıç motivasyonu hasta pozisyonlamasında kullanılan </a:t>
            </a:r>
            <a:r>
              <a:rPr lang="tr-TR" sz="2000" u="sng" dirty="0"/>
              <a:t>lazer </a:t>
            </a:r>
            <a:r>
              <a:rPr lang="tr-TR" sz="2000" dirty="0"/>
              <a:t>ve cilt </a:t>
            </a:r>
            <a:r>
              <a:rPr lang="tr-TR" sz="2000" u="sng" dirty="0"/>
              <a:t>markırlarını</a:t>
            </a:r>
            <a:r>
              <a:rPr lang="tr-TR" sz="2000" dirty="0"/>
              <a:t> ortadan kaldırmak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tr-TR" sz="20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2000" dirty="0"/>
              <a:t>Günümüzde ise tüm RT iş akışını etkilemekte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28052281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Slide Number Placeholder 3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1pPr>
            <a:lvl2pPr marL="557213" indent="-214313">
              <a:spcBef>
                <a:spcPct val="20000"/>
              </a:spcBef>
              <a:buFont typeface="Arial" panose="020B0604020202020204" pitchFamily="34" charset="0"/>
              <a:buChar char="–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857250" indent="-171450">
              <a:spcBef>
                <a:spcPct val="20000"/>
              </a:spcBef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Geneva" charset="0"/>
              </a:defRPr>
            </a:lvl3pPr>
            <a:lvl4pPr marL="1200150" indent="-171450">
              <a:spcBef>
                <a:spcPct val="20000"/>
              </a:spcBef>
              <a:buFont typeface="Arial" panose="020B0604020202020204" pitchFamily="34" charset="0"/>
              <a:buChar char="–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Geneva" charset="0"/>
              </a:defRPr>
            </a:lvl4pPr>
            <a:lvl5pPr marL="1543050" indent="-171450">
              <a:spcBef>
                <a:spcPct val="20000"/>
              </a:spcBef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5pPr>
            <a:lvl6pPr marL="1885950" indent="-171450" defTabSz="3429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6pPr>
            <a:lvl7pPr marL="2228850" indent="-171450" defTabSz="3429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7pPr>
            <a:lvl8pPr marL="2571750" indent="-171450" defTabSz="3429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8pPr>
            <a:lvl9pPr marL="2914650" indent="-171450" defTabSz="3429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9pPr>
          </a:lstStyle>
          <a:p>
            <a:pPr defTabSz="342900" fontAlgn="base">
              <a:spcBef>
                <a:spcPct val="0"/>
              </a:spcBef>
              <a:spcAft>
                <a:spcPct val="0"/>
              </a:spcAft>
              <a:buNone/>
            </a:pPr>
            <a:fld id="{3ABECD80-B509-4EEB-8329-C2A300C3ACD9}" type="slidenum">
              <a:rPr lang="en-US" altLang="en-US" sz="900">
                <a:solidFill>
                  <a:srgbClr val="0099FF"/>
                </a:solidFill>
              </a:rPr>
              <a:pPr defTabSz="342900" fontAlgn="base">
                <a:spcBef>
                  <a:spcPct val="0"/>
                </a:spcBef>
                <a:spcAft>
                  <a:spcPct val="0"/>
                </a:spcAft>
                <a:buNone/>
              </a:pPr>
              <a:t>4</a:t>
            </a:fld>
            <a:endParaRPr lang="en-US" altLang="en-US" sz="900">
              <a:solidFill>
                <a:srgbClr val="0099FF"/>
              </a:solidFill>
            </a:endParaRPr>
          </a:p>
        </p:txBody>
      </p:sp>
      <p:pic>
        <p:nvPicPr>
          <p:cNvPr id="11268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9604" y="1273970"/>
            <a:ext cx="2157413" cy="1620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2642" y="1691954"/>
            <a:ext cx="2188369" cy="1515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2" descr="Radiotherapy System - TrueBeam™ by Varian - Attikouris Medical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3801" y="1774739"/>
            <a:ext cx="2420541" cy="1649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1" name="TextBox 6"/>
          <p:cNvSpPr txBox="1">
            <a:spLocks noChangeArrowheads="1"/>
          </p:cNvSpPr>
          <p:nvPr/>
        </p:nvSpPr>
        <p:spPr bwMode="auto">
          <a:xfrm>
            <a:off x="2445692" y="2992232"/>
            <a:ext cx="2106216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Geneva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Geneva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9pPr>
          </a:lstStyle>
          <a:p>
            <a:pPr defTabSz="3429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tr-TR" altLang="en-US" sz="1350" b="1" dirty="0">
                <a:solidFill>
                  <a:prstClr val="black"/>
                </a:solidFill>
                <a:latin typeface="Arial" panose="020B0604020202020204" pitchFamily="34" charset="0"/>
              </a:rPr>
              <a:t>Laser positioning</a:t>
            </a:r>
            <a:endParaRPr lang="en-US" altLang="en-US" sz="1350" b="1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11272" name="TextBox 8"/>
          <p:cNvSpPr txBox="1">
            <a:spLocks noChangeArrowheads="1"/>
          </p:cNvSpPr>
          <p:nvPr/>
        </p:nvSpPr>
        <p:spPr bwMode="auto">
          <a:xfrm>
            <a:off x="5735961" y="3622813"/>
            <a:ext cx="1175147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Geneva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Geneva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9pPr>
          </a:lstStyle>
          <a:p>
            <a:pPr defTabSz="3429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tr-TR" altLang="en-US" sz="1350" b="1" dirty="0">
                <a:solidFill>
                  <a:prstClr val="black"/>
                </a:solidFill>
                <a:latin typeface="Arial" panose="020B0604020202020204" pitchFamily="34" charset="0"/>
              </a:rPr>
              <a:t>IGRT  </a:t>
            </a:r>
            <a:endParaRPr lang="en-US" altLang="en-US" sz="1350" b="1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11273" name="TextBox 9"/>
          <p:cNvSpPr txBox="1">
            <a:spLocks noChangeArrowheads="1"/>
          </p:cNvSpPr>
          <p:nvPr/>
        </p:nvSpPr>
        <p:spPr bwMode="auto">
          <a:xfrm>
            <a:off x="8397509" y="3624221"/>
            <a:ext cx="2106215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Geneva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Geneva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9pPr>
          </a:lstStyle>
          <a:p>
            <a:pPr defTabSz="3429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tr-TR" altLang="en-US" sz="1350" b="1" dirty="0">
                <a:solidFill>
                  <a:prstClr val="black"/>
                </a:solidFill>
                <a:latin typeface="Arial" panose="020B0604020202020204" pitchFamily="34" charset="0"/>
              </a:rPr>
              <a:t>Tedavi</a:t>
            </a:r>
            <a:endParaRPr lang="en-US" altLang="en-US" sz="1350" b="1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pic>
        <p:nvPicPr>
          <p:cNvPr id="12298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9582" y="992497"/>
            <a:ext cx="3209925" cy="2431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9" name="Picture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89"/>
          <a:stretch>
            <a:fillRect/>
          </a:stretch>
        </p:blipFill>
        <p:spPr bwMode="auto">
          <a:xfrm>
            <a:off x="6911107" y="992497"/>
            <a:ext cx="3382566" cy="2439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1956781" y="3624483"/>
            <a:ext cx="2603897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Geneva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Geneva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9pPr>
          </a:lstStyle>
          <a:p>
            <a:pPr algn="ctr" defTabSz="3429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tr-TR" altLang="en-US" sz="1350" b="1" dirty="0">
                <a:solidFill>
                  <a:prstClr val="black"/>
                </a:solidFill>
                <a:latin typeface="Arial" panose="020B0604020202020204" pitchFamily="34" charset="0"/>
              </a:rPr>
              <a:t>Set-up</a:t>
            </a:r>
            <a:endParaRPr lang="en-US" altLang="en-US" sz="1350" b="1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375920" y="4200016"/>
            <a:ext cx="54492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SGRT </a:t>
            </a:r>
            <a:r>
              <a:rPr lang="tr-TR" dirty="0"/>
              <a:t>bir IGRT metodu değil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/>
              <a:t>CBCT yerine geçmez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/>
              <a:t>3D görüntülere hala ihtiyaç var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885726" y="4190013"/>
            <a:ext cx="349019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/>
              <a:t>Milimetre altında hassasiyet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/>
              <a:t>Işını otomatik durdurma özelliği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/>
              <a:t>İnvazif değil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/>
              <a:t>İonizan değil</a:t>
            </a: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2999656" y="2457"/>
            <a:ext cx="58326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200" b="1" i="1" dirty="0">
                <a:solidFill>
                  <a:schemeClr val="tx2"/>
                </a:solidFill>
                <a:latin typeface="Andalus" pitchFamily="18" charset="-78"/>
                <a:cs typeface="Andalus" pitchFamily="18" charset="-78"/>
              </a:rPr>
              <a:t>Neden SGRT?</a:t>
            </a:r>
            <a:endParaRPr lang="en-US" sz="3200" b="1" dirty="0">
              <a:solidFill>
                <a:schemeClr val="tx2"/>
              </a:solidFill>
              <a:latin typeface="Andalus" pitchFamily="18" charset="-78"/>
              <a:cs typeface="Andalus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10356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1" grpId="0"/>
      <p:bldP spid="11272" grpId="0"/>
      <p:bldP spid="11273" grpId="0"/>
      <p:bldP spid="3" grpId="0"/>
      <p:bldP spid="4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999656" y="332657"/>
            <a:ext cx="58326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200" b="1" i="1" dirty="0">
                <a:solidFill>
                  <a:schemeClr val="tx2"/>
                </a:solidFill>
                <a:latin typeface="Andalus" pitchFamily="18" charset="-78"/>
                <a:cs typeface="Andalus" pitchFamily="18" charset="-78"/>
              </a:rPr>
              <a:t>Neden SGRT?</a:t>
            </a:r>
            <a:endParaRPr lang="en-US" sz="3200" b="1" dirty="0">
              <a:solidFill>
                <a:schemeClr val="tx2"/>
              </a:solidFill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6332" y="6227445"/>
            <a:ext cx="9150350" cy="60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7" name="Straight Connector 6"/>
          <p:cNvCxnSpPr/>
          <p:nvPr/>
        </p:nvCxnSpPr>
        <p:spPr>
          <a:xfrm>
            <a:off x="2279576" y="1340768"/>
            <a:ext cx="7272808" cy="0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2279576" y="1340768"/>
            <a:ext cx="0" cy="1296144"/>
          </a:xfrm>
          <a:prstGeom prst="straightConnector1">
            <a:avLst/>
          </a:prstGeom>
          <a:ln w="349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9552384" y="1340768"/>
            <a:ext cx="0" cy="1296144"/>
          </a:xfrm>
          <a:prstGeom prst="straightConnector1">
            <a:avLst/>
          </a:prstGeom>
          <a:ln w="349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5879976" y="1340768"/>
            <a:ext cx="0" cy="1296144"/>
          </a:xfrm>
          <a:prstGeom prst="straightConnector1">
            <a:avLst/>
          </a:prstGeom>
          <a:ln w="349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847528" y="2924944"/>
            <a:ext cx="24509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rgbClr val="FF0000"/>
                </a:solidFill>
              </a:rPr>
              <a:t>Hasta Setup’ı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799856" y="2924945"/>
            <a:ext cx="2592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>
                <a:solidFill>
                  <a:srgbClr val="FF0000"/>
                </a:solidFill>
              </a:rPr>
              <a:t>Tedavi sırasında Gerçek Zamanlı İzlem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032700" y="2849628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>
                <a:solidFill>
                  <a:srgbClr val="FF0000"/>
                </a:solidFill>
              </a:rPr>
              <a:t>Gated RT verilişi</a:t>
            </a:r>
          </a:p>
        </p:txBody>
      </p:sp>
      <p:cxnSp>
        <p:nvCxnSpPr>
          <p:cNvPr id="18" name="Straight Arrow Connector 17"/>
          <p:cNvCxnSpPr/>
          <p:nvPr/>
        </p:nvCxnSpPr>
        <p:spPr>
          <a:xfrm flipH="1">
            <a:off x="2135560" y="3294276"/>
            <a:ext cx="576064" cy="1142836"/>
          </a:xfrm>
          <a:prstGeom prst="straightConnector1">
            <a:avLst/>
          </a:prstGeom>
          <a:ln w="349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1606961" y="4459730"/>
            <a:ext cx="12733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 </a:t>
            </a:r>
            <a:r>
              <a:rPr lang="tr-TR" dirty="0"/>
              <a:t>Tedavi süresi</a:t>
            </a:r>
            <a:endParaRPr lang="en-US" dirty="0"/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2741530" y="3298884"/>
            <a:ext cx="690175" cy="1087255"/>
          </a:xfrm>
          <a:prstGeom prst="straightConnector1">
            <a:avLst/>
          </a:prstGeom>
          <a:ln w="349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3150423" y="4437113"/>
            <a:ext cx="15725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dirty="0"/>
              <a:t>Görüntüleme dozu</a:t>
            </a:r>
            <a:endParaRPr lang="en-US" dirty="0"/>
          </a:p>
        </p:txBody>
      </p:sp>
      <p:sp>
        <p:nvSpPr>
          <p:cNvPr id="30" name="Down Arrow 29"/>
          <p:cNvSpPr/>
          <p:nvPr/>
        </p:nvSpPr>
        <p:spPr>
          <a:xfrm>
            <a:off x="1608343" y="4601510"/>
            <a:ext cx="144016" cy="915950"/>
          </a:xfrm>
          <a:prstGeom prst="downArrow">
            <a:avLst/>
          </a:prstGeom>
          <a:solidFill>
            <a:srgbClr val="00B050">
              <a:alpha val="1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Down Arrow 31"/>
          <p:cNvSpPr/>
          <p:nvPr/>
        </p:nvSpPr>
        <p:spPr>
          <a:xfrm>
            <a:off x="3067214" y="4562437"/>
            <a:ext cx="144016" cy="915950"/>
          </a:xfrm>
          <a:prstGeom prst="downArrow">
            <a:avLst/>
          </a:prstGeom>
          <a:solidFill>
            <a:srgbClr val="00B050">
              <a:alpha val="1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7" name="Straight Arrow Connector 36"/>
          <p:cNvCxnSpPr/>
          <p:nvPr/>
        </p:nvCxnSpPr>
        <p:spPr>
          <a:xfrm flipH="1">
            <a:off x="5519936" y="3543912"/>
            <a:ext cx="477316" cy="813697"/>
          </a:xfrm>
          <a:prstGeom prst="straightConnector1">
            <a:avLst/>
          </a:prstGeom>
          <a:ln w="349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>
            <a:off x="6027158" y="3548518"/>
            <a:ext cx="500891" cy="805494"/>
          </a:xfrm>
          <a:prstGeom prst="straightConnector1">
            <a:avLst/>
          </a:prstGeom>
          <a:ln w="349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9154165" y="4504347"/>
            <a:ext cx="147054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dirty="0"/>
              <a:t>Intra DIBH stabilitesi</a:t>
            </a:r>
            <a:endParaRPr lang="en-US" dirty="0"/>
          </a:p>
        </p:txBody>
      </p:sp>
      <p:sp>
        <p:nvSpPr>
          <p:cNvPr id="42" name="Rectangle 41"/>
          <p:cNvSpPr/>
          <p:nvPr/>
        </p:nvSpPr>
        <p:spPr>
          <a:xfrm>
            <a:off x="5967163" y="4483862"/>
            <a:ext cx="15383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 </a:t>
            </a:r>
            <a:r>
              <a:rPr lang="tr-TR" dirty="0"/>
              <a:t>Online yüzey farkı takibi</a:t>
            </a:r>
            <a:endParaRPr lang="en-US" dirty="0"/>
          </a:p>
        </p:txBody>
      </p:sp>
      <p:cxnSp>
        <p:nvCxnSpPr>
          <p:cNvPr id="50" name="Straight Arrow Connector 49"/>
          <p:cNvCxnSpPr/>
          <p:nvPr/>
        </p:nvCxnSpPr>
        <p:spPr>
          <a:xfrm flipH="1">
            <a:off x="8544272" y="3279182"/>
            <a:ext cx="576064" cy="1142836"/>
          </a:xfrm>
          <a:prstGeom prst="straightConnector1">
            <a:avLst/>
          </a:prstGeom>
          <a:ln w="349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>
            <a:off x="9150242" y="3283790"/>
            <a:ext cx="690175" cy="1087255"/>
          </a:xfrm>
          <a:prstGeom prst="straightConnector1">
            <a:avLst/>
          </a:prstGeom>
          <a:ln w="349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ctangle 51"/>
          <p:cNvSpPr/>
          <p:nvPr/>
        </p:nvSpPr>
        <p:spPr>
          <a:xfrm>
            <a:off x="7750286" y="4491490"/>
            <a:ext cx="147054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dirty="0"/>
              <a:t>DIBH veya sığ BH</a:t>
            </a:r>
            <a:endParaRPr lang="en-US" dirty="0"/>
          </a:p>
        </p:txBody>
      </p:sp>
      <p:sp>
        <p:nvSpPr>
          <p:cNvPr id="53" name="Rectangle 52"/>
          <p:cNvSpPr/>
          <p:nvPr/>
        </p:nvSpPr>
        <p:spPr>
          <a:xfrm>
            <a:off x="4623086" y="4487459"/>
            <a:ext cx="147054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dirty="0"/>
              <a:t>Eksta Güvenlik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5149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7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0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3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6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20" grpId="0"/>
      <p:bldP spid="28" grpId="0"/>
      <p:bldP spid="30" grpId="0" animBg="1"/>
      <p:bldP spid="32" grpId="0" animBg="1"/>
      <p:bldP spid="41" grpId="0"/>
      <p:bldP spid="42" grpId="0"/>
      <p:bldP spid="52" grpId="0"/>
      <p:bldP spid="5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999656" y="2457"/>
            <a:ext cx="58326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200" b="1" i="1" dirty="0">
                <a:solidFill>
                  <a:schemeClr val="tx2"/>
                </a:solidFill>
                <a:latin typeface="Andalus" pitchFamily="18" charset="-78"/>
                <a:cs typeface="Andalus" pitchFamily="18" charset="-78"/>
              </a:rPr>
              <a:t>Neden SGRT?</a:t>
            </a:r>
            <a:endParaRPr lang="en-US" sz="3200" b="1" dirty="0">
              <a:solidFill>
                <a:schemeClr val="tx2"/>
              </a:solidFill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6332" y="6227445"/>
            <a:ext cx="9150350" cy="60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1526333" y="485397"/>
            <a:ext cx="30371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FF0000"/>
                </a:solidFill>
              </a:rPr>
              <a:t>Hasta Pozisyonlama</a:t>
            </a:r>
            <a:endParaRPr lang="en-US" sz="2400" b="1" dirty="0">
              <a:solidFill>
                <a:srgbClr val="FF0000"/>
              </a:solidFill>
            </a:endParaRPr>
          </a:p>
        </p:txBody>
      </p:sp>
      <p:cxnSp>
        <p:nvCxnSpPr>
          <p:cNvPr id="6" name="Elbow Connector 5"/>
          <p:cNvCxnSpPr>
            <a:endCxn id="10" idx="1"/>
          </p:cNvCxnSpPr>
          <p:nvPr/>
        </p:nvCxnSpPr>
        <p:spPr>
          <a:xfrm>
            <a:off x="2224732" y="913745"/>
            <a:ext cx="774924" cy="380730"/>
          </a:xfrm>
          <a:prstGeom prst="bentConnector3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2999656" y="971310"/>
            <a:ext cx="75059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/>
              <a:t>Tüm hasta yüzeyi ve hasta pozisyonu hakkında </a:t>
            </a:r>
            <a:r>
              <a:rPr lang="tr-TR" b="1" dirty="0">
                <a:solidFill>
                  <a:srgbClr val="00B050"/>
                </a:solidFill>
              </a:rPr>
              <a:t>oda içinden online bilgi akışı, non invazif 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924100" y="1663095"/>
            <a:ext cx="8581553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b="1" dirty="0">
                <a:solidFill>
                  <a:srgbClr val="00B050"/>
                </a:solidFill>
              </a:rPr>
              <a:t>Yüzeyel tümörler için </a:t>
            </a:r>
            <a:endParaRPr lang="tr-TR" dirty="0"/>
          </a:p>
          <a:p>
            <a:pPr algn="just"/>
            <a:r>
              <a:rPr lang="tr-TR" dirty="0"/>
              <a:t>-Yüzey tümörleri direk takip edilebilir ve yüzey hareketine bağlı değişim raporlanabilir.</a:t>
            </a:r>
            <a:r>
              <a:rPr lang="en-US" dirty="0"/>
              <a:t> </a:t>
            </a:r>
            <a:endParaRPr lang="tr-TR" dirty="0"/>
          </a:p>
          <a:p>
            <a:pPr algn="just"/>
            <a:endParaRPr lang="tr-TR" dirty="0"/>
          </a:p>
          <a:p>
            <a:pPr algn="just"/>
            <a:r>
              <a:rPr lang="tr-TR" dirty="0"/>
              <a:t>-3-nokta lazer sistemine kıyasla daha hassas pozisyon ayarı yapılabilir.</a:t>
            </a:r>
          </a:p>
          <a:p>
            <a:pPr algn="just"/>
            <a:endParaRPr lang="tr-TR" dirty="0"/>
          </a:p>
          <a:p>
            <a:pPr algn="just"/>
            <a:r>
              <a:rPr lang="tr-TR" dirty="0"/>
              <a:t>-Bazı vakalarda günlük görüntü süresi azaltılabilir.</a:t>
            </a:r>
          </a:p>
          <a:p>
            <a:pPr algn="just"/>
            <a:endParaRPr lang="tr-TR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b="1" dirty="0">
                <a:solidFill>
                  <a:srgbClr val="00B050"/>
                </a:solidFill>
              </a:rPr>
              <a:t>Derin yerleşimli tümörler için</a:t>
            </a:r>
            <a:endParaRPr lang="tr-TR" dirty="0"/>
          </a:p>
          <a:p>
            <a:pPr algn="just"/>
            <a:r>
              <a:rPr lang="tr-TR" dirty="0"/>
              <a:t>-Yüzey hareketi ile tümör hareketi arasında bir korelasyon </a:t>
            </a:r>
            <a:r>
              <a:rPr lang="tr-TR" u="sng" dirty="0"/>
              <a:t>kurulamamakta</a:t>
            </a:r>
          </a:p>
          <a:p>
            <a:pPr algn="just"/>
            <a:endParaRPr lang="tr-TR" dirty="0"/>
          </a:p>
          <a:p>
            <a:pPr algn="just"/>
            <a:r>
              <a:rPr lang="tr-TR" dirty="0"/>
              <a:t>-Günlük görüntüleme hala zorunlu</a:t>
            </a:r>
          </a:p>
          <a:p>
            <a:pPr algn="just"/>
            <a:endParaRPr lang="tr-TR" dirty="0"/>
          </a:p>
          <a:p>
            <a:pPr algn="just"/>
            <a:r>
              <a:rPr lang="tr-TR" dirty="0"/>
              <a:t>-</a:t>
            </a:r>
            <a:r>
              <a:rPr lang="en-US" dirty="0"/>
              <a:t>SGRT </a:t>
            </a:r>
            <a:r>
              <a:rPr lang="tr-TR" dirty="0"/>
              <a:t>ile görüntü eşleştirme süresi kısalmakta</a:t>
            </a:r>
          </a:p>
          <a:p>
            <a:pPr marL="285750" indent="-285750" algn="just">
              <a:buFontTx/>
              <a:buChar char="-"/>
            </a:pPr>
            <a:endParaRPr lang="tr-TR" dirty="0"/>
          </a:p>
          <a:p>
            <a:pPr algn="just"/>
            <a:r>
              <a:rPr lang="tr-TR" dirty="0"/>
              <a:t>-Birçok vakada çoklu görüntü alma olasılığını azaltmakta</a:t>
            </a:r>
            <a:endParaRPr lang="en-US" dirty="0"/>
          </a:p>
          <a:p>
            <a:pPr marL="285750" indent="-285750" algn="just">
              <a:buFontTx/>
              <a:buChar char="-"/>
            </a:pPr>
            <a:endParaRPr lang="en-US" sz="1600" dirty="0"/>
          </a:p>
        </p:txBody>
      </p:sp>
      <p:cxnSp>
        <p:nvCxnSpPr>
          <p:cNvPr id="47" name="Curved Connector 46"/>
          <p:cNvCxnSpPr/>
          <p:nvPr/>
        </p:nvCxnSpPr>
        <p:spPr>
          <a:xfrm rot="16200000" flipH="1">
            <a:off x="1840437" y="1267398"/>
            <a:ext cx="744876" cy="216024"/>
          </a:xfrm>
          <a:prstGeom prst="curvedConnector3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urved Connector 51"/>
          <p:cNvCxnSpPr/>
          <p:nvPr/>
        </p:nvCxnSpPr>
        <p:spPr>
          <a:xfrm rot="5400000">
            <a:off x="471836" y="2546071"/>
            <a:ext cx="2806980" cy="76173"/>
          </a:xfrm>
          <a:prstGeom prst="curvedConnector4">
            <a:avLst>
              <a:gd name="adj1" fmla="val 7512"/>
              <a:gd name="adj2" fmla="val 400106"/>
            </a:avLst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01181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999656" y="2457"/>
            <a:ext cx="58326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200" b="1" i="1" dirty="0">
                <a:solidFill>
                  <a:schemeClr val="tx2"/>
                </a:solidFill>
                <a:latin typeface="Andalus" pitchFamily="18" charset="-78"/>
                <a:cs typeface="Andalus" pitchFamily="18" charset="-78"/>
              </a:rPr>
              <a:t>Neden SGRT?</a:t>
            </a:r>
            <a:endParaRPr lang="en-US" sz="3200" b="1" dirty="0">
              <a:solidFill>
                <a:schemeClr val="tx2"/>
              </a:solidFill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6332" y="6227445"/>
            <a:ext cx="9150350" cy="60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1526333" y="485397"/>
            <a:ext cx="30371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FF0000"/>
                </a:solidFill>
              </a:rPr>
              <a:t>Hasta Pozisyonlama</a:t>
            </a:r>
            <a:endParaRPr lang="en-US" sz="2400" b="1" dirty="0">
              <a:solidFill>
                <a:srgbClr val="FF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5880" y="3559815"/>
            <a:ext cx="5040560" cy="263446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8419" y="1296830"/>
            <a:ext cx="4078514" cy="2161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9490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999656" y="2457"/>
            <a:ext cx="58326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200" b="1" i="1" dirty="0">
                <a:solidFill>
                  <a:schemeClr val="tx2"/>
                </a:solidFill>
                <a:latin typeface="Andalus" pitchFamily="18" charset="-78"/>
                <a:cs typeface="Andalus" pitchFamily="18" charset="-78"/>
              </a:rPr>
              <a:t>Neden SGRT?</a:t>
            </a:r>
            <a:endParaRPr lang="en-US" sz="3200" b="1" dirty="0">
              <a:solidFill>
                <a:schemeClr val="tx2"/>
              </a:solidFill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6332" y="6227445"/>
            <a:ext cx="9150350" cy="60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1775521" y="806932"/>
            <a:ext cx="30371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>
                <a:solidFill>
                  <a:srgbClr val="FF0000"/>
                </a:solidFill>
              </a:rPr>
              <a:t>Fraksiyon içi İzlem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56859" y="1993695"/>
            <a:ext cx="39959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dirty="0"/>
              <a:t>6D hareket takibi, gerçek zamanlı, radyasyon dozu 0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dirty="0"/>
              <a:t>Hasta belirlenen sınırların dışına çıktığında otomatik ya da manuel ışın durdurma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1585" y="1639007"/>
            <a:ext cx="4105275" cy="423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986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495600" y="2457"/>
            <a:ext cx="63367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200" b="1" dirty="0">
                <a:solidFill>
                  <a:srgbClr val="0070C0"/>
                </a:solidFill>
              </a:rPr>
              <a:t>SGRT Sistemlerinin Teorisi</a:t>
            </a:r>
            <a:endParaRPr lang="en-US" sz="3200" b="1" dirty="0">
              <a:solidFill>
                <a:srgbClr val="0070C0"/>
              </a:solidFill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6332" y="6227445"/>
            <a:ext cx="9150350" cy="60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67508" y="803545"/>
            <a:ext cx="8640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q"/>
            </a:pPr>
            <a:r>
              <a:rPr lang="tr-TR" dirty="0"/>
              <a:t>Optik görüntüleme sistemleri, 3 boyutlu yüzeyleri oluşturmak için çeşitli teknolojiler kullanır.</a:t>
            </a:r>
          </a:p>
        </p:txBody>
      </p:sp>
      <p:sp>
        <p:nvSpPr>
          <p:cNvPr id="6" name="Rectangle 5"/>
          <p:cNvSpPr/>
          <p:nvPr/>
        </p:nvSpPr>
        <p:spPr>
          <a:xfrm>
            <a:off x="1919536" y="1916833"/>
            <a:ext cx="864096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>
                <a:solidFill>
                  <a:srgbClr val="0070C0"/>
                </a:solidFill>
              </a:rPr>
              <a:t>S</a:t>
            </a:r>
            <a:r>
              <a:rPr lang="en-US" dirty="0" err="1">
                <a:solidFill>
                  <a:srgbClr val="0070C0"/>
                </a:solidFill>
              </a:rPr>
              <a:t>tereovisio</a:t>
            </a:r>
            <a:r>
              <a:rPr lang="tr-TR" dirty="0">
                <a:solidFill>
                  <a:srgbClr val="0070C0"/>
                </a:solidFill>
              </a:rPr>
              <a:t>n </a:t>
            </a:r>
            <a:r>
              <a:rPr lang="tr-TR" dirty="0"/>
              <a:t>(3D boyutlu görsel perspektif)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tr-T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>
                <a:solidFill>
                  <a:srgbClr val="0070C0"/>
                </a:solidFill>
              </a:rPr>
              <a:t>S</a:t>
            </a:r>
            <a:r>
              <a:rPr lang="en-US" dirty="0" err="1">
                <a:solidFill>
                  <a:srgbClr val="0070C0"/>
                </a:solidFill>
              </a:rPr>
              <a:t>tructured</a:t>
            </a:r>
            <a:r>
              <a:rPr lang="en-US" dirty="0">
                <a:solidFill>
                  <a:srgbClr val="0070C0"/>
                </a:solidFill>
              </a:rPr>
              <a:t> light imaging</a:t>
            </a:r>
            <a:r>
              <a:rPr lang="tr-TR" dirty="0">
                <a:solidFill>
                  <a:srgbClr val="0070C0"/>
                </a:solidFill>
              </a:rPr>
              <a:t> </a:t>
            </a:r>
            <a:r>
              <a:rPr lang="tr-TR" dirty="0"/>
              <a:t>(Yapılandırılmış ışık görüntülemesi)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tr-T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>
                <a:solidFill>
                  <a:srgbClr val="0070C0"/>
                </a:solidFill>
              </a:rPr>
              <a:t>L</a:t>
            </a:r>
            <a:r>
              <a:rPr lang="en-US" dirty="0" err="1">
                <a:solidFill>
                  <a:srgbClr val="0070C0"/>
                </a:solidFill>
              </a:rPr>
              <a:t>aser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tr-TR" dirty="0">
                <a:solidFill>
                  <a:srgbClr val="0070C0"/>
                </a:solidFill>
              </a:rPr>
              <a:t>scanning </a:t>
            </a:r>
            <a:r>
              <a:rPr lang="tr-TR" dirty="0"/>
              <a:t>(Lazer taraması)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tr-T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>
                <a:solidFill>
                  <a:srgbClr val="0070C0"/>
                </a:solidFill>
              </a:rPr>
              <a:t>T</a:t>
            </a:r>
            <a:r>
              <a:rPr lang="en-US" dirty="0" err="1">
                <a:solidFill>
                  <a:srgbClr val="0070C0"/>
                </a:solidFill>
              </a:rPr>
              <a:t>ime</a:t>
            </a:r>
            <a:r>
              <a:rPr lang="en-US" dirty="0">
                <a:solidFill>
                  <a:srgbClr val="0070C0"/>
                </a:solidFill>
              </a:rPr>
              <a:t>-of - flight</a:t>
            </a:r>
            <a:r>
              <a:rPr lang="en-US" dirty="0"/>
              <a:t>,</a:t>
            </a:r>
            <a:r>
              <a:rPr lang="tr-TR" dirty="0"/>
              <a:t> Uçuş süresi (ToF) görüntüleme sistemi, ışığın aydınlatıcıdan nesneye ve aydınlatıcıyla birlikte konumlandırılan sensöre geri dönüş süresine dayalı olarak bir nesnenin görüntüsünü sağlar.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7508" y="1785390"/>
            <a:ext cx="8892988" cy="1931642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1376" y="3957839"/>
            <a:ext cx="8693224" cy="2190285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775520" y="4869160"/>
            <a:ext cx="2376264" cy="1296144"/>
          </a:xfrm>
          <a:prstGeom prst="rect">
            <a:avLst/>
          </a:prstGeom>
          <a:noFill/>
          <a:ln w="730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TextBox 9"/>
          <p:cNvSpPr txBox="1"/>
          <p:nvPr/>
        </p:nvSpPr>
        <p:spPr>
          <a:xfrm>
            <a:off x="4907868" y="6382033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AAPM Task Grup 302</a:t>
            </a:r>
          </a:p>
        </p:txBody>
      </p:sp>
    </p:spTree>
    <p:extLst>
      <p:ext uri="{BB962C8B-B14F-4D97-AF65-F5344CB8AC3E}">
        <p14:creationId xmlns:p14="http://schemas.microsoft.com/office/powerpoint/2010/main" val="3566450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495600" y="2457"/>
            <a:ext cx="63367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200" b="1" dirty="0">
                <a:solidFill>
                  <a:srgbClr val="0070C0"/>
                </a:solidFill>
              </a:rPr>
              <a:t>SGRT Sistemlerinin Teorisi</a:t>
            </a:r>
            <a:endParaRPr lang="en-US" sz="3200" b="1" dirty="0">
              <a:solidFill>
                <a:srgbClr val="0070C0"/>
              </a:solidFill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6332" y="6227445"/>
            <a:ext cx="9150350" cy="60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3592" y="1136060"/>
            <a:ext cx="6336704" cy="338775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3359697" y="611267"/>
            <a:ext cx="6224221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b="1" dirty="0">
                <a:solidFill>
                  <a:srgbClr val="FF0000"/>
                </a:solidFill>
              </a:rPr>
              <a:t>S</a:t>
            </a:r>
            <a:r>
              <a:rPr lang="en-US" sz="2000" b="1" dirty="0" err="1">
                <a:solidFill>
                  <a:srgbClr val="FF0000"/>
                </a:solidFill>
              </a:rPr>
              <a:t>tereovisio</a:t>
            </a:r>
            <a:r>
              <a:rPr lang="tr-TR" sz="2000" b="1" dirty="0">
                <a:solidFill>
                  <a:srgbClr val="FF0000"/>
                </a:solidFill>
              </a:rPr>
              <a:t>n (3D boyutlu görsel perspektif)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tr-TR" dirty="0">
              <a:solidFill>
                <a:srgbClr val="FF0000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4"/>
          <a:srcRect l="5641" t="1723" r="20" b="50005"/>
          <a:stretch/>
        </p:blipFill>
        <p:spPr>
          <a:xfrm>
            <a:off x="3051620" y="4403102"/>
            <a:ext cx="3600400" cy="190209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4"/>
          <a:srcRect l="53449" t="60117" r="15516" b="4815"/>
          <a:stretch/>
        </p:blipFill>
        <p:spPr>
          <a:xfrm>
            <a:off x="7256013" y="4384454"/>
            <a:ext cx="1662337" cy="1939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460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495600" y="2457"/>
            <a:ext cx="63367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200" b="1" dirty="0">
                <a:solidFill>
                  <a:srgbClr val="0070C0"/>
                </a:solidFill>
              </a:rPr>
              <a:t>SGRT Sistemlerinin Teorisi</a:t>
            </a:r>
            <a:endParaRPr lang="en-US" sz="3200" b="1" dirty="0">
              <a:solidFill>
                <a:srgbClr val="0070C0"/>
              </a:solidFill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6332" y="6227445"/>
            <a:ext cx="9150350" cy="60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2377328" y="692696"/>
            <a:ext cx="8183168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b="1" dirty="0">
                <a:solidFill>
                  <a:srgbClr val="FF0000"/>
                </a:solidFill>
              </a:rPr>
              <a:t>Structured Light Imaging (Yapılandırılmış Işık Görüntülemesi)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951984" y="2172343"/>
            <a:ext cx="449313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dirty="0"/>
              <a:t>Yapılandırılmış ışık, kesin, bilinen bir ışık modeli bir yüzeye yansıtılır.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dirty="0"/>
              <a:t>Yüzeye çarptığında desenin deforme olma şekli, bir kamera tarafından 2D çekilir.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dirty="0"/>
              <a:t>Görüntülerden yüksek çözünürlüklü 3D yüzeyler oluşturulur.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132"/>
          <a:stretch/>
        </p:blipFill>
        <p:spPr>
          <a:xfrm>
            <a:off x="1834006" y="1628800"/>
            <a:ext cx="3829947" cy="3672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182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495600" y="2457"/>
            <a:ext cx="63367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200" b="1" dirty="0">
                <a:solidFill>
                  <a:srgbClr val="0070C0"/>
                </a:solidFill>
              </a:rPr>
              <a:t>SGRT Sistemlerinin Teorisi</a:t>
            </a:r>
            <a:endParaRPr lang="en-US" sz="3200" b="1" dirty="0">
              <a:solidFill>
                <a:srgbClr val="0070C0"/>
              </a:solidFill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6332" y="6227445"/>
            <a:ext cx="9150350" cy="60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6258" y="587232"/>
            <a:ext cx="6806046" cy="604762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048329" y="1628800"/>
            <a:ext cx="1412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>
                <a:solidFill>
                  <a:srgbClr val="FF0000"/>
                </a:solidFill>
              </a:rPr>
              <a:t>C-RAD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41607" y="4437113"/>
            <a:ext cx="16188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>
                <a:solidFill>
                  <a:srgbClr val="FF0000"/>
                </a:solidFill>
              </a:rPr>
              <a:t>Vision 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>
                <a:solidFill>
                  <a:srgbClr val="FF0000"/>
                </a:solidFill>
              </a:rPr>
              <a:t>Identify</a:t>
            </a:r>
          </a:p>
        </p:txBody>
      </p:sp>
    </p:spTree>
    <p:extLst>
      <p:ext uri="{BB962C8B-B14F-4D97-AF65-F5344CB8AC3E}">
        <p14:creationId xmlns:p14="http://schemas.microsoft.com/office/powerpoint/2010/main" val="1680808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6332" y="6227445"/>
            <a:ext cx="9150350" cy="60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504" y="906617"/>
            <a:ext cx="3627219" cy="272041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3992" y="871633"/>
            <a:ext cx="4176464" cy="2788934"/>
          </a:xfrm>
          <a:prstGeom prst="rect">
            <a:avLst/>
          </a:prstGeom>
        </p:spPr>
      </p:pic>
      <p:sp>
        <p:nvSpPr>
          <p:cNvPr id="10" name="Down Arrow 9"/>
          <p:cNvSpPr/>
          <p:nvPr/>
        </p:nvSpPr>
        <p:spPr>
          <a:xfrm rot="16200000">
            <a:off x="5486049" y="1724461"/>
            <a:ext cx="360040" cy="72323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079776" y="1906060"/>
            <a:ext cx="360040" cy="369332"/>
          </a:xfrm>
          <a:prstGeom prst="rect">
            <a:avLst/>
          </a:prstGeom>
          <a:solidFill>
            <a:srgbClr val="002060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tr-TR" dirty="0">
                <a:solidFill>
                  <a:schemeClr val="bg1"/>
                </a:solidFill>
              </a:rPr>
              <a:t>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805046" y="2081434"/>
            <a:ext cx="360040" cy="369332"/>
          </a:xfrm>
          <a:prstGeom prst="rect">
            <a:avLst/>
          </a:prstGeom>
          <a:solidFill>
            <a:srgbClr val="002060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tr-TR" dirty="0">
                <a:solidFill>
                  <a:schemeClr val="bg1"/>
                </a:solidFill>
              </a:rPr>
              <a:t>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9624392" y="3221306"/>
            <a:ext cx="360040" cy="369332"/>
          </a:xfrm>
          <a:prstGeom prst="rect">
            <a:avLst/>
          </a:prstGeom>
          <a:solidFill>
            <a:srgbClr val="002060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tr-TR" dirty="0">
                <a:solidFill>
                  <a:schemeClr val="bg1"/>
                </a:solidFill>
              </a:rPr>
              <a:t>3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733340" y="3776973"/>
            <a:ext cx="338437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b="1" dirty="0"/>
              <a:t>Hasta üzerine kırmızı ışık demeti gönderiliyor</a:t>
            </a:r>
            <a:endParaRPr lang="en-US" b="1" dirty="0"/>
          </a:p>
        </p:txBody>
      </p:sp>
      <p:sp>
        <p:nvSpPr>
          <p:cNvPr id="16" name="Rectangle 15"/>
          <p:cNvSpPr/>
          <p:nvPr/>
        </p:nvSpPr>
        <p:spPr>
          <a:xfrm>
            <a:off x="1735671" y="4866515"/>
            <a:ext cx="38164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b="1" dirty="0"/>
              <a:t>Kameralarda oluşan 2D görüntüler yazılım yardımıyla 3D yüzey görüntülerine çevriliyor.</a:t>
            </a:r>
            <a:endParaRPr lang="en-US" b="1" dirty="0"/>
          </a:p>
        </p:txBody>
      </p:sp>
      <p:sp>
        <p:nvSpPr>
          <p:cNvPr id="19" name="Rectangle 18"/>
          <p:cNvSpPr/>
          <p:nvPr/>
        </p:nvSpPr>
        <p:spPr>
          <a:xfrm>
            <a:off x="6101507" y="4280908"/>
            <a:ext cx="43924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/>
              <a:t>CT’den oluşturulan referans yüzey ile gerçek yüzey eşleştirilmesi yapılıyor.</a:t>
            </a:r>
            <a:endParaRPr lang="en-US" b="1" dirty="0"/>
          </a:p>
        </p:txBody>
      </p:sp>
      <p:pic>
        <p:nvPicPr>
          <p:cNvPr id="28" name="Picture 27" descr="C:\Users\NADIR\Desktop\Vision RT yazısı\projeksiyon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4068" y="2316334"/>
            <a:ext cx="1124654" cy="1324345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Rectangle 13"/>
          <p:cNvSpPr/>
          <p:nvPr/>
        </p:nvSpPr>
        <p:spPr>
          <a:xfrm>
            <a:off x="2495600" y="2457"/>
            <a:ext cx="63367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200" b="1" dirty="0">
                <a:solidFill>
                  <a:srgbClr val="0070C0"/>
                </a:solidFill>
              </a:rPr>
              <a:t>SGRT Sistemlerinin Teorisi</a:t>
            </a:r>
            <a:endParaRPr lang="en-US" sz="3200" b="1" dirty="0">
              <a:solidFill>
                <a:srgbClr val="0070C0"/>
              </a:solidFill>
              <a:latin typeface="Andalus" pitchFamily="18" charset="-78"/>
              <a:cs typeface="Andalus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854082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6"/>
          <p:cNvSpPr txBox="1">
            <a:spLocks/>
          </p:cNvSpPr>
          <p:nvPr/>
        </p:nvSpPr>
        <p:spPr bwMode="auto">
          <a:xfrm>
            <a:off x="3292833" y="908720"/>
            <a:ext cx="6172200" cy="670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rmAutofit/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 b="1" i="0" kern="1200">
                <a:solidFill>
                  <a:schemeClr val="tx2">
                    <a:lumMod val="75000"/>
                  </a:schemeClr>
                </a:solidFill>
                <a:latin typeface="Arial"/>
                <a:ea typeface="MS PGothic" pitchFamily="34" charset="-128"/>
                <a:cs typeface="ＭＳ Ｐゴシック" charset="-128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9pPr>
          </a:lstStyle>
          <a:p>
            <a:pPr algn="ctr" defTabSz="342900">
              <a:defRPr/>
            </a:pPr>
            <a:r>
              <a:rPr lang="tr-TR" sz="2400" dirty="0">
                <a:solidFill>
                  <a:srgbClr val="FF0000"/>
                </a:solidFill>
                <a:latin typeface="Calibri" pitchFamily="34" charset="0"/>
              </a:rPr>
              <a:t>Kaç Kameramız Olmalı?</a:t>
            </a:r>
            <a:endParaRPr lang="en-US" sz="2400" dirty="0">
              <a:solidFill>
                <a:srgbClr val="FF0000"/>
              </a:solidFill>
              <a:latin typeface="Calibri" pitchFamily="34" charset="0"/>
            </a:endParaRPr>
          </a:p>
        </p:txBody>
      </p:sp>
      <p:grpSp>
        <p:nvGrpSpPr>
          <p:cNvPr id="26" name="Group 25"/>
          <p:cNvGrpSpPr>
            <a:grpSpLocks/>
          </p:cNvGrpSpPr>
          <p:nvPr/>
        </p:nvGrpSpPr>
        <p:grpSpPr bwMode="auto">
          <a:xfrm>
            <a:off x="3199210" y="2316957"/>
            <a:ext cx="1835944" cy="1468590"/>
            <a:chOff x="395536" y="1196752"/>
            <a:chExt cx="2448272" cy="2350636"/>
          </a:xfrm>
        </p:grpSpPr>
        <p:pic>
          <p:nvPicPr>
            <p:cNvPr id="35860" name="Picture 8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1196752"/>
              <a:ext cx="2448272" cy="19479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861" name="TextBox 27"/>
            <p:cNvSpPr txBox="1">
              <a:spLocks noChangeArrowheads="1"/>
            </p:cNvSpPr>
            <p:nvPr/>
          </p:nvSpPr>
          <p:spPr bwMode="auto">
            <a:xfrm>
              <a:off x="1187624" y="3140968"/>
              <a:ext cx="784942" cy="4064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Geneva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Geneva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MS PGothic" panose="020B0600070205080204" pitchFamily="34" charset="-128"/>
                </a:defRPr>
              </a:lvl9pPr>
            </a:lstStyle>
            <a:p>
              <a:pPr defTabSz="342900" eaLnBrk="0" fontAlgn="base" hangingPunct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tr-TR" altLang="en-US" sz="1050" dirty="0">
                  <a:solidFill>
                    <a:prstClr val="black"/>
                  </a:solidFill>
                  <a:latin typeface="Arial" panose="020B0604020202020204" pitchFamily="34" charset="0"/>
                </a:rPr>
                <a:t>L POD</a:t>
              </a:r>
              <a:endParaRPr lang="en-GB" altLang="en-US" sz="1050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29" name="Group 28"/>
          <p:cNvGrpSpPr>
            <a:grpSpLocks/>
          </p:cNvGrpSpPr>
          <p:nvPr/>
        </p:nvGrpSpPr>
        <p:grpSpPr bwMode="auto">
          <a:xfrm>
            <a:off x="7311629" y="2337198"/>
            <a:ext cx="1764506" cy="1468590"/>
            <a:chOff x="5868144" y="1196752"/>
            <a:chExt cx="2353245" cy="2350636"/>
          </a:xfrm>
        </p:grpSpPr>
        <p:pic>
          <p:nvPicPr>
            <p:cNvPr id="35858" name="Picture 6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68144" y="1196752"/>
              <a:ext cx="2353245" cy="1944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859" name="TextBox 30"/>
            <p:cNvSpPr txBox="1">
              <a:spLocks noChangeArrowheads="1"/>
            </p:cNvSpPr>
            <p:nvPr/>
          </p:nvSpPr>
          <p:spPr bwMode="auto">
            <a:xfrm>
              <a:off x="6516216" y="3140968"/>
              <a:ext cx="814951" cy="4064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Geneva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Geneva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MS PGothic" panose="020B0600070205080204" pitchFamily="34" charset="-128"/>
                </a:defRPr>
              </a:lvl9pPr>
            </a:lstStyle>
            <a:p>
              <a:pPr defTabSz="342900" eaLnBrk="0" fontAlgn="base" hangingPunct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tr-TR" altLang="en-US" sz="1050" dirty="0">
                  <a:solidFill>
                    <a:prstClr val="black"/>
                  </a:solidFill>
                  <a:latin typeface="Arial" panose="020B0604020202020204" pitchFamily="34" charset="0"/>
                </a:rPr>
                <a:t>R POD</a:t>
              </a:r>
              <a:endParaRPr lang="en-GB" altLang="en-US" sz="1050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32" name="Group 31"/>
          <p:cNvGrpSpPr>
            <a:grpSpLocks/>
          </p:cNvGrpSpPr>
          <p:nvPr/>
        </p:nvGrpSpPr>
        <p:grpSpPr bwMode="auto">
          <a:xfrm>
            <a:off x="5305426" y="2337198"/>
            <a:ext cx="1772841" cy="1468590"/>
            <a:chOff x="3203848" y="1196752"/>
            <a:chExt cx="2363869" cy="2350636"/>
          </a:xfrm>
        </p:grpSpPr>
        <p:pic>
          <p:nvPicPr>
            <p:cNvPr id="35856" name="Picture 7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03848" y="1196752"/>
              <a:ext cx="2363869" cy="1944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857" name="TextBox 33"/>
            <p:cNvSpPr txBox="1">
              <a:spLocks noChangeArrowheads="1"/>
            </p:cNvSpPr>
            <p:nvPr/>
          </p:nvSpPr>
          <p:spPr bwMode="auto">
            <a:xfrm>
              <a:off x="3851920" y="3140968"/>
              <a:ext cx="814781" cy="4064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Geneva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Geneva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MS PGothic" panose="020B0600070205080204" pitchFamily="34" charset="-128"/>
                </a:defRPr>
              </a:lvl9pPr>
            </a:lstStyle>
            <a:p>
              <a:pPr defTabSz="342900" eaLnBrk="0" fontAlgn="base" hangingPunct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tr-TR" altLang="en-US" sz="1050" dirty="0">
                  <a:solidFill>
                    <a:prstClr val="black"/>
                  </a:solidFill>
                  <a:latin typeface="Arial" panose="020B0604020202020204" pitchFamily="34" charset="0"/>
                </a:rPr>
                <a:t>C POD</a:t>
              </a:r>
              <a:endParaRPr lang="en-GB" altLang="en-US" sz="1050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</p:grpSp>
      <p:pic>
        <p:nvPicPr>
          <p:cNvPr id="35854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0777" y="3975497"/>
            <a:ext cx="1656875" cy="1214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52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3217" y="3975496"/>
            <a:ext cx="1649468" cy="1218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1" name="Group 40"/>
          <p:cNvGrpSpPr>
            <a:grpSpLocks/>
          </p:cNvGrpSpPr>
          <p:nvPr/>
        </p:nvGrpSpPr>
        <p:grpSpPr bwMode="auto">
          <a:xfrm>
            <a:off x="7311630" y="3975498"/>
            <a:ext cx="1674019" cy="1468590"/>
            <a:chOff x="5940152" y="4005064"/>
            <a:chExt cx="2232248" cy="2350636"/>
          </a:xfrm>
        </p:grpSpPr>
        <p:pic>
          <p:nvPicPr>
            <p:cNvPr id="35850" name="Picture 5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40152" y="4005064"/>
              <a:ext cx="2232248" cy="1961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851" name="TextBox 42"/>
            <p:cNvSpPr txBox="1">
              <a:spLocks noChangeArrowheads="1"/>
            </p:cNvSpPr>
            <p:nvPr/>
          </p:nvSpPr>
          <p:spPr bwMode="auto">
            <a:xfrm>
              <a:off x="6023904" y="5949280"/>
              <a:ext cx="1727568" cy="4064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Geneva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Geneva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MS PGothic" panose="020B0600070205080204" pitchFamily="34" charset="-128"/>
                </a:defRPr>
              </a:lvl9pPr>
            </a:lstStyle>
            <a:p>
              <a:pPr defTabSz="342900" eaLnBrk="0" fontAlgn="base" hangingPunct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tr-TR" altLang="en-US" sz="1050" dirty="0">
                  <a:solidFill>
                    <a:prstClr val="black"/>
                  </a:solidFill>
                  <a:latin typeface="Arial" panose="020B0604020202020204" pitchFamily="34" charset="0"/>
                </a:rPr>
                <a:t>3D yüzey oluşumu</a:t>
              </a:r>
              <a:endParaRPr lang="en-GB" altLang="en-US" sz="1050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19" name="Rectangle 18"/>
          <p:cNvSpPr/>
          <p:nvPr/>
        </p:nvSpPr>
        <p:spPr>
          <a:xfrm>
            <a:off x="2495600" y="2457"/>
            <a:ext cx="63367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200" b="1" dirty="0">
                <a:solidFill>
                  <a:srgbClr val="0070C0"/>
                </a:solidFill>
              </a:rPr>
              <a:t>SGRT Sistemlerinin Teorisi</a:t>
            </a:r>
            <a:endParaRPr lang="en-US" sz="3200" b="1" dirty="0">
              <a:solidFill>
                <a:srgbClr val="0070C0"/>
              </a:solidFill>
              <a:latin typeface="Andalus" pitchFamily="18" charset="-78"/>
              <a:cs typeface="Andalus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48688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56751" y="1178046"/>
            <a:ext cx="4947875" cy="1289604"/>
          </a:xfrm>
        </p:spPr>
        <p:txBody>
          <a:bodyPr>
            <a:normAutofit fontScale="92500"/>
          </a:bodyPr>
          <a:lstStyle/>
          <a:p>
            <a:pPr marL="0" indent="0" algn="just">
              <a:defRPr/>
            </a:pPr>
            <a:r>
              <a:rPr lang="tr-TR" b="1" dirty="0"/>
              <a:t>Yanlardan gelen bilgi azaldığında özellikle vertikal düzlemdeki hataları yakalamak zor</a:t>
            </a:r>
            <a:endParaRPr lang="en-US" b="1" dirty="0"/>
          </a:p>
        </p:txBody>
      </p:sp>
      <p:sp>
        <p:nvSpPr>
          <p:cNvPr id="36867" name="Slide Number Placeholder 3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1pPr>
            <a:lvl2pPr marL="557213" indent="-214313">
              <a:spcBef>
                <a:spcPct val="20000"/>
              </a:spcBef>
              <a:buFont typeface="Arial" panose="020B0604020202020204" pitchFamily="34" charset="0"/>
              <a:buChar char="–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857250" indent="-171450">
              <a:spcBef>
                <a:spcPct val="20000"/>
              </a:spcBef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Geneva" charset="0"/>
              </a:defRPr>
            </a:lvl3pPr>
            <a:lvl4pPr marL="1200150" indent="-171450">
              <a:spcBef>
                <a:spcPct val="20000"/>
              </a:spcBef>
              <a:buFont typeface="Arial" panose="020B0604020202020204" pitchFamily="34" charset="0"/>
              <a:buChar char="–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Geneva" charset="0"/>
              </a:defRPr>
            </a:lvl4pPr>
            <a:lvl5pPr marL="1543050" indent="-171450">
              <a:spcBef>
                <a:spcPct val="20000"/>
              </a:spcBef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5pPr>
            <a:lvl6pPr marL="1885950" indent="-171450" defTabSz="3429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6pPr>
            <a:lvl7pPr marL="2228850" indent="-171450" defTabSz="3429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7pPr>
            <a:lvl8pPr marL="2571750" indent="-171450" defTabSz="3429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8pPr>
            <a:lvl9pPr marL="2914650" indent="-171450" defTabSz="3429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9pPr>
          </a:lstStyle>
          <a:p>
            <a:pPr defTabSz="342900" fontAlgn="base">
              <a:spcBef>
                <a:spcPct val="0"/>
              </a:spcBef>
              <a:spcAft>
                <a:spcPct val="0"/>
              </a:spcAft>
              <a:buNone/>
            </a:pPr>
            <a:fld id="{9B754154-3EF9-4594-8377-AE6EC4204E8C}" type="slidenum">
              <a:rPr lang="en-US" altLang="en-US" sz="900">
                <a:solidFill>
                  <a:srgbClr val="0099FF"/>
                </a:solidFill>
              </a:rPr>
              <a:pPr defTabSz="342900" fontAlgn="base">
                <a:spcBef>
                  <a:spcPct val="0"/>
                </a:spcBef>
                <a:spcAft>
                  <a:spcPct val="0"/>
                </a:spcAft>
                <a:buNone/>
              </a:pPr>
              <a:t>15</a:t>
            </a:fld>
            <a:endParaRPr lang="en-US" altLang="en-US" sz="900">
              <a:solidFill>
                <a:srgbClr val="0099FF"/>
              </a:solidFill>
            </a:endParaRPr>
          </a:p>
        </p:txBody>
      </p:sp>
      <p:grpSp>
        <p:nvGrpSpPr>
          <p:cNvPr id="36869" name="Group 5"/>
          <p:cNvGrpSpPr>
            <a:grpSpLocks/>
          </p:cNvGrpSpPr>
          <p:nvPr/>
        </p:nvGrpSpPr>
        <p:grpSpPr bwMode="auto">
          <a:xfrm>
            <a:off x="2747963" y="1822848"/>
            <a:ext cx="1943100" cy="1572648"/>
            <a:chOff x="3203848" y="1196752"/>
            <a:chExt cx="2363869" cy="2318566"/>
          </a:xfrm>
        </p:grpSpPr>
        <p:pic>
          <p:nvPicPr>
            <p:cNvPr id="36872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03848" y="1196752"/>
              <a:ext cx="2363869" cy="1944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873" name="TextBox 7"/>
            <p:cNvSpPr txBox="1">
              <a:spLocks noChangeArrowheads="1"/>
            </p:cNvSpPr>
            <p:nvPr/>
          </p:nvSpPr>
          <p:spPr bwMode="auto">
            <a:xfrm>
              <a:off x="3851920" y="3140968"/>
              <a:ext cx="743388" cy="374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Geneva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Geneva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  <a:cs typeface="MS PGothic" panose="020B0600070205080204" pitchFamily="34" charset="-128"/>
                </a:defRPr>
              </a:lvl9pPr>
            </a:lstStyle>
            <a:p>
              <a:pPr defTabSz="342900" eaLnBrk="0" fontAlgn="base" hangingPunct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tr-TR" altLang="en-US" sz="1050" dirty="0">
                  <a:solidFill>
                    <a:prstClr val="black"/>
                  </a:solidFill>
                  <a:latin typeface="Arial" panose="020B0604020202020204" pitchFamily="34" charset="0"/>
                </a:rPr>
                <a:t>C POD</a:t>
              </a:r>
              <a:endParaRPr lang="en-GB" altLang="en-US" sz="1050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</p:grpSp>
      <p:pic>
        <p:nvPicPr>
          <p:cNvPr id="36870" name="Resim 3" descr="cid:af9a2e6b-d0db-4eb7-9b55-c1cd35b62a99@EURP193.PROD.OUTLOOK.COM"/>
          <p:cNvPicPr>
            <a:picLocks noChangeAspect="1" noChangeArrowheads="1"/>
          </p:cNvPicPr>
          <p:nvPr/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8395" y="3392092"/>
            <a:ext cx="2801541" cy="196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E9A5D30-DDDF-4E86-A6FC-1E20B16EBB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1584" y="2487770"/>
            <a:ext cx="4744576" cy="3558432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2495600" y="2457"/>
            <a:ext cx="63367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200" b="1" dirty="0">
                <a:solidFill>
                  <a:srgbClr val="0070C0"/>
                </a:solidFill>
              </a:rPr>
              <a:t>SGRT Sistemlerinin Teorisi</a:t>
            </a:r>
            <a:endParaRPr lang="en-US" sz="3200" b="1" dirty="0">
              <a:solidFill>
                <a:srgbClr val="0070C0"/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11" name="Title 6"/>
          <p:cNvSpPr txBox="1">
            <a:spLocks/>
          </p:cNvSpPr>
          <p:nvPr/>
        </p:nvSpPr>
        <p:spPr bwMode="auto">
          <a:xfrm>
            <a:off x="3143672" y="388307"/>
            <a:ext cx="6172200" cy="670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rmAutofit/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 b="1" i="0" kern="1200">
                <a:solidFill>
                  <a:schemeClr val="tx2">
                    <a:lumMod val="75000"/>
                  </a:schemeClr>
                </a:solidFill>
                <a:latin typeface="Arial"/>
                <a:ea typeface="MS PGothic" pitchFamily="34" charset="-128"/>
                <a:cs typeface="ＭＳ Ｐゴシック" charset="-128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9pPr>
          </a:lstStyle>
          <a:p>
            <a:pPr algn="ctr" defTabSz="342900">
              <a:defRPr/>
            </a:pPr>
            <a:r>
              <a:rPr lang="tr-TR" sz="2400" dirty="0">
                <a:solidFill>
                  <a:srgbClr val="FF0000"/>
                </a:solidFill>
                <a:latin typeface="Calibri" pitchFamily="34" charset="0"/>
              </a:rPr>
              <a:t>Kaç Kameramız Olmalı?</a:t>
            </a:r>
            <a:endParaRPr lang="en-US" sz="2400" dirty="0">
              <a:solidFill>
                <a:srgbClr val="FF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98446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19889" y="1556792"/>
            <a:ext cx="8616131" cy="288032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639616" y="116633"/>
            <a:ext cx="63367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200" b="1" dirty="0">
                <a:solidFill>
                  <a:srgbClr val="0070C0"/>
                </a:solidFill>
              </a:rPr>
              <a:t>Mevcut Ticari SGRT Sistemleri</a:t>
            </a:r>
            <a:endParaRPr lang="en-US" sz="3200" b="1" dirty="0">
              <a:solidFill>
                <a:srgbClr val="0070C0"/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5" name="Rounded Rectangle 6">
            <a:extLst>
              <a:ext uri="{FF2B5EF4-FFF2-40B4-BE49-F238E27FC236}">
                <a16:creationId xmlns:a16="http://schemas.microsoft.com/office/drawing/2014/main" id="{FA6F514F-EFA3-45B8-B518-636812EC8A8A}"/>
              </a:ext>
            </a:extLst>
          </p:cNvPr>
          <p:cNvSpPr/>
          <p:nvPr/>
        </p:nvSpPr>
        <p:spPr>
          <a:xfrm>
            <a:off x="7608168" y="2780928"/>
            <a:ext cx="1584176" cy="136815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E80BBDBD-F738-4C79-BE2A-E8EE217E10CC}"/>
              </a:ext>
            </a:extLst>
          </p:cNvPr>
          <p:cNvSpPr/>
          <p:nvPr/>
        </p:nvSpPr>
        <p:spPr>
          <a:xfrm>
            <a:off x="3079852" y="2785318"/>
            <a:ext cx="1584176" cy="136376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02781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639616" y="116633"/>
            <a:ext cx="63367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200" b="1" dirty="0">
                <a:solidFill>
                  <a:srgbClr val="0070C0"/>
                </a:solidFill>
              </a:rPr>
              <a:t>Mevcut Ticari SGRT Sistemleri</a:t>
            </a:r>
            <a:endParaRPr lang="en-US" sz="3200" b="1" dirty="0">
              <a:solidFill>
                <a:srgbClr val="0070C0"/>
              </a:solidFill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03513" y="1988840"/>
            <a:ext cx="8832981" cy="3312368"/>
          </a:xfrm>
          <a:prstGeom prst="rect">
            <a:avLst/>
          </a:prstGeom>
        </p:spPr>
      </p:pic>
      <p:sp>
        <p:nvSpPr>
          <p:cNvPr id="4" name="Rounded Rectangle 6">
            <a:extLst>
              <a:ext uri="{FF2B5EF4-FFF2-40B4-BE49-F238E27FC236}">
                <a16:creationId xmlns:a16="http://schemas.microsoft.com/office/drawing/2014/main" id="{E0BB23D7-4941-41C8-8F63-24601A07E243}"/>
              </a:ext>
            </a:extLst>
          </p:cNvPr>
          <p:cNvSpPr/>
          <p:nvPr/>
        </p:nvSpPr>
        <p:spPr>
          <a:xfrm>
            <a:off x="6816080" y="2564904"/>
            <a:ext cx="1872208" cy="244827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73311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60601" y="145735"/>
            <a:ext cx="856895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200" b="1" dirty="0">
                <a:solidFill>
                  <a:srgbClr val="0070C0"/>
                </a:solidFill>
              </a:rPr>
              <a:t>Mevcut Ticari SGRT Sistemleri(Vision RT)</a:t>
            </a:r>
            <a:endParaRPr lang="en-US" sz="3200" b="1" dirty="0">
              <a:solidFill>
                <a:srgbClr val="0070C0"/>
              </a:solidFill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6332" y="6227445"/>
            <a:ext cx="9150350" cy="60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721" y="980728"/>
            <a:ext cx="6720747" cy="504056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3575720" y="1628800"/>
            <a:ext cx="1152128" cy="93610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8376253" y="1916832"/>
            <a:ext cx="936104" cy="81136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7608168" y="2564904"/>
            <a:ext cx="720080" cy="72008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760788" y="2195572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rgbClr val="FFFF00"/>
                </a:solidFill>
              </a:rPr>
              <a:t>Pod 3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544272" y="2380930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rgbClr val="FFFF00"/>
                </a:solidFill>
              </a:rPr>
              <a:t>Pod 1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608168" y="3000648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rgbClr val="FFFF00"/>
                </a:solidFill>
              </a:rPr>
              <a:t>Pod 2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526333" y="962559"/>
            <a:ext cx="2001383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1600" dirty="0"/>
              <a:t>3 k</a:t>
            </a:r>
            <a:r>
              <a:rPr lang="en-US" sz="1600" dirty="0" err="1"/>
              <a:t>amera</a:t>
            </a:r>
            <a:r>
              <a:rPr lang="en-US" sz="1600" dirty="0"/>
              <a:t> pod</a:t>
            </a:r>
            <a:r>
              <a:rPr lang="tr-TR" sz="1600" dirty="0"/>
              <a:t>u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tr-TR" sz="16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1600" dirty="0"/>
              <a:t>Her pod içerisinde iki kamera sensörü ve projektör mevcut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bg1"/>
              </a:solidFill>
            </a:endParaRPr>
          </a:p>
        </p:txBody>
      </p:sp>
      <p:pic>
        <p:nvPicPr>
          <p:cNvPr id="20" name="Picture 19"/>
          <p:cNvPicPr/>
          <p:nvPr/>
        </p:nvPicPr>
        <p:blipFill>
          <a:blip r:embed="rId4"/>
          <a:stretch>
            <a:fillRect/>
          </a:stretch>
        </p:blipFill>
        <p:spPr>
          <a:xfrm>
            <a:off x="4099248" y="5320680"/>
            <a:ext cx="4467225" cy="15621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087889" y="5332760"/>
            <a:ext cx="1157189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tr-TR" sz="1400" dirty="0"/>
              <a:t>Görüntü sensörü</a:t>
            </a:r>
            <a:endParaRPr lang="en-US" sz="1400" dirty="0"/>
          </a:p>
        </p:txBody>
      </p:sp>
      <p:sp>
        <p:nvSpPr>
          <p:cNvPr id="23" name="TextBox 22"/>
          <p:cNvSpPr txBox="1"/>
          <p:nvPr/>
        </p:nvSpPr>
        <p:spPr>
          <a:xfrm>
            <a:off x="6605118" y="5332761"/>
            <a:ext cx="1075059" cy="53900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tr-TR" sz="1400" dirty="0"/>
              <a:t>Görüntü sensörü</a:t>
            </a:r>
            <a:endParaRPr lang="en-US" sz="1400" dirty="0"/>
          </a:p>
        </p:txBody>
      </p:sp>
      <p:sp>
        <p:nvSpPr>
          <p:cNvPr id="24" name="TextBox 23"/>
          <p:cNvSpPr txBox="1"/>
          <p:nvPr/>
        </p:nvSpPr>
        <p:spPr>
          <a:xfrm>
            <a:off x="6332860" y="6517656"/>
            <a:ext cx="1131293" cy="30777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tr-TR" sz="1400" dirty="0"/>
              <a:t>Projeksiyon</a:t>
            </a:r>
            <a:endParaRPr lang="en-US" sz="1400" dirty="0"/>
          </a:p>
        </p:txBody>
      </p:sp>
      <p:sp>
        <p:nvSpPr>
          <p:cNvPr id="25" name="TextBox 24"/>
          <p:cNvSpPr txBox="1"/>
          <p:nvPr/>
        </p:nvSpPr>
        <p:spPr>
          <a:xfrm>
            <a:off x="5409987" y="6503770"/>
            <a:ext cx="924167" cy="30777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tr-TR" sz="1400" dirty="0"/>
              <a:t>LED</a:t>
            </a:r>
            <a:endParaRPr lang="en-US" sz="1400" dirty="0"/>
          </a:p>
        </p:txBody>
      </p:sp>
      <p:sp>
        <p:nvSpPr>
          <p:cNvPr id="26" name="TextBox 25"/>
          <p:cNvSpPr txBox="1"/>
          <p:nvPr/>
        </p:nvSpPr>
        <p:spPr>
          <a:xfrm>
            <a:off x="4222650" y="6501979"/>
            <a:ext cx="1187337" cy="30777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tr-TR" sz="1400" dirty="0"/>
              <a:t>Durum LED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1765677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6332" y="6227445"/>
            <a:ext cx="9150350" cy="60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93"/>
          <a:stretch/>
        </p:blipFill>
        <p:spPr bwMode="auto">
          <a:xfrm>
            <a:off x="1847528" y="1052737"/>
            <a:ext cx="3024336" cy="36652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279576" y="4941169"/>
            <a:ext cx="28083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000" b="1" dirty="0">
                <a:solidFill>
                  <a:srgbClr val="002060"/>
                </a:solidFill>
              </a:rPr>
              <a:t>Body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000" b="1" dirty="0">
                <a:solidFill>
                  <a:srgbClr val="002060"/>
                </a:solidFill>
              </a:rPr>
              <a:t>Plan (Isocenter)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tr-TR" sz="2000" b="1" dirty="0">
              <a:solidFill>
                <a:srgbClr val="002060"/>
              </a:solidFill>
            </a:endParaRPr>
          </a:p>
        </p:txBody>
      </p:sp>
      <p:pic>
        <p:nvPicPr>
          <p:cNvPr id="7" name="Picture 6"/>
          <p:cNvPicPr/>
          <p:nvPr/>
        </p:nvPicPr>
        <p:blipFill rotWithShape="1">
          <a:blip r:embed="rId4"/>
          <a:srcRect l="3637" t="3832" r="52727"/>
          <a:stretch/>
        </p:blipFill>
        <p:spPr>
          <a:xfrm>
            <a:off x="5303912" y="1076682"/>
            <a:ext cx="1728192" cy="1807070"/>
          </a:xfrm>
          <a:prstGeom prst="rect">
            <a:avLst/>
          </a:prstGeom>
        </p:spPr>
      </p:pic>
      <p:sp>
        <p:nvSpPr>
          <p:cNvPr id="8" name="Right Arrow 7"/>
          <p:cNvSpPr/>
          <p:nvPr/>
        </p:nvSpPr>
        <p:spPr>
          <a:xfrm>
            <a:off x="4943872" y="2533255"/>
            <a:ext cx="360040" cy="2880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/>
          <p:nvPr/>
        </p:nvPicPr>
        <p:blipFill rotWithShape="1">
          <a:blip r:embed="rId4"/>
          <a:srcRect l="51454" t="364" r="-2024" b="-364"/>
          <a:stretch/>
        </p:blipFill>
        <p:spPr>
          <a:xfrm>
            <a:off x="5303912" y="2996952"/>
            <a:ext cx="1944216" cy="188071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157676" y="4877662"/>
            <a:ext cx="22344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000" b="1" dirty="0">
                <a:solidFill>
                  <a:srgbClr val="002060"/>
                </a:solidFill>
              </a:rPr>
              <a:t>Ref. Yüzey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000" b="1" dirty="0">
                <a:solidFill>
                  <a:srgbClr val="002060"/>
                </a:solidFill>
              </a:rPr>
              <a:t>ROI</a:t>
            </a:r>
          </a:p>
        </p:txBody>
      </p:sp>
      <p:sp>
        <p:nvSpPr>
          <p:cNvPr id="13" name="Right Arrow 12"/>
          <p:cNvSpPr/>
          <p:nvPr/>
        </p:nvSpPr>
        <p:spPr>
          <a:xfrm rot="5400000">
            <a:off x="5976517" y="2805463"/>
            <a:ext cx="382982" cy="2880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50" t="27951" r="16138" b="42650"/>
          <a:stretch/>
        </p:blipFill>
        <p:spPr>
          <a:xfrm>
            <a:off x="7464153" y="1024426"/>
            <a:ext cx="2490739" cy="178822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33201" r="8263" b="38450"/>
          <a:stretch/>
        </p:blipFill>
        <p:spPr>
          <a:xfrm>
            <a:off x="7464153" y="3239102"/>
            <a:ext cx="2662016" cy="1356121"/>
          </a:xfrm>
          <a:prstGeom prst="rect">
            <a:avLst/>
          </a:prstGeom>
        </p:spPr>
      </p:pic>
      <p:sp>
        <p:nvSpPr>
          <p:cNvPr id="17" name="Right Arrow 16"/>
          <p:cNvSpPr/>
          <p:nvPr/>
        </p:nvSpPr>
        <p:spPr>
          <a:xfrm>
            <a:off x="7046280" y="2570498"/>
            <a:ext cx="360040" cy="2880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7824192" y="4857335"/>
            <a:ext cx="170290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r-TR" sz="2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Postural video</a:t>
            </a:r>
          </a:p>
        </p:txBody>
      </p:sp>
      <p:sp>
        <p:nvSpPr>
          <p:cNvPr id="19" name="Right Arrow 18"/>
          <p:cNvSpPr/>
          <p:nvPr/>
        </p:nvSpPr>
        <p:spPr>
          <a:xfrm rot="5400000">
            <a:off x="8471521" y="2897637"/>
            <a:ext cx="382982" cy="2880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1960601" y="145735"/>
            <a:ext cx="856895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200" b="1" dirty="0">
                <a:solidFill>
                  <a:srgbClr val="0070C0"/>
                </a:solidFill>
              </a:rPr>
              <a:t>Mevcut Ticari SGRT Sistemleri(Vision RT)</a:t>
            </a:r>
            <a:endParaRPr lang="en-US" sz="3200" b="1" dirty="0">
              <a:solidFill>
                <a:srgbClr val="0070C0"/>
              </a:solidFill>
              <a:latin typeface="Andalus" pitchFamily="18" charset="-78"/>
              <a:cs typeface="Andalus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18976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 animBg="1"/>
      <p:bldP spid="10" grpId="0"/>
      <p:bldP spid="13" grpId="0" animBg="1"/>
      <p:bldP spid="17" grpId="0" animBg="1"/>
      <p:bldP spid="18" grpId="0"/>
      <p:bldP spid="1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6332" y="6227445"/>
            <a:ext cx="9150350" cy="60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2416" y="747046"/>
            <a:ext cx="4834068" cy="230425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575720" y="2204864"/>
            <a:ext cx="1584176" cy="92333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chemeClr val="bg2"/>
                </a:solidFill>
              </a:rPr>
              <a:t>Hasta hareketini takip</a:t>
            </a:r>
            <a:endParaRPr lang="en-US" b="1" dirty="0">
              <a:solidFill>
                <a:schemeClr val="bg2"/>
              </a:solidFill>
            </a:endParaRPr>
          </a:p>
        </p:txBody>
      </p:sp>
      <p:pic>
        <p:nvPicPr>
          <p:cNvPr id="22" name="Picture 4" descr="CBCT Ozciftci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18"/>
          <a:stretch>
            <a:fillRect/>
          </a:stretch>
        </p:blipFill>
        <p:spPr bwMode="auto">
          <a:xfrm>
            <a:off x="7896088" y="895906"/>
            <a:ext cx="1872433" cy="2155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8139" y="3750609"/>
            <a:ext cx="4855896" cy="2221484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288" t="22277" r="9451" b="27723"/>
          <a:stretch/>
        </p:blipFill>
        <p:spPr>
          <a:xfrm>
            <a:off x="8130040" y="4016533"/>
            <a:ext cx="1893733" cy="1317379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5584413" y="5002125"/>
            <a:ext cx="1404528" cy="369332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chemeClr val="bg2"/>
                </a:solidFill>
              </a:rPr>
              <a:t>Tedavi</a:t>
            </a:r>
            <a:endParaRPr lang="en-US" b="1" dirty="0">
              <a:solidFill>
                <a:schemeClr val="bg2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130039" y="1070739"/>
            <a:ext cx="1404528" cy="369332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b="1" dirty="0">
                <a:solidFill>
                  <a:schemeClr val="bg2"/>
                </a:solidFill>
              </a:rPr>
              <a:t>IGRT</a:t>
            </a:r>
            <a:endParaRPr lang="en-US" b="1" dirty="0">
              <a:solidFill>
                <a:schemeClr val="bg2"/>
              </a:solidFill>
            </a:endParaRPr>
          </a:p>
        </p:txBody>
      </p:sp>
      <p:sp>
        <p:nvSpPr>
          <p:cNvPr id="14" name="Right Arrow 13"/>
          <p:cNvSpPr/>
          <p:nvPr/>
        </p:nvSpPr>
        <p:spPr>
          <a:xfrm>
            <a:off x="4559309" y="4357295"/>
            <a:ext cx="936104" cy="5040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Down Arrow 26"/>
          <p:cNvSpPr/>
          <p:nvPr/>
        </p:nvSpPr>
        <p:spPr>
          <a:xfrm rot="4734812">
            <a:off x="5046708" y="2468602"/>
            <a:ext cx="531101" cy="180963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78035" y="3695538"/>
            <a:ext cx="2581275" cy="2057400"/>
          </a:xfrm>
          <a:prstGeom prst="rect">
            <a:avLst/>
          </a:prstGeom>
        </p:spPr>
      </p:pic>
      <p:sp>
        <p:nvSpPr>
          <p:cNvPr id="15" name="Right Arrow 14"/>
          <p:cNvSpPr/>
          <p:nvPr/>
        </p:nvSpPr>
        <p:spPr>
          <a:xfrm>
            <a:off x="6898554" y="1815473"/>
            <a:ext cx="936104" cy="5040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960601" y="145735"/>
            <a:ext cx="856895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200" b="1" dirty="0">
                <a:solidFill>
                  <a:srgbClr val="0070C0"/>
                </a:solidFill>
              </a:rPr>
              <a:t>Mevcut Ticari SGRT Sistemleri(Vision RT)</a:t>
            </a:r>
            <a:endParaRPr lang="en-US" sz="3200" b="1" dirty="0">
              <a:solidFill>
                <a:srgbClr val="0070C0"/>
              </a:solidFill>
              <a:latin typeface="Andalus" pitchFamily="18" charset="-78"/>
              <a:cs typeface="Andalus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080946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6332" y="6227445"/>
            <a:ext cx="9150350" cy="60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Content Placeholder 2"/>
          <p:cNvSpPr>
            <a:spLocks noGrp="1"/>
          </p:cNvSpPr>
          <p:nvPr>
            <p:ph sz="quarter" idx="1"/>
          </p:nvPr>
        </p:nvSpPr>
        <p:spPr>
          <a:xfrm>
            <a:off x="1637571" y="464092"/>
            <a:ext cx="5832648" cy="936104"/>
          </a:xfrm>
        </p:spPr>
        <p:txBody>
          <a:bodyPr>
            <a:normAutofit/>
          </a:bodyPr>
          <a:lstStyle/>
          <a:p>
            <a:r>
              <a:rPr lang="tr-TR" dirty="0">
                <a:solidFill>
                  <a:schemeClr val="tx1"/>
                </a:solidFill>
                <a:latin typeface="Calibri" pitchFamily="34" charset="0"/>
              </a:rPr>
              <a:t>SBRT Akciğer</a:t>
            </a:r>
            <a:endParaRPr lang="tr-TR" dirty="0">
              <a:solidFill>
                <a:srgbClr val="C00000"/>
              </a:solidFill>
              <a:latin typeface="Calibri" pitchFamily="34" charset="0"/>
            </a:endParaRPr>
          </a:p>
          <a:p>
            <a:pPr marL="457200" lvl="1" indent="0">
              <a:buNone/>
            </a:pPr>
            <a:endParaRPr lang="tr-TR" sz="2400" dirty="0">
              <a:latin typeface="Calibri" pitchFamily="34" charset="0"/>
            </a:endParaRPr>
          </a:p>
          <a:p>
            <a:pPr lvl="1"/>
            <a:endParaRPr lang="tr-TR" sz="2400" dirty="0">
              <a:latin typeface="Calibri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529" y="961736"/>
            <a:ext cx="5093787" cy="390742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92572" y="4873097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Free Breathing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718760" y="5679238"/>
            <a:ext cx="53034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CBCT+Reference capture/ 3mm/1 degree tolerance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3896" y="1211330"/>
            <a:ext cx="5735875" cy="300975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6350" y="1371304"/>
            <a:ext cx="6588224" cy="430793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7824" y="2969330"/>
            <a:ext cx="7701130" cy="315159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799856" y="6373064"/>
            <a:ext cx="36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>
                <a:solidFill>
                  <a:srgbClr val="C00000"/>
                </a:solidFill>
              </a:rPr>
              <a:t>DIBH Tedavisi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991544" y="42144"/>
            <a:ext cx="856895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200" b="1" dirty="0">
                <a:solidFill>
                  <a:srgbClr val="0070C0"/>
                </a:solidFill>
              </a:rPr>
              <a:t>Mevcut Ticari SGRT Sistemleri(Vision RT)</a:t>
            </a:r>
            <a:endParaRPr lang="en-US" sz="3200" b="1" dirty="0">
              <a:solidFill>
                <a:srgbClr val="0070C0"/>
              </a:solidFill>
              <a:latin typeface="Andalus" pitchFamily="18" charset="-78"/>
              <a:cs typeface="Andalus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397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  <p:bldP spid="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847528" y="116633"/>
            <a:ext cx="86409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200" b="1" dirty="0">
                <a:solidFill>
                  <a:srgbClr val="0070C0"/>
                </a:solidFill>
              </a:rPr>
              <a:t>Mevcut Ticari SGRT Sistemleri (C-RAD)</a:t>
            </a:r>
            <a:endParaRPr lang="en-US" sz="3200" b="1" dirty="0">
              <a:solidFill>
                <a:srgbClr val="0070C0"/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955540" y="864268"/>
            <a:ext cx="842493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dirty="0"/>
              <a:t>Bilgisayarlı tomografi (BT) ve linak odalarında bir veya üç tane optik yüzey tarama sistemi bulunur.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dirty="0"/>
              <a:t>Her biri Light-emitting diode (LED) ve Charge Coupled Device (CCD) kamera sistemi olan iki bileşenden oluşur.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dirty="0"/>
              <a:t>Ana kamera tedavi masasının ayak tarafına denk gelen tavana monte edilir ve varsa diğer iki kamera hastanın baş tarafına denk gelen sağ ve sol tavana yerleştirilir.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dirty="0"/>
              <a:t>Hastanın cildini taramak için yakın görünür bölgeden projeksiyon yapılarak hastanın cildinden yansıyan ışık kamera tarafından toplanır.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tr-TR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dirty="0"/>
              <a:t>Hastanın pozisyonu, kamera tarafından toplanan ışığın optik üçgenleme mantığıyla hesaplaması sonucu belirlenir.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7848" y="5111584"/>
            <a:ext cx="2332112" cy="1585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6605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847528" y="116633"/>
            <a:ext cx="86409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200" b="1" dirty="0">
                <a:solidFill>
                  <a:srgbClr val="0070C0"/>
                </a:solidFill>
              </a:rPr>
              <a:t>Mevcut Ticari SGRT Sistemleri (C-RAD)</a:t>
            </a:r>
            <a:endParaRPr lang="en-US" sz="3200" b="1" dirty="0">
              <a:solidFill>
                <a:srgbClr val="0070C0"/>
              </a:solidFill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9576" y="626765"/>
            <a:ext cx="6984776" cy="355320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2D77740-8C91-4DA7-8A44-BD759E5445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2472" y="3933056"/>
            <a:ext cx="3311073" cy="2648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100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847528" y="116633"/>
            <a:ext cx="86409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200" b="1" dirty="0">
                <a:solidFill>
                  <a:srgbClr val="0070C0"/>
                </a:solidFill>
              </a:rPr>
              <a:t>Mevcut Ticari SGRT Sistemleri (IDENTIFY)</a:t>
            </a:r>
            <a:endParaRPr lang="en-US" sz="3200" b="1" dirty="0">
              <a:solidFill>
                <a:srgbClr val="0070C0"/>
              </a:solidFill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52610" t="3534"/>
          <a:stretch/>
        </p:blipFill>
        <p:spPr>
          <a:xfrm>
            <a:off x="7026967" y="1482117"/>
            <a:ext cx="3243191" cy="393151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19536" y="908721"/>
            <a:ext cx="489654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b="1" dirty="0"/>
              <a:t>4 tane kamera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tr-TR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b="1" dirty="0"/>
              <a:t>1 tanesi merkez, 2 lateral pod ve bir tanesi time of </a:t>
            </a:r>
            <a:r>
              <a:rPr lang="tr-TR" b="1" dirty="0" err="1"/>
              <a:t>flight</a:t>
            </a:r>
            <a:endParaRPr lang="tr-TR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tr-TR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b="1" dirty="0"/>
              <a:t>Her </a:t>
            </a:r>
            <a:r>
              <a:rPr lang="tr-TR" b="1" dirty="0" err="1"/>
              <a:t>pod</a:t>
            </a:r>
            <a:r>
              <a:rPr lang="tr-TR" b="1" dirty="0"/>
              <a:t> projektör ve kamera çiftine sahip.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tr-TR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b="1" dirty="0"/>
              <a:t>Hasta pozisyonu bu 3 SGRT kamera sistemi ile yapılıyor.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tr-TR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b="1" dirty="0" err="1"/>
              <a:t>Biometrik</a:t>
            </a:r>
            <a:r>
              <a:rPr lang="tr-TR" b="1" dirty="0"/>
              <a:t> hasta tanıma sistemi var (avuç içi)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tr-TR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b="1" dirty="0" err="1"/>
              <a:t>Setup</a:t>
            </a:r>
            <a:r>
              <a:rPr lang="tr-TR" b="1" dirty="0"/>
              <a:t> cihazlarının ID ve </a:t>
            </a:r>
            <a:r>
              <a:rPr lang="tr-TR" b="1" dirty="0" err="1"/>
              <a:t>lokasyon</a:t>
            </a:r>
            <a:r>
              <a:rPr lang="tr-TR" b="1" dirty="0"/>
              <a:t> </a:t>
            </a:r>
            <a:r>
              <a:rPr lang="tr-TR" b="1" dirty="0" err="1"/>
              <a:t>setup</a:t>
            </a:r>
            <a:r>
              <a:rPr lang="tr-TR" b="1" dirty="0"/>
              <a:t> </a:t>
            </a:r>
            <a:r>
              <a:rPr lang="tr-TR" b="1" dirty="0" err="1"/>
              <a:t>verifikasyonu</a:t>
            </a:r>
            <a:endParaRPr lang="tr-TR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tr-TR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500107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847528" y="116633"/>
            <a:ext cx="86409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200" b="1" dirty="0">
                <a:solidFill>
                  <a:srgbClr val="0070C0"/>
                </a:solidFill>
              </a:rPr>
              <a:t>Mevcut Ticari SGRT Sistemleri (IDENTIFY)</a:t>
            </a:r>
            <a:endParaRPr lang="en-US" sz="3200" b="1" dirty="0">
              <a:solidFill>
                <a:srgbClr val="0070C0"/>
              </a:solidFill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2939610-4EAC-452F-84AA-70B50D2DAC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9577" y="1052736"/>
            <a:ext cx="3188185" cy="460851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C42A55E-7A1E-4521-A4A8-324E3AD6BB19}"/>
              </a:ext>
            </a:extLst>
          </p:cNvPr>
          <p:cNvSpPr txBox="1"/>
          <p:nvPr/>
        </p:nvSpPr>
        <p:spPr>
          <a:xfrm>
            <a:off x="1703512" y="5805264"/>
            <a:ext cx="4572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b="1" dirty="0"/>
              <a:t>Setup </a:t>
            </a:r>
            <a:r>
              <a:rPr lang="en-US" b="1" dirty="0" err="1"/>
              <a:t>Kamera</a:t>
            </a:r>
            <a:r>
              <a:rPr lang="en-US" b="1" dirty="0"/>
              <a:t> </a:t>
            </a:r>
            <a:r>
              <a:rPr lang="en-US" b="1" dirty="0" err="1"/>
              <a:t>Sistemi</a:t>
            </a:r>
            <a:r>
              <a:rPr lang="en-US" b="1" dirty="0"/>
              <a:t>, Oda </a:t>
            </a:r>
            <a:r>
              <a:rPr lang="en-US" b="1" dirty="0" err="1"/>
              <a:t>İçi</a:t>
            </a:r>
            <a:r>
              <a:rPr lang="en-US" b="1" dirty="0"/>
              <a:t> </a:t>
            </a:r>
            <a:r>
              <a:rPr lang="en-US" b="1" dirty="0" err="1"/>
              <a:t>Monitör</a:t>
            </a:r>
            <a:r>
              <a:rPr lang="en-US" b="1" dirty="0"/>
              <a:t>, </a:t>
            </a:r>
            <a:r>
              <a:rPr lang="en-US" b="1" dirty="0" err="1"/>
              <a:t>Çalışma</a:t>
            </a:r>
            <a:r>
              <a:rPr lang="en-US" b="1" dirty="0"/>
              <a:t> </a:t>
            </a:r>
            <a:r>
              <a:rPr lang="en-US" b="1" dirty="0" err="1"/>
              <a:t>İstasyonu</a:t>
            </a:r>
            <a:r>
              <a:rPr lang="en-US" b="1" dirty="0"/>
              <a:t> </a:t>
            </a:r>
            <a:r>
              <a:rPr lang="en-US" b="1" dirty="0" err="1"/>
              <a:t>ve</a:t>
            </a:r>
            <a:r>
              <a:rPr lang="en-US" b="1" dirty="0"/>
              <a:t> Oda </a:t>
            </a:r>
            <a:r>
              <a:rPr lang="en-US" b="1" dirty="0" err="1"/>
              <a:t>İçi</a:t>
            </a:r>
            <a:r>
              <a:rPr lang="en-US" b="1" dirty="0"/>
              <a:t> Server </a:t>
            </a:r>
            <a:r>
              <a:rPr lang="en-US" b="1" dirty="0" err="1"/>
              <a:t>Sistemi</a:t>
            </a:r>
            <a:endParaRPr lang="en-US" b="1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05B560C-606D-4F1B-B2D3-E897870A08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1984" y="1484784"/>
            <a:ext cx="4215388" cy="273630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4A2065D-6096-46DB-AF28-95EE49C8C0B5}"/>
              </a:ext>
            </a:extLst>
          </p:cNvPr>
          <p:cNvSpPr txBox="1"/>
          <p:nvPr/>
        </p:nvSpPr>
        <p:spPr>
          <a:xfrm>
            <a:off x="5916488" y="4672871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b="1" dirty="0" err="1"/>
              <a:t>Pozisyon</a:t>
            </a:r>
            <a:r>
              <a:rPr lang="en-US" b="1" dirty="0"/>
              <a:t> </a:t>
            </a:r>
            <a:r>
              <a:rPr lang="en-US" b="1" dirty="0" err="1"/>
              <a:t>ve</a:t>
            </a:r>
            <a:r>
              <a:rPr lang="en-US" b="1" dirty="0"/>
              <a:t> </a:t>
            </a:r>
            <a:r>
              <a:rPr lang="en-US" b="1" dirty="0" err="1"/>
              <a:t>Ekipman</a:t>
            </a:r>
            <a:r>
              <a:rPr lang="en-US" b="1" dirty="0"/>
              <a:t> </a:t>
            </a:r>
            <a:r>
              <a:rPr lang="en-US" b="1" dirty="0" err="1"/>
              <a:t>Doğrulama</a:t>
            </a:r>
            <a:r>
              <a:rPr lang="en-US" b="1" dirty="0"/>
              <a:t> </a:t>
            </a:r>
            <a:r>
              <a:rPr lang="en-US" b="1" dirty="0" err="1"/>
              <a:t>Sistemi</a:t>
            </a:r>
            <a:r>
              <a:rPr lang="en-US" b="1" dirty="0"/>
              <a:t> (Setup) – </a:t>
            </a:r>
            <a:r>
              <a:rPr lang="en-US" b="1" dirty="0" err="1"/>
              <a:t>Ekipman</a:t>
            </a:r>
            <a:r>
              <a:rPr lang="en-US" b="1" dirty="0"/>
              <a:t> </a:t>
            </a:r>
            <a:r>
              <a:rPr lang="en-US" b="1" dirty="0" err="1"/>
              <a:t>Doğrulama</a:t>
            </a:r>
            <a:endParaRPr lang="en-US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8526171-F58C-432D-A275-AA7FA57583FC}"/>
              </a:ext>
            </a:extLst>
          </p:cNvPr>
          <p:cNvSpPr txBox="1"/>
          <p:nvPr/>
        </p:nvSpPr>
        <p:spPr>
          <a:xfrm>
            <a:off x="7392144" y="6095038"/>
            <a:ext cx="2592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err="1">
                <a:solidFill>
                  <a:srgbClr val="FF0000"/>
                </a:solidFill>
              </a:rPr>
              <a:t>Medfizonline</a:t>
            </a:r>
            <a:r>
              <a:rPr lang="tr-TR" b="1" dirty="0">
                <a:solidFill>
                  <a:srgbClr val="FF0000"/>
                </a:solidFill>
              </a:rPr>
              <a:t> Sayı 39</a:t>
            </a:r>
          </a:p>
          <a:p>
            <a:r>
              <a:rPr lang="tr-TR" b="1" dirty="0">
                <a:solidFill>
                  <a:srgbClr val="FF0000"/>
                </a:solidFill>
              </a:rPr>
              <a:t>Oğuzhan Ayrancıoğlu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59825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6332" y="6227445"/>
            <a:ext cx="9150350" cy="60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5929" y="1484784"/>
            <a:ext cx="8982075" cy="34290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2999656" y="116633"/>
            <a:ext cx="58326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200" b="1" i="1" dirty="0">
                <a:solidFill>
                  <a:schemeClr val="tx2"/>
                </a:solidFill>
                <a:latin typeface="Andalus" pitchFamily="18" charset="-78"/>
                <a:cs typeface="Andalus" pitchFamily="18" charset="-78"/>
              </a:rPr>
              <a:t>Litaratür Ne Diyor?</a:t>
            </a:r>
            <a:endParaRPr lang="en-US" sz="3200" b="1" dirty="0">
              <a:solidFill>
                <a:schemeClr val="tx2"/>
              </a:solidFill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7728" y="6329362"/>
            <a:ext cx="4896544" cy="49657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287688" y="5301209"/>
            <a:ext cx="5832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Meme: 250 fraksiyon sonucu: setup süresinde </a:t>
            </a:r>
            <a:r>
              <a:rPr lang="tr-TR" b="1" dirty="0">
                <a:solidFill>
                  <a:srgbClr val="00B050"/>
                </a:solidFill>
              </a:rPr>
              <a:t>%14 </a:t>
            </a:r>
            <a:r>
              <a:rPr lang="tr-TR" dirty="0"/>
              <a:t>azalma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279576" y="1484785"/>
            <a:ext cx="2520280" cy="646331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dirty="0"/>
              <a:t>SGRT vs İşaretleme ile Setup zamanı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384032" y="1368737"/>
            <a:ext cx="3888432" cy="92333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dirty="0"/>
              <a:t>SGRT vs Görüntüleme sonucu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dirty="0"/>
              <a:t>SGRT vs İşaretleme sonucu kaymalar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24391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6332" y="6227445"/>
            <a:ext cx="9150350" cy="60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8"/>
          <p:cNvSpPr/>
          <p:nvPr/>
        </p:nvSpPr>
        <p:spPr>
          <a:xfrm>
            <a:off x="2999656" y="116633"/>
            <a:ext cx="58326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200" b="1" i="1" dirty="0">
                <a:solidFill>
                  <a:schemeClr val="tx2"/>
                </a:solidFill>
                <a:latin typeface="Andalus" pitchFamily="18" charset="-78"/>
                <a:cs typeface="Andalus" pitchFamily="18" charset="-78"/>
              </a:rPr>
              <a:t>Litaratür Ne Diyor?</a:t>
            </a:r>
            <a:endParaRPr lang="en-US" sz="3200" b="1" dirty="0">
              <a:solidFill>
                <a:schemeClr val="tx2"/>
              </a:solidFill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5550" y="1209675"/>
            <a:ext cx="7200900" cy="44386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9963" y="5985143"/>
            <a:ext cx="5172075" cy="1714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919536" y="772259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Tedavi doğruluğu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14989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6332" y="6227445"/>
            <a:ext cx="9150350" cy="60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Content Placeholder 2"/>
          <p:cNvSpPr>
            <a:spLocks noGrp="1"/>
          </p:cNvSpPr>
          <p:nvPr>
            <p:ph sz="quarter" idx="1"/>
          </p:nvPr>
        </p:nvSpPr>
        <p:spPr>
          <a:xfrm>
            <a:off x="7248128" y="289126"/>
            <a:ext cx="5832648" cy="936104"/>
          </a:xfrm>
        </p:spPr>
        <p:txBody>
          <a:bodyPr>
            <a:normAutofit/>
          </a:bodyPr>
          <a:lstStyle/>
          <a:p>
            <a:r>
              <a:rPr lang="tr-TR" dirty="0">
                <a:solidFill>
                  <a:schemeClr val="tx1"/>
                </a:solidFill>
                <a:latin typeface="Calibri" pitchFamily="34" charset="0"/>
              </a:rPr>
              <a:t>SBRT Tedavileri</a:t>
            </a:r>
            <a:endParaRPr lang="tr-TR" dirty="0">
              <a:solidFill>
                <a:srgbClr val="C00000"/>
              </a:solidFill>
              <a:latin typeface="Calibri" pitchFamily="34" charset="0"/>
            </a:endParaRPr>
          </a:p>
          <a:p>
            <a:pPr marL="457200" lvl="1" indent="0">
              <a:buNone/>
            </a:pPr>
            <a:endParaRPr lang="tr-TR" sz="2400" dirty="0">
              <a:latin typeface="Calibri" pitchFamily="34" charset="0"/>
            </a:endParaRPr>
          </a:p>
          <a:p>
            <a:pPr lvl="1"/>
            <a:endParaRPr lang="tr-TR" sz="2400" dirty="0"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9536" y="897244"/>
            <a:ext cx="8051963" cy="519274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727848" y="6453337"/>
            <a:ext cx="2736304" cy="377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Leong et all,2019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810000" y="3140968"/>
            <a:ext cx="4662264" cy="646331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ctr"/>
            <a:r>
              <a:rPr lang="tr-TR" b="1" dirty="0"/>
              <a:t>Tüm düzlemlerde fark istatistiki olarak anlamlı</a:t>
            </a:r>
            <a:endParaRPr lang="en-US" b="1" dirty="0"/>
          </a:p>
        </p:txBody>
      </p:sp>
      <p:sp>
        <p:nvSpPr>
          <p:cNvPr id="9" name="Rectangle 8"/>
          <p:cNvSpPr/>
          <p:nvPr/>
        </p:nvSpPr>
        <p:spPr>
          <a:xfrm>
            <a:off x="893676" y="71438"/>
            <a:ext cx="58326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200" b="1" i="1" dirty="0">
                <a:solidFill>
                  <a:schemeClr val="tx2"/>
                </a:solidFill>
                <a:latin typeface="Andalus" pitchFamily="18" charset="-78"/>
                <a:cs typeface="Andalus" pitchFamily="18" charset="-78"/>
              </a:rPr>
              <a:t>Litaratür Ne Diyor?</a:t>
            </a:r>
            <a:endParaRPr lang="en-US" sz="3200" b="1" dirty="0">
              <a:solidFill>
                <a:schemeClr val="tx2"/>
              </a:solidFill>
              <a:latin typeface="Andalus" pitchFamily="18" charset="-78"/>
              <a:cs typeface="Andalus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423311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6332" y="6227445"/>
            <a:ext cx="9150350" cy="60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8"/>
          <p:cNvSpPr/>
          <p:nvPr/>
        </p:nvSpPr>
        <p:spPr>
          <a:xfrm>
            <a:off x="893676" y="71438"/>
            <a:ext cx="58326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200" b="1" i="1" dirty="0">
                <a:solidFill>
                  <a:schemeClr val="tx2"/>
                </a:solidFill>
                <a:latin typeface="Andalus" pitchFamily="18" charset="-78"/>
                <a:cs typeface="Andalus" pitchFamily="18" charset="-78"/>
              </a:rPr>
              <a:t>Litaratür Ne Diyor?</a:t>
            </a:r>
            <a:endParaRPr lang="en-US" sz="3200" b="1" dirty="0">
              <a:solidFill>
                <a:schemeClr val="tx2"/>
              </a:solidFill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7528" y="842113"/>
            <a:ext cx="5832648" cy="143012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3513" y="3717032"/>
            <a:ext cx="3762375" cy="24003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07968" y="4293096"/>
            <a:ext cx="4245702" cy="1512168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1991544" y="2551838"/>
            <a:ext cx="76328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Stanley et al. JACMP 2017</a:t>
            </a:r>
            <a:endParaRPr lang="tr-T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 </a:t>
            </a:r>
            <a:r>
              <a:rPr lang="tr-TR" dirty="0"/>
              <a:t>Setup laser vs SGRT sonrasında CBCT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/>
              <a:t>P</a:t>
            </a:r>
            <a:r>
              <a:rPr lang="en-US" dirty="0" err="1"/>
              <a:t>elvis</a:t>
            </a:r>
            <a:r>
              <a:rPr lang="en-US" dirty="0"/>
              <a:t>/</a:t>
            </a:r>
            <a:r>
              <a:rPr lang="tr-TR" dirty="0"/>
              <a:t>al ve üst extremite</a:t>
            </a:r>
            <a:r>
              <a:rPr lang="en-US" dirty="0"/>
              <a:t>, abdomen, </a:t>
            </a:r>
            <a:r>
              <a:rPr lang="tr-TR" dirty="0"/>
              <a:t>göğüs duvarı ve meme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6000 </a:t>
            </a:r>
            <a:r>
              <a:rPr lang="tr-TR" dirty="0"/>
              <a:t>fx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5899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6332" y="6227445"/>
            <a:ext cx="9150350" cy="60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8"/>
          <p:cNvSpPr/>
          <p:nvPr/>
        </p:nvSpPr>
        <p:spPr>
          <a:xfrm>
            <a:off x="893676" y="71438"/>
            <a:ext cx="58326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200" b="1" i="1" dirty="0">
                <a:solidFill>
                  <a:schemeClr val="tx2"/>
                </a:solidFill>
                <a:latin typeface="Andalus" pitchFamily="18" charset="-78"/>
                <a:cs typeface="Andalus" pitchFamily="18" charset="-78"/>
              </a:rPr>
              <a:t>Litaratür Ne Diyor?</a:t>
            </a:r>
            <a:endParaRPr lang="en-US" sz="3200" b="1" dirty="0">
              <a:solidFill>
                <a:schemeClr val="tx2"/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919536" y="856505"/>
            <a:ext cx="856895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/>
              <a:t>Neden</a:t>
            </a:r>
            <a:r>
              <a:rPr lang="en-US" dirty="0"/>
              <a:t> </a:t>
            </a:r>
            <a:r>
              <a:rPr lang="tr-TR" dirty="0"/>
              <a:t>sol meme </a:t>
            </a:r>
            <a:r>
              <a:rPr lang="en-US" dirty="0"/>
              <a:t>DIBH?</a:t>
            </a:r>
            <a:endParaRPr lang="tr-T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Marks* </a:t>
            </a:r>
            <a:r>
              <a:rPr lang="tr-TR" dirty="0"/>
              <a:t>ve ark: </a:t>
            </a:r>
            <a:r>
              <a:rPr lang="en-US" dirty="0"/>
              <a:t> </a:t>
            </a:r>
            <a:r>
              <a:rPr lang="tr-TR" dirty="0"/>
              <a:t>RT’ye bağlı perfüzyon defecti 2 yıl içinde yaklaşık %40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Darby** </a:t>
            </a:r>
            <a:r>
              <a:rPr lang="tr-TR" dirty="0"/>
              <a:t>ve ark: Ortalama kalp dozu her 1 Gy arttışında Major koroner hastalık olasılığı lineer olarak %7.4 artar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279576" y="6239610"/>
            <a:ext cx="61206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*Marks et al. IJROBP 2005 </a:t>
            </a:r>
            <a:endParaRPr lang="tr-T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**Darby et al. NEJM 201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81" y="2555830"/>
            <a:ext cx="5520977" cy="338437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7752184" y="3573016"/>
            <a:ext cx="26260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/>
              <a:t>Cerviño</a:t>
            </a:r>
            <a:r>
              <a:rPr lang="en-US" dirty="0"/>
              <a:t> et al. PMB 2009</a:t>
            </a:r>
          </a:p>
        </p:txBody>
      </p:sp>
    </p:spTree>
    <p:extLst>
      <p:ext uri="{BB962C8B-B14F-4D97-AF65-F5344CB8AC3E}">
        <p14:creationId xmlns:p14="http://schemas.microsoft.com/office/powerpoint/2010/main" val="368567064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6332" y="6227445"/>
            <a:ext cx="9150350" cy="60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8"/>
          <p:cNvSpPr/>
          <p:nvPr/>
        </p:nvSpPr>
        <p:spPr>
          <a:xfrm>
            <a:off x="893676" y="71438"/>
            <a:ext cx="58326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200" b="1" i="1" dirty="0">
                <a:solidFill>
                  <a:schemeClr val="tx2"/>
                </a:solidFill>
                <a:latin typeface="Andalus" pitchFamily="18" charset="-78"/>
                <a:cs typeface="Andalus" pitchFamily="18" charset="-78"/>
              </a:rPr>
              <a:t>Litaratür Ne Diyor?</a:t>
            </a:r>
            <a:endParaRPr lang="en-US" sz="3200" b="1" dirty="0">
              <a:solidFill>
                <a:schemeClr val="tx2"/>
              </a:solidFill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9628" y="1730727"/>
            <a:ext cx="5418757" cy="404404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027548" y="697884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/>
              <a:t>FMEA data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3935761" y="6344404"/>
            <a:ext cx="31293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Manger et al. Med </a:t>
            </a:r>
            <a:r>
              <a:rPr lang="en-US" dirty="0" err="1"/>
              <a:t>Phys</a:t>
            </a:r>
            <a:r>
              <a:rPr lang="en-US" dirty="0"/>
              <a:t> 2015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63553" y="2684592"/>
            <a:ext cx="2886075" cy="151447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991544" y="1117851"/>
            <a:ext cx="6696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/>
              <a:t>25 önemli hata kaynağından sadece 1 tanesi SGRT ile ilgili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360248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6332" y="6227445"/>
            <a:ext cx="9150350" cy="60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8"/>
          <p:cNvSpPr/>
          <p:nvPr/>
        </p:nvSpPr>
        <p:spPr>
          <a:xfrm>
            <a:off x="1937284" y="27733"/>
            <a:ext cx="87307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2400" b="1" i="1" dirty="0">
                <a:solidFill>
                  <a:schemeClr val="tx2"/>
                </a:solidFill>
                <a:latin typeface="Andalus" pitchFamily="18" charset="-78"/>
                <a:cs typeface="Andalus" pitchFamily="18" charset="-78"/>
              </a:rPr>
              <a:t>POTANSİYEL SGRT UYGULAMALARI (Geleceğe bakış)</a:t>
            </a:r>
            <a:endParaRPr lang="en-US" sz="2400" b="1" dirty="0">
              <a:solidFill>
                <a:schemeClr val="tx2"/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702242" y="1700808"/>
            <a:ext cx="72008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400" dirty="0"/>
              <a:t>4D görüntü takibini markırsız yapabilmek</a:t>
            </a:r>
          </a:p>
          <a:p>
            <a:endParaRPr lang="tr-TR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400" dirty="0"/>
              <a:t>Tüm oda içi görüntüleme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tr-TR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400" dirty="0"/>
              <a:t>Sanal Gerçeklik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tr-TR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400" dirty="0"/>
              <a:t>Adaptif 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tr-TR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400" dirty="0"/>
              <a:t>Hasta bazlı dozimetrik kalite kontrol</a:t>
            </a:r>
          </a:p>
          <a:p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55286676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6332" y="6227445"/>
            <a:ext cx="9150350" cy="60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2711624" y="3212977"/>
            <a:ext cx="59766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dirty="0"/>
              <a:t>Teşekkürler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5258658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20615</TotalTime>
  <Words>1036</Words>
  <Application>Microsoft Office PowerPoint</Application>
  <PresentationFormat>Geniş ekran</PresentationFormat>
  <Paragraphs>220</Paragraphs>
  <Slides>33</Slides>
  <Notes>8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7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33</vt:i4>
      </vt:variant>
    </vt:vector>
  </HeadingPairs>
  <TitlesOfParts>
    <vt:vector size="41" baseType="lpstr">
      <vt:lpstr>Andalus</vt:lpstr>
      <vt:lpstr>Arial</vt:lpstr>
      <vt:lpstr>Calibri</vt:lpstr>
      <vt:lpstr>Century Gothic</vt:lpstr>
      <vt:lpstr>Courier New</vt:lpstr>
      <vt:lpstr>Palatino Linotype</vt:lpstr>
      <vt:lpstr>Wingdings</vt:lpstr>
      <vt:lpstr>Executive</vt:lpstr>
      <vt:lpstr>YÜZEY TAKİP SİSTEMLERİNİN TEORİSİ VE MEVCUT TİCARİ SİSTEMLERE GENEL BAKIŞ 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ceylan</dc:creator>
  <cp:lastModifiedBy>murat</cp:lastModifiedBy>
  <cp:revision>368</cp:revision>
  <dcterms:created xsi:type="dcterms:W3CDTF">2013-09-05T09:24:52Z</dcterms:created>
  <dcterms:modified xsi:type="dcterms:W3CDTF">2024-05-14T07:56:22Z</dcterms:modified>
</cp:coreProperties>
</file>