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61" r:id="rId4"/>
    <p:sldId id="262" r:id="rId5"/>
    <p:sldId id="266" r:id="rId6"/>
    <p:sldId id="263" r:id="rId7"/>
    <p:sldId id="265" r:id="rId8"/>
    <p:sldId id="264" r:id="rId9"/>
    <p:sldId id="268" r:id="rId10"/>
    <p:sldId id="270" r:id="rId11"/>
    <p:sldId id="267" r:id="rId12"/>
    <p:sldId id="269" r:id="rId13"/>
    <p:sldId id="273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6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3300"/>
    <a:srgbClr val="FF0066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Orta Stil 1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Açık Sti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2" autoAdjust="0"/>
    <p:restoredTop sz="94660"/>
  </p:normalViewPr>
  <p:slideViewPr>
    <p:cSldViewPr snapToGrid="0">
      <p:cViewPr varScale="1">
        <p:scale>
          <a:sx n="48" d="100"/>
          <a:sy n="48" d="100"/>
        </p:scale>
        <p:origin x="77" y="806"/>
      </p:cViewPr>
      <p:guideLst>
        <p:guide orient="horz" pos="2160"/>
        <p:guide pos="3840"/>
        <p:guide orient="horz" pos="6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44EF2-5EA2-47AD-BF4B-F20A0706037C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F0F1A-D54A-4528-AD53-406CFD603D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074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58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191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346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416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9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03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91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7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62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645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89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94A77-BD19-4013-B3B7-05EDC481F6A7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312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3999" y="1122362"/>
            <a:ext cx="10272713" cy="2469923"/>
          </a:xfrm>
        </p:spPr>
        <p:txBody>
          <a:bodyPr>
            <a:normAutofit/>
          </a:bodyPr>
          <a:lstStyle/>
          <a:p>
            <a:pPr algn="r"/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Türkiye’de Toplam Merkez ve Çalışan RTT Sayısı</a:t>
            </a:r>
            <a:endParaRPr lang="en-GB" sz="40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986501"/>
            <a:ext cx="9874826" cy="2393517"/>
          </a:xfrm>
        </p:spPr>
        <p:txBody>
          <a:bodyPr>
            <a:normAutofit/>
          </a:bodyPr>
          <a:lstStyle/>
          <a:p>
            <a:pPr indent="631825" algn="r">
              <a:spcBef>
                <a:spcPct val="0"/>
              </a:spcBef>
            </a:pPr>
            <a:endParaRPr lang="tr-TR" sz="2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631825" algn="r">
              <a:spcBef>
                <a:spcPct val="0"/>
              </a:spcBef>
            </a:pPr>
            <a:endParaRPr lang="tr-TR" sz="2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631825" algn="r">
              <a:spcBef>
                <a:spcPct val="0"/>
              </a:spcBef>
            </a:pPr>
            <a:r>
              <a:rPr lang="tr-T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Öğr. Gör. Özlem Göksel</a:t>
            </a:r>
          </a:p>
          <a:p>
            <a:pPr algn="r">
              <a:spcBef>
                <a:spcPct val="0"/>
              </a:spcBef>
            </a:pPr>
            <a:endParaRPr lang="tr-TR" sz="3600" baseline="30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spcBef>
                <a:spcPct val="0"/>
              </a:spcBef>
            </a:pPr>
            <a:r>
              <a:rPr lang="tr-TR" sz="36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Acıbadem Üniversitesi SHMYO Radyoterapi Programı</a:t>
            </a:r>
            <a:endParaRPr lang="tr-TR" sz="17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pic>
        <p:nvPicPr>
          <p:cNvPr id="4" name="Picture 3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492798"/>
            <a:ext cx="1446594" cy="1687694"/>
          </a:xfrm>
          <a:prstGeom prst="rect">
            <a:avLst/>
          </a:prstGeom>
          <a:ln>
            <a:noFill/>
          </a:ln>
          <a:effectLst>
            <a:glow rad="127000">
              <a:schemeClr val="bg1">
                <a:lumMod val="8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83980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Türkiye’deki Radyasyon Onkolojisi Merkezleri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altLang="en-US" dirty="0"/>
              <a:t>Ülkemizde 39 ilde radyasyon onkolojisi merkezleri bulunurken,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alt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42 ilde merkez bulunmamaktadır.</a:t>
            </a: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4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67540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Radyasyon Onkolojisi Merkezi Bulunan İller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9E7A0DCC-B549-F5FE-EA5E-B002277F9A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981955"/>
              </p:ext>
            </p:extLst>
          </p:nvPr>
        </p:nvGraphicFramePr>
        <p:xfrm>
          <a:off x="1064525" y="1337481"/>
          <a:ext cx="9416956" cy="49340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4239">
                  <a:extLst>
                    <a:ext uri="{9D8B030D-6E8A-4147-A177-3AD203B41FA5}">
                      <a16:colId xmlns:a16="http://schemas.microsoft.com/office/drawing/2014/main" val="345560851"/>
                    </a:ext>
                  </a:extLst>
                </a:gridCol>
                <a:gridCol w="2354239">
                  <a:extLst>
                    <a:ext uri="{9D8B030D-6E8A-4147-A177-3AD203B41FA5}">
                      <a16:colId xmlns:a16="http://schemas.microsoft.com/office/drawing/2014/main" val="2039820779"/>
                    </a:ext>
                  </a:extLst>
                </a:gridCol>
                <a:gridCol w="2354239">
                  <a:extLst>
                    <a:ext uri="{9D8B030D-6E8A-4147-A177-3AD203B41FA5}">
                      <a16:colId xmlns:a16="http://schemas.microsoft.com/office/drawing/2014/main" val="4252200856"/>
                    </a:ext>
                  </a:extLst>
                </a:gridCol>
                <a:gridCol w="2354239">
                  <a:extLst>
                    <a:ext uri="{9D8B030D-6E8A-4147-A177-3AD203B41FA5}">
                      <a16:colId xmlns:a16="http://schemas.microsoft.com/office/drawing/2014/main" val="3663821879"/>
                    </a:ext>
                  </a:extLst>
                </a:gridCol>
              </a:tblGrid>
              <a:tr h="478680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Adana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Edirne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Kayseri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Sakarya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14637730"/>
                  </a:ext>
                </a:extLst>
              </a:tr>
              <a:tr h="625965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Afyonkarahisar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Elazığ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Kocaeli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Samsun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74731965"/>
                  </a:ext>
                </a:extLst>
              </a:tr>
              <a:tr h="478680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Ankara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Erzurum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Konya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Sivas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66944124"/>
                  </a:ext>
                </a:extLst>
              </a:tr>
              <a:tr h="478680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Antalya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Eskişehir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Kütahya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Şanlıurfa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84543100"/>
                  </a:ext>
                </a:extLst>
              </a:tr>
              <a:tr h="478680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Aydın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Gaziantep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Malatya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Tekirdağ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43817392"/>
                  </a:ext>
                </a:extLst>
              </a:tr>
              <a:tr h="478680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Balıkesir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Hatay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Manisa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Tokat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38577983"/>
                  </a:ext>
                </a:extLst>
              </a:tr>
              <a:tr h="478680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Bursa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Isparta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Mersin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Trabzon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8439985"/>
                  </a:ext>
                </a:extLst>
              </a:tr>
              <a:tr h="478680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Çanakkale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İstanbul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Muğla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Van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68625324"/>
                  </a:ext>
                </a:extLst>
              </a:tr>
              <a:tr h="478680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Denizli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İzmir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Ordu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Zonguldak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5448706"/>
                  </a:ext>
                </a:extLst>
              </a:tr>
              <a:tr h="478680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Diyarbakır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Kahramanmaraş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Rize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 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73998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7046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Radyasyon Onkolojisi Merkezi Bulunmayan İller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0ACFC664-A9E9-514E-5009-B88D1BAE5B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080252"/>
              </p:ext>
            </p:extLst>
          </p:nvPr>
        </p:nvGraphicFramePr>
        <p:xfrm>
          <a:off x="1037228" y="1209294"/>
          <a:ext cx="9403308" cy="5062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7218">
                  <a:extLst>
                    <a:ext uri="{9D8B030D-6E8A-4147-A177-3AD203B41FA5}">
                      <a16:colId xmlns:a16="http://schemas.microsoft.com/office/drawing/2014/main" val="1324864698"/>
                    </a:ext>
                  </a:extLst>
                </a:gridCol>
                <a:gridCol w="1567218">
                  <a:extLst>
                    <a:ext uri="{9D8B030D-6E8A-4147-A177-3AD203B41FA5}">
                      <a16:colId xmlns:a16="http://schemas.microsoft.com/office/drawing/2014/main" val="444636021"/>
                    </a:ext>
                  </a:extLst>
                </a:gridCol>
                <a:gridCol w="1567218">
                  <a:extLst>
                    <a:ext uri="{9D8B030D-6E8A-4147-A177-3AD203B41FA5}">
                      <a16:colId xmlns:a16="http://schemas.microsoft.com/office/drawing/2014/main" val="2820346059"/>
                    </a:ext>
                  </a:extLst>
                </a:gridCol>
                <a:gridCol w="1567218">
                  <a:extLst>
                    <a:ext uri="{9D8B030D-6E8A-4147-A177-3AD203B41FA5}">
                      <a16:colId xmlns:a16="http://schemas.microsoft.com/office/drawing/2014/main" val="3147300290"/>
                    </a:ext>
                  </a:extLst>
                </a:gridCol>
                <a:gridCol w="1567218">
                  <a:extLst>
                    <a:ext uri="{9D8B030D-6E8A-4147-A177-3AD203B41FA5}">
                      <a16:colId xmlns:a16="http://schemas.microsoft.com/office/drawing/2014/main" val="3390250833"/>
                    </a:ext>
                  </a:extLst>
                </a:gridCol>
                <a:gridCol w="1567218">
                  <a:extLst>
                    <a:ext uri="{9D8B030D-6E8A-4147-A177-3AD203B41FA5}">
                      <a16:colId xmlns:a16="http://schemas.microsoft.com/office/drawing/2014/main" val="3251965483"/>
                    </a:ext>
                  </a:extLst>
                </a:gridCol>
              </a:tblGrid>
              <a:tr h="668700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Adıyaman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Batman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Çankırı 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Iğdır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Kırşehir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Siirt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47708933"/>
                  </a:ext>
                </a:extLst>
              </a:tr>
              <a:tr h="668700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Ağrı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Bayburt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Çorum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Karabük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Kilis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Sinop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85859353"/>
                  </a:ext>
                </a:extLst>
              </a:tr>
              <a:tr h="670175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Aksaray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Bilecik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Düzce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Karaman 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Mardin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Şırnak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4034797"/>
                  </a:ext>
                </a:extLst>
              </a:tr>
              <a:tr h="874454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Amasya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Bingöl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Erzincan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Kars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Muş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Tunceli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30982531"/>
                  </a:ext>
                </a:extLst>
              </a:tr>
              <a:tr h="668700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Ardahan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Bitlis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Giresun 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Kastamonu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Nevşehir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Uşak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48009059"/>
                  </a:ext>
                </a:extLst>
              </a:tr>
              <a:tr h="842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Artvin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Bolu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Gümüşhane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Kırıkkale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Niğde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Yalova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78710814"/>
                  </a:ext>
                </a:extLst>
              </a:tr>
              <a:tr h="668700"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Bartın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Burdur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Hakkari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Kırklareli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>
                          <a:effectLst/>
                        </a:rPr>
                        <a:t>Osmaniye</a:t>
                      </a:r>
                      <a:endParaRPr lang="tr-T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400" u="none" strike="noStrike" dirty="0">
                          <a:effectLst/>
                        </a:rPr>
                        <a:t>Yozgat</a:t>
                      </a:r>
                      <a:endParaRPr lang="tr-T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96609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249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Medikal Fizik Derneği’nin Anketine Dönüş Yapan Merkezler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2" name="Nesne 1">
            <a:extLst>
              <a:ext uri="{FF2B5EF4-FFF2-40B4-BE49-F238E27FC236}">
                <a16:creationId xmlns:a16="http://schemas.microsoft.com/office/drawing/2014/main" id="{E47A24BE-C12D-839E-97F3-2259C78684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508354"/>
              </p:ext>
            </p:extLst>
          </p:nvPr>
        </p:nvGraphicFramePr>
        <p:xfrm>
          <a:off x="1042198" y="1360866"/>
          <a:ext cx="10821978" cy="4136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1422345" imgH="4366354" progId="Excel.Sheet.12">
                  <p:embed/>
                </p:oleObj>
              </mc:Choice>
              <mc:Fallback>
                <p:oleObj name="Worksheet" r:id="rId3" imgW="11422345" imgH="436635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2198" y="1360866"/>
                        <a:ext cx="10821978" cy="41362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0231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Bölgelere Göre Merkez ve Tekniker Sayıları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Akdeniz Bölgesi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E1AECFAD-D27E-3129-C6BF-CB0CB0219A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069292"/>
              </p:ext>
            </p:extLst>
          </p:nvPr>
        </p:nvGraphicFramePr>
        <p:xfrm>
          <a:off x="1119674" y="1292319"/>
          <a:ext cx="8490857" cy="45588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9648">
                  <a:extLst>
                    <a:ext uri="{9D8B030D-6E8A-4147-A177-3AD203B41FA5}">
                      <a16:colId xmlns:a16="http://schemas.microsoft.com/office/drawing/2014/main" val="3660685188"/>
                    </a:ext>
                  </a:extLst>
                </a:gridCol>
                <a:gridCol w="1721973">
                  <a:extLst>
                    <a:ext uri="{9D8B030D-6E8A-4147-A177-3AD203B41FA5}">
                      <a16:colId xmlns:a16="http://schemas.microsoft.com/office/drawing/2014/main" val="3842638905"/>
                    </a:ext>
                  </a:extLst>
                </a:gridCol>
                <a:gridCol w="1721973">
                  <a:extLst>
                    <a:ext uri="{9D8B030D-6E8A-4147-A177-3AD203B41FA5}">
                      <a16:colId xmlns:a16="http://schemas.microsoft.com/office/drawing/2014/main" val="2547338651"/>
                    </a:ext>
                  </a:extLst>
                </a:gridCol>
                <a:gridCol w="1595975">
                  <a:extLst>
                    <a:ext uri="{9D8B030D-6E8A-4147-A177-3AD203B41FA5}">
                      <a16:colId xmlns:a16="http://schemas.microsoft.com/office/drawing/2014/main" val="3347951587"/>
                    </a:ext>
                  </a:extLst>
                </a:gridCol>
                <a:gridCol w="1661288">
                  <a:extLst>
                    <a:ext uri="{9D8B030D-6E8A-4147-A177-3AD203B41FA5}">
                      <a16:colId xmlns:a16="http://schemas.microsoft.com/office/drawing/2014/main" val="2014980878"/>
                    </a:ext>
                  </a:extLst>
                </a:gridCol>
              </a:tblGrid>
              <a:tr h="329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 dirty="0">
                          <a:effectLst/>
                        </a:rPr>
                        <a:t>İller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 dirty="0">
                          <a:effectLst/>
                        </a:rPr>
                        <a:t>Merkez Sayısı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 dirty="0">
                          <a:effectLst/>
                        </a:rPr>
                        <a:t>Cihaz Sayısı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 dirty="0">
                          <a:effectLst/>
                        </a:rPr>
                        <a:t>Tekniker Sayısı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 dirty="0">
                          <a:effectLst/>
                        </a:rPr>
                        <a:t>Nüfus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07128029"/>
                  </a:ext>
                </a:extLst>
              </a:tr>
              <a:tr h="27613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Adana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11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35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2.283.298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09873127"/>
                  </a:ext>
                </a:extLst>
              </a:tr>
              <a:tr h="27613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Antalya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5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13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49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2.698.249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52122777"/>
                  </a:ext>
                </a:extLst>
              </a:tr>
              <a:tr h="27613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Burdur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278.993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29717620"/>
                  </a:ext>
                </a:extLst>
              </a:tr>
              <a:tr h="27613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Hatay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3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1.544.640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78394578"/>
                  </a:ext>
                </a:extLst>
              </a:tr>
              <a:tr h="27613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Isparta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7 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449.777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59340733"/>
                  </a:ext>
                </a:extLst>
              </a:tr>
              <a:tr h="27613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Mersin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6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22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1.938.389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91244899"/>
                  </a:ext>
                </a:extLst>
              </a:tr>
              <a:tr h="27613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Osmaniye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561.384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83486932"/>
                  </a:ext>
                </a:extLst>
              </a:tr>
              <a:tr h="27613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Kahramanmaraş 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7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1.116.618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744202"/>
                  </a:ext>
                </a:extLst>
              </a:tr>
              <a:tr h="27613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Karaman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260.838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23443364"/>
                  </a:ext>
                </a:extLst>
              </a:tr>
              <a:tr h="27613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Denizli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3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8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1.059.082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55226951"/>
                  </a:ext>
                </a:extLst>
              </a:tr>
              <a:tr h="27613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Niğde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377.080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7563464"/>
                  </a:ext>
                </a:extLst>
              </a:tr>
              <a:tr h="27613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Muğla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5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1.059.082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72823859"/>
                  </a:ext>
                </a:extLst>
              </a:tr>
              <a:tr h="480760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TOPLAM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16.550.908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5942532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7C1B91E9-98AE-4946-D933-A26741F8D685}"/>
              </a:ext>
            </a:extLst>
          </p:cNvPr>
          <p:cNvSpPr/>
          <p:nvPr/>
        </p:nvSpPr>
        <p:spPr>
          <a:xfrm>
            <a:off x="8042922" y="1963397"/>
            <a:ext cx="1343609" cy="3319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FD698FF-E135-F064-A1FF-348C5BB947A3}"/>
              </a:ext>
            </a:extLst>
          </p:cNvPr>
          <p:cNvSpPr/>
          <p:nvPr/>
        </p:nvSpPr>
        <p:spPr>
          <a:xfrm>
            <a:off x="6596743" y="1962002"/>
            <a:ext cx="1147535" cy="3319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FBD5349-0E1C-A37F-5EBD-0A70FD002C48}"/>
              </a:ext>
            </a:extLst>
          </p:cNvPr>
          <p:cNvSpPr/>
          <p:nvPr/>
        </p:nvSpPr>
        <p:spPr>
          <a:xfrm>
            <a:off x="5004252" y="1986027"/>
            <a:ext cx="979715" cy="30791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CC9B21F-A2A9-8AF7-0BB3-F834D0ACEEDD}"/>
              </a:ext>
            </a:extLst>
          </p:cNvPr>
          <p:cNvSpPr/>
          <p:nvPr/>
        </p:nvSpPr>
        <p:spPr>
          <a:xfrm>
            <a:off x="3405673" y="1962002"/>
            <a:ext cx="650876" cy="331935"/>
          </a:xfrm>
          <a:prstGeom prst="ellipse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717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Bölgelere Göre Merkez ve Tekniker Sayıları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Doğu Anadolu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D3BC049F-2334-2F98-9B2D-9BF879505B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905368"/>
              </p:ext>
            </p:extLst>
          </p:nvPr>
        </p:nvGraphicFramePr>
        <p:xfrm>
          <a:off x="1038614" y="908720"/>
          <a:ext cx="9728914" cy="56008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6006">
                  <a:extLst>
                    <a:ext uri="{9D8B030D-6E8A-4147-A177-3AD203B41FA5}">
                      <a16:colId xmlns:a16="http://schemas.microsoft.com/office/drawing/2014/main" val="3391341237"/>
                    </a:ext>
                  </a:extLst>
                </a:gridCol>
                <a:gridCol w="1986006">
                  <a:extLst>
                    <a:ext uri="{9D8B030D-6E8A-4147-A177-3AD203B41FA5}">
                      <a16:colId xmlns:a16="http://schemas.microsoft.com/office/drawing/2014/main" val="2808830257"/>
                    </a:ext>
                  </a:extLst>
                </a:gridCol>
                <a:gridCol w="1860309">
                  <a:extLst>
                    <a:ext uri="{9D8B030D-6E8A-4147-A177-3AD203B41FA5}">
                      <a16:colId xmlns:a16="http://schemas.microsoft.com/office/drawing/2014/main" val="337716356"/>
                    </a:ext>
                  </a:extLst>
                </a:gridCol>
                <a:gridCol w="1986006">
                  <a:extLst>
                    <a:ext uri="{9D8B030D-6E8A-4147-A177-3AD203B41FA5}">
                      <a16:colId xmlns:a16="http://schemas.microsoft.com/office/drawing/2014/main" val="1116259151"/>
                    </a:ext>
                  </a:extLst>
                </a:gridCol>
                <a:gridCol w="1910587">
                  <a:extLst>
                    <a:ext uri="{9D8B030D-6E8A-4147-A177-3AD203B41FA5}">
                      <a16:colId xmlns:a16="http://schemas.microsoft.com/office/drawing/2014/main" val="3019297534"/>
                    </a:ext>
                  </a:extLst>
                </a:gridCol>
              </a:tblGrid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 dirty="0">
                          <a:effectLst/>
                        </a:rPr>
                        <a:t>İller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>
                          <a:effectLst/>
                        </a:rPr>
                        <a:t>Merkez Sayısı</a:t>
                      </a:r>
                      <a:endParaRPr lang="tr-TR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>
                          <a:effectLst/>
                        </a:rPr>
                        <a:t>Cihaz Sayısı</a:t>
                      </a:r>
                      <a:endParaRPr lang="tr-TR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>
                          <a:effectLst/>
                        </a:rPr>
                        <a:t>Tekniker Sayısı</a:t>
                      </a:r>
                      <a:endParaRPr lang="tr-TR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>
                          <a:effectLst/>
                        </a:rPr>
                        <a:t>Nüfus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1828039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Ağrı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 524.644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71953000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Ardahan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93.481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03134649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Bitlis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353.988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388404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Bingöl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172.007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92919794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Elazığ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5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604.411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68657661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Erzincan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245.223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55011503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Erzurum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6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749.993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0945940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Hakkari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287.626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9542588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Iğdır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211.594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64279746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Kars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274.829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2088182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Malatya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742.725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62312058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Muş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399.202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56495690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Tunceli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85.366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38099760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Van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7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1.127.612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02494987"/>
                  </a:ext>
                </a:extLst>
              </a:tr>
              <a:tr h="350054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TOPLAM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15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52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5.348.057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533128"/>
                  </a:ext>
                </a:extLst>
              </a:tr>
            </a:tbl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E622F758-1E9B-DB84-775A-2443EA2D8AC1}"/>
              </a:ext>
            </a:extLst>
          </p:cNvPr>
          <p:cNvSpPr/>
          <p:nvPr/>
        </p:nvSpPr>
        <p:spPr>
          <a:xfrm>
            <a:off x="8966718" y="5842000"/>
            <a:ext cx="1800809" cy="3535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98E4F0-159C-F2E1-D5AB-36A07B09C34F}"/>
              </a:ext>
            </a:extLst>
          </p:cNvPr>
          <p:cNvSpPr/>
          <p:nvPr/>
        </p:nvSpPr>
        <p:spPr>
          <a:xfrm>
            <a:off x="7352523" y="3429000"/>
            <a:ext cx="1073020" cy="2845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D2A43D0-0C71-06F7-B94F-76BBB6CE446C}"/>
              </a:ext>
            </a:extLst>
          </p:cNvPr>
          <p:cNvSpPr/>
          <p:nvPr/>
        </p:nvSpPr>
        <p:spPr>
          <a:xfrm>
            <a:off x="5386163" y="3396343"/>
            <a:ext cx="1166326" cy="38722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CC52885-E108-7262-5212-B271B18BDDB2}"/>
              </a:ext>
            </a:extLst>
          </p:cNvPr>
          <p:cNvSpPr/>
          <p:nvPr/>
        </p:nvSpPr>
        <p:spPr>
          <a:xfrm>
            <a:off x="3592286" y="2715208"/>
            <a:ext cx="802432" cy="32657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7C1262C-8184-D38F-3A79-7A5E3EC843A8}"/>
              </a:ext>
            </a:extLst>
          </p:cNvPr>
          <p:cNvSpPr/>
          <p:nvPr/>
        </p:nvSpPr>
        <p:spPr>
          <a:xfrm>
            <a:off x="3581067" y="3429000"/>
            <a:ext cx="813651" cy="32657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91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Bölgelere Göre Merkez ve Tekniker Sayıları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Ege Bölgesi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78485792-ACBF-CB36-CDBE-A8F8EEC79B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106788"/>
              </p:ext>
            </p:extLst>
          </p:nvPr>
        </p:nvGraphicFramePr>
        <p:xfrm>
          <a:off x="1057470" y="1278292"/>
          <a:ext cx="10077060" cy="4909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7074">
                  <a:extLst>
                    <a:ext uri="{9D8B030D-6E8A-4147-A177-3AD203B41FA5}">
                      <a16:colId xmlns:a16="http://schemas.microsoft.com/office/drawing/2014/main" val="6363863"/>
                    </a:ext>
                  </a:extLst>
                </a:gridCol>
                <a:gridCol w="2057074">
                  <a:extLst>
                    <a:ext uri="{9D8B030D-6E8A-4147-A177-3AD203B41FA5}">
                      <a16:colId xmlns:a16="http://schemas.microsoft.com/office/drawing/2014/main" val="1484739297"/>
                    </a:ext>
                  </a:extLst>
                </a:gridCol>
                <a:gridCol w="1926880">
                  <a:extLst>
                    <a:ext uri="{9D8B030D-6E8A-4147-A177-3AD203B41FA5}">
                      <a16:colId xmlns:a16="http://schemas.microsoft.com/office/drawing/2014/main" val="929196529"/>
                    </a:ext>
                  </a:extLst>
                </a:gridCol>
                <a:gridCol w="2057074">
                  <a:extLst>
                    <a:ext uri="{9D8B030D-6E8A-4147-A177-3AD203B41FA5}">
                      <a16:colId xmlns:a16="http://schemas.microsoft.com/office/drawing/2014/main" val="2327713195"/>
                    </a:ext>
                  </a:extLst>
                </a:gridCol>
                <a:gridCol w="1978958">
                  <a:extLst>
                    <a:ext uri="{9D8B030D-6E8A-4147-A177-3AD203B41FA5}">
                      <a16:colId xmlns:a16="http://schemas.microsoft.com/office/drawing/2014/main" val="3500510539"/>
                    </a:ext>
                  </a:extLst>
                </a:gridCol>
              </a:tblGrid>
              <a:tr h="490930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 dirty="0">
                          <a:effectLst/>
                        </a:rPr>
                        <a:t>İller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 dirty="0">
                          <a:effectLst/>
                        </a:rPr>
                        <a:t>Merkez Sayısı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>
                          <a:effectLst/>
                        </a:rPr>
                        <a:t>Cihaz Sayısı</a:t>
                      </a:r>
                      <a:endParaRPr lang="tr-TR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>
                          <a:effectLst/>
                        </a:rPr>
                        <a:t>Tekniker Sayısı</a:t>
                      </a:r>
                      <a:endParaRPr lang="tr-TR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 dirty="0">
                          <a:effectLst/>
                        </a:rPr>
                        <a:t>Nüfus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89160609"/>
                  </a:ext>
                </a:extLst>
              </a:tr>
              <a:tr h="490930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İzmir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12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29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94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4.500.525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79837254"/>
                  </a:ext>
                </a:extLst>
              </a:tr>
              <a:tr h="490930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Manisa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14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1.475.716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55532550"/>
                  </a:ext>
                </a:extLst>
              </a:tr>
              <a:tr h="490930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Aydın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7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1.161.702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88292714"/>
                  </a:ext>
                </a:extLst>
              </a:tr>
              <a:tr h="490930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Denizli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3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8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1.059.082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52224681"/>
                  </a:ext>
                </a:extLst>
              </a:tr>
              <a:tr h="490930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Muğla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5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1.066.736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78694758"/>
                  </a:ext>
                </a:extLst>
              </a:tr>
              <a:tr h="490930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Afyonkarahisar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751.344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36896835"/>
                  </a:ext>
                </a:extLst>
              </a:tr>
              <a:tr h="490930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Kütahya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3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575.674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15621763"/>
                  </a:ext>
                </a:extLst>
              </a:tr>
              <a:tr h="490930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Uşak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377.001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03226160"/>
                  </a:ext>
                </a:extLst>
              </a:tr>
              <a:tr h="490930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TOPLAM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23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40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135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10.967.780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43513002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235B8BF8-36F2-4DEE-6F63-250A57CC1DC4}"/>
              </a:ext>
            </a:extLst>
          </p:cNvPr>
          <p:cNvSpPr/>
          <p:nvPr/>
        </p:nvSpPr>
        <p:spPr>
          <a:xfrm>
            <a:off x="9013371" y="1894114"/>
            <a:ext cx="1362270" cy="4105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C0000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ED1F385-86E4-FE1E-F1FB-F40586F32400}"/>
              </a:ext>
            </a:extLst>
          </p:cNvPr>
          <p:cNvSpPr/>
          <p:nvPr/>
        </p:nvSpPr>
        <p:spPr>
          <a:xfrm>
            <a:off x="6904653" y="1894114"/>
            <a:ext cx="737118" cy="4105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32D7476-6DA8-5367-D95C-32276F7E07C5}"/>
              </a:ext>
            </a:extLst>
          </p:cNvPr>
          <p:cNvSpPr/>
          <p:nvPr/>
        </p:nvSpPr>
        <p:spPr>
          <a:xfrm>
            <a:off x="4991878" y="1894114"/>
            <a:ext cx="737118" cy="4105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7DF08A5-7438-1530-25E6-3BEDBB6572E0}"/>
              </a:ext>
            </a:extLst>
          </p:cNvPr>
          <p:cNvSpPr/>
          <p:nvPr/>
        </p:nvSpPr>
        <p:spPr>
          <a:xfrm>
            <a:off x="3004457" y="1894114"/>
            <a:ext cx="811764" cy="4105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386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Bölgelere Göre Merkez ve Tekniker Sayıları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Güneydoğu Anadolu Bölgesi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7DB682A9-42DA-EB47-6E8E-DBD704BB8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45891"/>
              </p:ext>
            </p:extLst>
          </p:nvPr>
        </p:nvGraphicFramePr>
        <p:xfrm>
          <a:off x="1054358" y="1315616"/>
          <a:ext cx="9862458" cy="44227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3267">
                  <a:extLst>
                    <a:ext uri="{9D8B030D-6E8A-4147-A177-3AD203B41FA5}">
                      <a16:colId xmlns:a16="http://schemas.microsoft.com/office/drawing/2014/main" val="2785731344"/>
                    </a:ext>
                  </a:extLst>
                </a:gridCol>
                <a:gridCol w="2013267">
                  <a:extLst>
                    <a:ext uri="{9D8B030D-6E8A-4147-A177-3AD203B41FA5}">
                      <a16:colId xmlns:a16="http://schemas.microsoft.com/office/drawing/2014/main" val="678280432"/>
                    </a:ext>
                  </a:extLst>
                </a:gridCol>
                <a:gridCol w="1885844">
                  <a:extLst>
                    <a:ext uri="{9D8B030D-6E8A-4147-A177-3AD203B41FA5}">
                      <a16:colId xmlns:a16="http://schemas.microsoft.com/office/drawing/2014/main" val="4288013513"/>
                    </a:ext>
                  </a:extLst>
                </a:gridCol>
                <a:gridCol w="2013267">
                  <a:extLst>
                    <a:ext uri="{9D8B030D-6E8A-4147-A177-3AD203B41FA5}">
                      <a16:colId xmlns:a16="http://schemas.microsoft.com/office/drawing/2014/main" val="1635581844"/>
                    </a:ext>
                  </a:extLst>
                </a:gridCol>
                <a:gridCol w="1936813">
                  <a:extLst>
                    <a:ext uri="{9D8B030D-6E8A-4147-A177-3AD203B41FA5}">
                      <a16:colId xmlns:a16="http://schemas.microsoft.com/office/drawing/2014/main" val="1913831225"/>
                    </a:ext>
                  </a:extLst>
                </a:gridCol>
              </a:tblGrid>
              <a:tr h="402065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 dirty="0">
                          <a:effectLst/>
                        </a:rPr>
                        <a:t>İller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>
                          <a:effectLst/>
                        </a:rPr>
                        <a:t>Merkez Sayısı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>
                          <a:effectLst/>
                        </a:rPr>
                        <a:t>Cihaz Sayısı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>
                          <a:effectLst/>
                        </a:rPr>
                        <a:t>Tekniker Sayısı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>
                          <a:effectLst/>
                        </a:rPr>
                        <a:t>Nüfus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23889705"/>
                  </a:ext>
                </a:extLst>
              </a:tr>
              <a:tr h="402065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Gaziantep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5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u="none" strike="noStrike" dirty="0">
                          <a:effectLst/>
                        </a:rPr>
                        <a:t>2.172.134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24426205"/>
                  </a:ext>
                </a:extLst>
              </a:tr>
              <a:tr h="402065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Diyarbakır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3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16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u="none" strike="noStrike">
                          <a:effectLst/>
                        </a:rPr>
                        <a:t>1.818.133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68840220"/>
                  </a:ext>
                </a:extLst>
              </a:tr>
              <a:tr h="402065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Şanlıurfa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u="none" strike="noStrike">
                          <a:effectLst/>
                        </a:rPr>
                        <a:t>2.220.964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84674101"/>
                  </a:ext>
                </a:extLst>
              </a:tr>
              <a:tr h="402065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Batman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u="none" strike="noStrike">
                          <a:effectLst/>
                        </a:rPr>
                        <a:t>647.205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36536395"/>
                  </a:ext>
                </a:extLst>
              </a:tr>
              <a:tr h="402065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Adıyaman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u="none" strike="noStrike">
                          <a:effectLst/>
                        </a:rPr>
                        <a:t>604.978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90551528"/>
                  </a:ext>
                </a:extLst>
              </a:tr>
              <a:tr h="402065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Siirt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u="none" strike="noStrike">
                          <a:effectLst/>
                        </a:rPr>
                        <a:t>331.311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51290200"/>
                  </a:ext>
                </a:extLst>
              </a:tr>
              <a:tr h="402065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Mardin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u="none" strike="noStrike">
                          <a:effectLst/>
                        </a:rPr>
                        <a:t>888.874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13892244"/>
                  </a:ext>
                </a:extLst>
              </a:tr>
              <a:tr h="402065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Kilis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u="none" strike="noStrike" dirty="0">
                          <a:effectLst/>
                        </a:rPr>
                        <a:t>149.919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90353654"/>
                  </a:ext>
                </a:extLst>
              </a:tr>
              <a:tr h="402065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Şırnak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u="none" strike="noStrike" dirty="0">
                          <a:effectLst/>
                        </a:rPr>
                        <a:t>570.745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23980698"/>
                  </a:ext>
                </a:extLst>
              </a:tr>
              <a:tr h="402065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TOPLAM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9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28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26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2000" u="none" strike="noStrike" dirty="0">
                          <a:effectLst/>
                        </a:rPr>
                        <a:t>9.404.263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46187243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6A73D791-47A3-AE27-F121-817D8FA33A6B}"/>
              </a:ext>
            </a:extLst>
          </p:cNvPr>
          <p:cNvSpPr/>
          <p:nvPr/>
        </p:nvSpPr>
        <p:spPr>
          <a:xfrm>
            <a:off x="9666515" y="2500604"/>
            <a:ext cx="1549010" cy="5038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47CEED9-220C-4EEB-8A14-DA97BD1356BA}"/>
              </a:ext>
            </a:extLst>
          </p:cNvPr>
          <p:cNvSpPr/>
          <p:nvPr/>
        </p:nvSpPr>
        <p:spPr>
          <a:xfrm>
            <a:off x="7483152" y="1782147"/>
            <a:ext cx="979714" cy="373224"/>
          </a:xfrm>
          <a:prstGeom prst="ellipse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F5C9C46-6D7D-22F0-4FB0-3BDE76498F10}"/>
              </a:ext>
            </a:extLst>
          </p:cNvPr>
          <p:cNvSpPr/>
          <p:nvPr/>
        </p:nvSpPr>
        <p:spPr>
          <a:xfrm>
            <a:off x="5439747" y="1782147"/>
            <a:ext cx="1194318" cy="37322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F5B2CC0-B0A0-3A6D-8EC0-0948806D9670}"/>
              </a:ext>
            </a:extLst>
          </p:cNvPr>
          <p:cNvSpPr/>
          <p:nvPr/>
        </p:nvSpPr>
        <p:spPr>
          <a:xfrm>
            <a:off x="3514532" y="1744824"/>
            <a:ext cx="1194318" cy="44786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453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Bölgelere Göre Merkez ve Tekniker Sayıları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İç Anadolu Bölgesi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FA73CEFD-EB79-0AD3-0001-34C14E8BC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874448"/>
              </p:ext>
            </p:extLst>
          </p:nvPr>
        </p:nvGraphicFramePr>
        <p:xfrm>
          <a:off x="1076130" y="1179800"/>
          <a:ext cx="10039739" cy="4927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9456">
                  <a:extLst>
                    <a:ext uri="{9D8B030D-6E8A-4147-A177-3AD203B41FA5}">
                      <a16:colId xmlns:a16="http://schemas.microsoft.com/office/drawing/2014/main" val="253637329"/>
                    </a:ext>
                  </a:extLst>
                </a:gridCol>
                <a:gridCol w="2049456">
                  <a:extLst>
                    <a:ext uri="{9D8B030D-6E8A-4147-A177-3AD203B41FA5}">
                      <a16:colId xmlns:a16="http://schemas.microsoft.com/office/drawing/2014/main" val="871880505"/>
                    </a:ext>
                  </a:extLst>
                </a:gridCol>
                <a:gridCol w="1919743">
                  <a:extLst>
                    <a:ext uri="{9D8B030D-6E8A-4147-A177-3AD203B41FA5}">
                      <a16:colId xmlns:a16="http://schemas.microsoft.com/office/drawing/2014/main" val="176087440"/>
                    </a:ext>
                  </a:extLst>
                </a:gridCol>
                <a:gridCol w="2049456">
                  <a:extLst>
                    <a:ext uri="{9D8B030D-6E8A-4147-A177-3AD203B41FA5}">
                      <a16:colId xmlns:a16="http://schemas.microsoft.com/office/drawing/2014/main" val="2924640533"/>
                    </a:ext>
                  </a:extLst>
                </a:gridCol>
                <a:gridCol w="1971628">
                  <a:extLst>
                    <a:ext uri="{9D8B030D-6E8A-4147-A177-3AD203B41FA5}">
                      <a16:colId xmlns:a16="http://schemas.microsoft.com/office/drawing/2014/main" val="1345261154"/>
                    </a:ext>
                  </a:extLst>
                </a:gridCol>
              </a:tblGrid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>
                          <a:effectLst/>
                        </a:rPr>
                        <a:t>İller</a:t>
                      </a:r>
                      <a:endParaRPr lang="tr-TR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>
                          <a:effectLst/>
                        </a:rPr>
                        <a:t>Merkez Sayısı</a:t>
                      </a:r>
                      <a:endParaRPr lang="tr-TR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>
                          <a:effectLst/>
                        </a:rPr>
                        <a:t>Cihaz Sayısı</a:t>
                      </a:r>
                      <a:endParaRPr lang="tr-TR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>
                          <a:effectLst/>
                        </a:rPr>
                        <a:t>Tekniker Sayısı</a:t>
                      </a:r>
                      <a:endParaRPr lang="tr-TR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>
                          <a:effectLst/>
                        </a:rPr>
                        <a:t>Nüfus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12580563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Aksaray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433.055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89356140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Ankara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15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48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162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5.834.482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99309699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Çankırı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208.469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06136329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Eskişehir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7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31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915.418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51454323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Karaman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265.426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80915986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Kayseri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3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9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37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1.445.683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164388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Kırıkkale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285.744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15633500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Kırşehir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249.102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07632074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Konya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6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24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2.329.241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21395817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Nevşehir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310.011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31300434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Niğde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365.419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44045301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Sivas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5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650.401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64020785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Yozgat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418.442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43237402"/>
                  </a:ext>
                </a:extLst>
              </a:tr>
              <a:tr h="328531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TOPLAM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28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71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259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13.277.838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1619876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3C151609-4DE4-7105-E26A-0260CC7A0B67}"/>
              </a:ext>
            </a:extLst>
          </p:cNvPr>
          <p:cNvSpPr/>
          <p:nvPr/>
        </p:nvSpPr>
        <p:spPr>
          <a:xfrm>
            <a:off x="9293290" y="1782148"/>
            <a:ext cx="1632857" cy="39188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ED57A70-9F21-3C24-8B2A-E9195C2ADEEA}"/>
              </a:ext>
            </a:extLst>
          </p:cNvPr>
          <p:cNvSpPr/>
          <p:nvPr/>
        </p:nvSpPr>
        <p:spPr>
          <a:xfrm>
            <a:off x="7501812" y="1782148"/>
            <a:ext cx="1222310" cy="39188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833A113-F5BD-055E-A734-4523F1A5A03F}"/>
              </a:ext>
            </a:extLst>
          </p:cNvPr>
          <p:cNvSpPr/>
          <p:nvPr/>
        </p:nvSpPr>
        <p:spPr>
          <a:xfrm>
            <a:off x="5701004" y="1856792"/>
            <a:ext cx="923731" cy="317242"/>
          </a:xfrm>
          <a:prstGeom prst="ellipse">
            <a:avLst/>
          </a:prstGeom>
          <a:noFill/>
          <a:ln w="38100">
            <a:solidFill>
              <a:srgbClr val="CC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6437294-C603-AFC6-8950-4A8F318A3615}"/>
              </a:ext>
            </a:extLst>
          </p:cNvPr>
          <p:cNvSpPr/>
          <p:nvPr/>
        </p:nvSpPr>
        <p:spPr>
          <a:xfrm>
            <a:off x="3480318" y="1856792"/>
            <a:ext cx="1427584" cy="31724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400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Bölgelere Göre Merkez ve Tekniker Sayıları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Karadeniz Bölgesi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3AE4001E-616A-B807-6189-7B95263C95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023415"/>
              </p:ext>
            </p:extLst>
          </p:nvPr>
        </p:nvGraphicFramePr>
        <p:xfrm>
          <a:off x="1194318" y="922020"/>
          <a:ext cx="9358605" cy="5935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0345">
                  <a:extLst>
                    <a:ext uri="{9D8B030D-6E8A-4147-A177-3AD203B41FA5}">
                      <a16:colId xmlns:a16="http://schemas.microsoft.com/office/drawing/2014/main" val="1572922709"/>
                    </a:ext>
                  </a:extLst>
                </a:gridCol>
                <a:gridCol w="1904232">
                  <a:extLst>
                    <a:ext uri="{9D8B030D-6E8A-4147-A177-3AD203B41FA5}">
                      <a16:colId xmlns:a16="http://schemas.microsoft.com/office/drawing/2014/main" val="282380081"/>
                    </a:ext>
                  </a:extLst>
                </a:gridCol>
                <a:gridCol w="1904232">
                  <a:extLst>
                    <a:ext uri="{9D8B030D-6E8A-4147-A177-3AD203B41FA5}">
                      <a16:colId xmlns:a16="http://schemas.microsoft.com/office/drawing/2014/main" val="958492661"/>
                    </a:ext>
                  </a:extLst>
                </a:gridCol>
                <a:gridCol w="1764898">
                  <a:extLst>
                    <a:ext uri="{9D8B030D-6E8A-4147-A177-3AD203B41FA5}">
                      <a16:colId xmlns:a16="http://schemas.microsoft.com/office/drawing/2014/main" val="3203283733"/>
                    </a:ext>
                  </a:extLst>
                </a:gridCol>
                <a:gridCol w="1764898">
                  <a:extLst>
                    <a:ext uri="{9D8B030D-6E8A-4147-A177-3AD203B41FA5}">
                      <a16:colId xmlns:a16="http://schemas.microsoft.com/office/drawing/2014/main" val="4010537011"/>
                    </a:ext>
                  </a:extLst>
                </a:gridCol>
              </a:tblGrid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 dirty="0">
                          <a:effectLst/>
                        </a:rPr>
                        <a:t>İller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>
                          <a:effectLst/>
                        </a:rPr>
                        <a:t>Merkez Sayısı</a:t>
                      </a:r>
                      <a:endParaRPr lang="tr-TR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>
                          <a:effectLst/>
                        </a:rPr>
                        <a:t>Cihaz Sayısı</a:t>
                      </a:r>
                      <a:endParaRPr lang="tr-TR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>
                          <a:effectLst/>
                        </a:rPr>
                        <a:t>Tekniker Sayısı</a:t>
                      </a:r>
                      <a:endParaRPr lang="tr-TR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>
                          <a:effectLst/>
                        </a:rPr>
                        <a:t>Nüfus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6696293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Amasya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338.267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46944532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Artvin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172.356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56012588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Bartın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208.159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07813971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Bolu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320.824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49386889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Çorum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524.130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72524347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Düzce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409.865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20271221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Gümüşhane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145.544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32004046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Giresun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450.862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18220590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Karabük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255.242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6406969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Kastamonu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390.719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39110381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Ordu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6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775.800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65510692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Rize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8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344.016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18219236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Samsun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10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33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1.377.546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40012820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Sinop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232.268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61683874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Tokat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5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606.934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90146756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Trabzon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3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21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824.352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05356222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Zonguldak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8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588.510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40088818"/>
                  </a:ext>
                </a:extLst>
              </a:tr>
              <a:tr h="296048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TOPLAM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19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81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7.965.394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13516917"/>
                  </a:ext>
                </a:extLst>
              </a:tr>
            </a:tbl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D64EE72A-620D-2AED-F9D0-4482C54B70DC}"/>
              </a:ext>
            </a:extLst>
          </p:cNvPr>
          <p:cNvSpPr/>
          <p:nvPr/>
        </p:nvSpPr>
        <p:spPr>
          <a:xfrm>
            <a:off x="9004041" y="4954555"/>
            <a:ext cx="1474237" cy="4105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3A3EC3D-1DBD-E3B5-1380-0A1167EC6476}"/>
              </a:ext>
            </a:extLst>
          </p:cNvPr>
          <p:cNvSpPr/>
          <p:nvPr/>
        </p:nvSpPr>
        <p:spPr>
          <a:xfrm>
            <a:off x="7240555" y="4954555"/>
            <a:ext cx="1324818" cy="4105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060637D-B052-DEDC-A8F7-559D7B27CE11}"/>
              </a:ext>
            </a:extLst>
          </p:cNvPr>
          <p:cNvSpPr/>
          <p:nvPr/>
        </p:nvSpPr>
        <p:spPr>
          <a:xfrm>
            <a:off x="5533053" y="4954555"/>
            <a:ext cx="1110343" cy="4105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83FDFF2-241E-5D03-817A-788B05702C96}"/>
              </a:ext>
            </a:extLst>
          </p:cNvPr>
          <p:cNvSpPr/>
          <p:nvPr/>
        </p:nvSpPr>
        <p:spPr>
          <a:xfrm>
            <a:off x="3508310" y="4954555"/>
            <a:ext cx="1278294" cy="4105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050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Bölgelere Göre Merkez ve Tekniker Sayıları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Marmara Bölgesi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FBE53F7A-7E52-69D8-CEAD-52BE42BC6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390669"/>
              </p:ext>
            </p:extLst>
          </p:nvPr>
        </p:nvGraphicFramePr>
        <p:xfrm>
          <a:off x="1082351" y="1296954"/>
          <a:ext cx="9853128" cy="49746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7102">
                  <a:extLst>
                    <a:ext uri="{9D8B030D-6E8A-4147-A177-3AD203B41FA5}">
                      <a16:colId xmlns:a16="http://schemas.microsoft.com/office/drawing/2014/main" val="3301151121"/>
                    </a:ext>
                  </a:extLst>
                </a:gridCol>
                <a:gridCol w="2004855">
                  <a:extLst>
                    <a:ext uri="{9D8B030D-6E8A-4147-A177-3AD203B41FA5}">
                      <a16:colId xmlns:a16="http://schemas.microsoft.com/office/drawing/2014/main" val="1087668258"/>
                    </a:ext>
                  </a:extLst>
                </a:gridCol>
                <a:gridCol w="2004855">
                  <a:extLst>
                    <a:ext uri="{9D8B030D-6E8A-4147-A177-3AD203B41FA5}">
                      <a16:colId xmlns:a16="http://schemas.microsoft.com/office/drawing/2014/main" val="3049379698"/>
                    </a:ext>
                  </a:extLst>
                </a:gridCol>
                <a:gridCol w="1858158">
                  <a:extLst>
                    <a:ext uri="{9D8B030D-6E8A-4147-A177-3AD203B41FA5}">
                      <a16:colId xmlns:a16="http://schemas.microsoft.com/office/drawing/2014/main" val="2614355375"/>
                    </a:ext>
                  </a:extLst>
                </a:gridCol>
                <a:gridCol w="1858158">
                  <a:extLst>
                    <a:ext uri="{9D8B030D-6E8A-4147-A177-3AD203B41FA5}">
                      <a16:colId xmlns:a16="http://schemas.microsoft.com/office/drawing/2014/main" val="1177884279"/>
                    </a:ext>
                  </a:extLst>
                </a:gridCol>
              </a:tblGrid>
              <a:tr h="382662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1" u="none" strike="noStrike" dirty="0">
                          <a:effectLst/>
                        </a:rPr>
                        <a:t>İller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>
                          <a:effectLst/>
                        </a:rPr>
                        <a:t>Merkez Sayısı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>
                          <a:effectLst/>
                        </a:rPr>
                        <a:t>Cihaz Sayısı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>
                          <a:effectLst/>
                        </a:rPr>
                        <a:t>Tekniker Sayısı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>
                          <a:effectLst/>
                        </a:rPr>
                        <a:t>Nüfus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17451965"/>
                  </a:ext>
                </a:extLst>
              </a:tr>
              <a:tr h="382662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 dirty="0">
                          <a:effectLst/>
                        </a:rPr>
                        <a:t>İstanbul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41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106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304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15.891.924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64827267"/>
                  </a:ext>
                </a:extLst>
              </a:tr>
              <a:tr h="382662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Edirne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3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7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419.913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13760022"/>
                  </a:ext>
                </a:extLst>
              </a:tr>
              <a:tr h="382662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Kırklareli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377.156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55659857"/>
                  </a:ext>
                </a:extLst>
              </a:tr>
              <a:tr h="382662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Tekirdağ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3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 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1.167.059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33270558"/>
                  </a:ext>
                </a:extLst>
              </a:tr>
              <a:tr h="382662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Çanakkale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3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1.167.059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74285596"/>
                  </a:ext>
                </a:extLst>
              </a:tr>
              <a:tr h="382662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Kocaeli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5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30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2.111.907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676431"/>
                  </a:ext>
                </a:extLst>
              </a:tr>
              <a:tr h="382662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Yalova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312.907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95263065"/>
                  </a:ext>
                </a:extLst>
              </a:tr>
              <a:tr h="382662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Sakarya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6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1.098.115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95597986"/>
                  </a:ext>
                </a:extLst>
              </a:tr>
              <a:tr h="382662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Bilecik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0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0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228.058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03541368"/>
                  </a:ext>
                </a:extLst>
              </a:tr>
              <a:tr h="382662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Bursa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5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59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13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3.229.571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34029292"/>
                  </a:ext>
                </a:extLst>
              </a:tr>
              <a:tr h="382662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Balıkesir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11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1.273.519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73098978"/>
                  </a:ext>
                </a:extLst>
              </a:tr>
              <a:tr h="382662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u="none" strike="noStrike">
                          <a:effectLst/>
                        </a:rPr>
                        <a:t>TOPLAM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58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>
                          <a:effectLst/>
                        </a:rPr>
                        <a:t>202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369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u="none" strike="noStrike" dirty="0">
                          <a:effectLst/>
                        </a:rPr>
                        <a:t>27.277.188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29536391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3DD42695-4901-DC0F-AB61-2D70A38FB1C2}"/>
              </a:ext>
            </a:extLst>
          </p:cNvPr>
          <p:cNvSpPr/>
          <p:nvPr/>
        </p:nvSpPr>
        <p:spPr>
          <a:xfrm>
            <a:off x="9134669" y="1679510"/>
            <a:ext cx="1632858" cy="39188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6E379C3-F1AD-6DEF-B995-E4EFF5056894}"/>
              </a:ext>
            </a:extLst>
          </p:cNvPr>
          <p:cNvSpPr/>
          <p:nvPr/>
        </p:nvSpPr>
        <p:spPr>
          <a:xfrm>
            <a:off x="7632441" y="1679510"/>
            <a:ext cx="1063690" cy="39188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0DDD8DE-3FEC-20B3-5E8A-72261C7297CA}"/>
              </a:ext>
            </a:extLst>
          </p:cNvPr>
          <p:cNvSpPr/>
          <p:nvPr/>
        </p:nvSpPr>
        <p:spPr>
          <a:xfrm>
            <a:off x="5574619" y="1679504"/>
            <a:ext cx="1324947" cy="47586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6544080-5BBC-D45B-3189-85C68104E111}"/>
              </a:ext>
            </a:extLst>
          </p:cNvPr>
          <p:cNvSpPr/>
          <p:nvPr/>
        </p:nvSpPr>
        <p:spPr>
          <a:xfrm>
            <a:off x="3601616" y="1679504"/>
            <a:ext cx="1324947" cy="39189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2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Türkiye’de Çalışan Toplam Radyoterapi Teknikeri Sayısı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altLang="en-US" dirty="0"/>
          </a:p>
          <a:p>
            <a:pPr>
              <a:lnSpc>
                <a:spcPct val="125000"/>
              </a:lnSpc>
            </a:pPr>
            <a:r>
              <a:rPr lang="tr-TR" dirty="0"/>
              <a:t>01.01.2024 tarihli verilere göre Türkiye’de Sağlık Bakanlığı, üniversite ve özel sektörde; toplam 1012 radyoterapi teknikeri çalışmaktadır.</a:t>
            </a: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50826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D2D095-C0D3-3542-5759-3EA30EA7A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0472" y="1825625"/>
            <a:ext cx="3833327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/>
              <a:t> 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sz="2800" dirty="0"/>
              <a:t>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tr-TR" dirty="0"/>
              <a:t>                                                                                                      </a:t>
            </a:r>
            <a:r>
              <a:rPr lang="tr-TR" sz="4400" dirty="0"/>
              <a:t>Teşekkürler…</a:t>
            </a:r>
          </a:p>
          <a:p>
            <a:pPr marL="0" indent="0">
              <a:buNone/>
            </a:pPr>
            <a:r>
              <a:rPr lang="tr-TR" sz="4000" dirty="0"/>
              <a:t>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127276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Tema3</Template>
  <TotalTime>2759</TotalTime>
  <Words>750</Words>
  <Application>Microsoft Office PowerPoint</Application>
  <PresentationFormat>Geniş ekran</PresentationFormat>
  <Paragraphs>612</Paragraphs>
  <Slides>14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2" baseType="lpstr">
      <vt:lpstr>Aptos</vt:lpstr>
      <vt:lpstr>Aptos Narrow</vt:lpstr>
      <vt:lpstr>Arial</vt:lpstr>
      <vt:lpstr>Calibri</vt:lpstr>
      <vt:lpstr>Calibri Light</vt:lpstr>
      <vt:lpstr>Wingdings</vt:lpstr>
      <vt:lpstr>Office Teması</vt:lpstr>
      <vt:lpstr>Worksheet</vt:lpstr>
      <vt:lpstr>Türkiye’de Toplam Merkez ve Çalışan RTT Sayısı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Dell</dc:creator>
  <cp:lastModifiedBy>Özlem Göksel</cp:lastModifiedBy>
  <cp:revision>120</cp:revision>
  <dcterms:created xsi:type="dcterms:W3CDTF">2024-05-05T04:38:10Z</dcterms:created>
  <dcterms:modified xsi:type="dcterms:W3CDTF">2024-05-15T12:10:05Z</dcterms:modified>
</cp:coreProperties>
</file>