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66"/>
  </p:notesMasterIdLst>
  <p:sldIdLst>
    <p:sldId id="256" r:id="rId2"/>
    <p:sldId id="460" r:id="rId3"/>
    <p:sldId id="434" r:id="rId4"/>
    <p:sldId id="456" r:id="rId5"/>
    <p:sldId id="328" r:id="rId6"/>
    <p:sldId id="359" r:id="rId7"/>
    <p:sldId id="457" r:id="rId8"/>
    <p:sldId id="358" r:id="rId9"/>
    <p:sldId id="458" r:id="rId10"/>
    <p:sldId id="357" r:id="rId11"/>
    <p:sldId id="419" r:id="rId12"/>
    <p:sldId id="469" r:id="rId13"/>
    <p:sldId id="470" r:id="rId14"/>
    <p:sldId id="471" r:id="rId15"/>
    <p:sldId id="452" r:id="rId16"/>
    <p:sldId id="332" r:id="rId17"/>
    <p:sldId id="447" r:id="rId18"/>
    <p:sldId id="442" r:id="rId19"/>
    <p:sldId id="443" r:id="rId20"/>
    <p:sldId id="459" r:id="rId21"/>
    <p:sldId id="439" r:id="rId22"/>
    <p:sldId id="445" r:id="rId23"/>
    <p:sldId id="308" r:id="rId24"/>
    <p:sldId id="344" r:id="rId25"/>
    <p:sldId id="345" r:id="rId26"/>
    <p:sldId id="348" r:id="rId27"/>
    <p:sldId id="472" r:id="rId28"/>
    <p:sldId id="346" r:id="rId29"/>
    <p:sldId id="347" r:id="rId30"/>
    <p:sldId id="464" r:id="rId31"/>
    <p:sldId id="461" r:id="rId32"/>
    <p:sldId id="467" r:id="rId33"/>
    <p:sldId id="466" r:id="rId34"/>
    <p:sldId id="468" r:id="rId35"/>
    <p:sldId id="384" r:id="rId36"/>
    <p:sldId id="374" r:id="rId37"/>
    <p:sldId id="309" r:id="rId38"/>
    <p:sldId id="382" r:id="rId39"/>
    <p:sldId id="420" r:id="rId40"/>
    <p:sldId id="453" r:id="rId41"/>
    <p:sldId id="421" r:id="rId42"/>
    <p:sldId id="259" r:id="rId43"/>
    <p:sldId id="407" r:id="rId44"/>
    <p:sldId id="408" r:id="rId45"/>
    <p:sldId id="431" r:id="rId46"/>
    <p:sldId id="430" r:id="rId47"/>
    <p:sldId id="427" r:id="rId48"/>
    <p:sldId id="432" r:id="rId49"/>
    <p:sldId id="433" r:id="rId50"/>
    <p:sldId id="428" r:id="rId51"/>
    <p:sldId id="429" r:id="rId52"/>
    <p:sldId id="411" r:id="rId53"/>
    <p:sldId id="404" r:id="rId54"/>
    <p:sldId id="405" r:id="rId55"/>
    <p:sldId id="388" r:id="rId56"/>
    <p:sldId id="389" r:id="rId57"/>
    <p:sldId id="390" r:id="rId58"/>
    <p:sldId id="425" r:id="rId59"/>
    <p:sldId id="414" r:id="rId60"/>
    <p:sldId id="455" r:id="rId61"/>
    <p:sldId id="416" r:id="rId62"/>
    <p:sldId id="417" r:id="rId63"/>
    <p:sldId id="284" r:id="rId64"/>
    <p:sldId id="437" r:id="rId6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FF7C80"/>
    <a:srgbClr val="FFFFCC"/>
    <a:srgbClr val="FFCC99"/>
    <a:srgbClr val="FFCCCC"/>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2138" autoAdjust="0"/>
  </p:normalViewPr>
  <p:slideViewPr>
    <p:cSldViewPr snapToGrid="0">
      <p:cViewPr>
        <p:scale>
          <a:sx n="80" d="100"/>
          <a:sy n="80" d="100"/>
        </p:scale>
        <p:origin x="782" y="2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98C9B0-A158-4571-91E8-18B44FCBC7E3}" type="datetimeFigureOut">
              <a:rPr lang="tr-TR" smtClean="0"/>
              <a:t>15.05.2024</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FDA37B-0052-449E-B6E6-2A175743C1BB}" type="slidenum">
              <a:rPr lang="tr-TR" smtClean="0"/>
              <a:t>‹#›</a:t>
            </a:fld>
            <a:endParaRPr lang="tr-TR"/>
          </a:p>
        </p:txBody>
      </p:sp>
    </p:spTree>
    <p:extLst>
      <p:ext uri="{BB962C8B-B14F-4D97-AF65-F5344CB8AC3E}">
        <p14:creationId xmlns:p14="http://schemas.microsoft.com/office/powerpoint/2010/main" val="4207129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039E26-71A5-4B6F-BFE0-51E5CE974B86}" type="slidenum">
              <a:rPr lang="en-US" altLang="tr-TR"/>
              <a:pPr/>
              <a:t>42</a:t>
            </a:fld>
            <a:endParaRPr lang="en-US" altLang="tr-TR"/>
          </a:p>
        </p:txBody>
      </p:sp>
      <p:sp>
        <p:nvSpPr>
          <p:cNvPr id="303106" name="Rectangle 2"/>
          <p:cNvSpPr>
            <a:spLocks noGrp="1" noRot="1" noChangeAspect="1" noChangeArrowheads="1" noTextEdit="1"/>
          </p:cNvSpPr>
          <p:nvPr>
            <p:ph type="sldImg"/>
          </p:nvPr>
        </p:nvSpPr>
        <p:spPr>
          <a:ln/>
        </p:spPr>
      </p:sp>
      <p:sp>
        <p:nvSpPr>
          <p:cNvPr id="303107" name="Rectangle 3"/>
          <p:cNvSpPr>
            <a:spLocks noGrp="1" noChangeArrowheads="1"/>
          </p:cNvSpPr>
          <p:nvPr>
            <p:ph type="body" idx="1"/>
          </p:nvPr>
        </p:nvSpPr>
        <p:spPr/>
        <p:txBody>
          <a:bodyPr/>
          <a:lstStyle/>
          <a:p>
            <a:r>
              <a:rPr lang="en-GB" altLang="ja-JP">
                <a:ea typeface="ＭＳ Ｐゴシック" panose="020B0600070205080204" pitchFamily="34" charset="-128"/>
              </a:rPr>
              <a:t>Accidental  exposure (AE) could result in reduced tumour control both from under-exposure due to reduced tumour dose and also from over-exposure as if discovered, treatment parameters may have to be modified possibly compromising cures</a:t>
            </a:r>
            <a:r>
              <a:rPr lang="en-IE" altLang="ja-JP">
                <a:ea typeface="ＭＳ Ｐゴシック" panose="020B0600070205080204" pitchFamily="34" charset="-128"/>
              </a:rPr>
              <a:t>.</a:t>
            </a:r>
            <a:endParaRPr lang="en-GB" altLang="tr-TR"/>
          </a:p>
        </p:txBody>
      </p:sp>
    </p:spTree>
    <p:extLst>
      <p:ext uri="{BB962C8B-B14F-4D97-AF65-F5344CB8AC3E}">
        <p14:creationId xmlns:p14="http://schemas.microsoft.com/office/powerpoint/2010/main" val="2506266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g21c9de9be3e_0_4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0" name="Google Shape;1050;g21c9de9be3e_0_4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6866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B2215576-B8F8-4DB6-A738-5844D6376FAE}" type="datetimeFigureOut">
              <a:rPr lang="tr-TR" smtClean="0"/>
              <a:t>15.05.2024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5356983-ABDF-4F48-A741-4E18625FBEAF}"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9465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2215576-B8F8-4DB6-A738-5844D6376FAE}" type="datetimeFigureOut">
              <a:rPr lang="tr-TR" smtClean="0"/>
              <a:t>15.05.2024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5356983-ABDF-4F48-A741-4E18625FBEAF}" type="slidenum">
              <a:rPr lang="tr-TR" smtClean="0"/>
              <a:t>‹#›</a:t>
            </a:fld>
            <a:endParaRPr lang="tr-TR"/>
          </a:p>
        </p:txBody>
      </p:sp>
    </p:spTree>
    <p:extLst>
      <p:ext uri="{BB962C8B-B14F-4D97-AF65-F5344CB8AC3E}">
        <p14:creationId xmlns:p14="http://schemas.microsoft.com/office/powerpoint/2010/main" val="3797726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2215576-B8F8-4DB6-A738-5844D6376FAE}" type="datetimeFigureOut">
              <a:rPr lang="tr-TR" smtClean="0"/>
              <a:t>15.05.2024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5356983-ABDF-4F48-A741-4E18625FBEAF}"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918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B2215576-B8F8-4DB6-A738-5844D6376FAE}" type="datetimeFigureOut">
              <a:rPr lang="tr-TR" smtClean="0"/>
              <a:t>15.05.2024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5356983-ABDF-4F48-A741-4E18625FBEAF}" type="slidenum">
              <a:rPr lang="tr-TR" smtClean="0"/>
              <a:t>‹#›</a:t>
            </a:fld>
            <a:endParaRPr lang="tr-TR"/>
          </a:p>
        </p:txBody>
      </p:sp>
    </p:spTree>
    <p:extLst>
      <p:ext uri="{BB962C8B-B14F-4D97-AF65-F5344CB8AC3E}">
        <p14:creationId xmlns:p14="http://schemas.microsoft.com/office/powerpoint/2010/main" val="1299105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1097280" y="2582334"/>
            <a:ext cx="4937760" cy="337820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6217920" y="2582334"/>
            <a:ext cx="4937760" cy="337820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2215576-B8F8-4DB6-A738-5844D6376FAE}" type="datetimeFigureOut">
              <a:rPr lang="tr-TR" smtClean="0"/>
              <a:t>15.05.2024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45356983-ABDF-4F48-A741-4E18625FBEAF}" type="slidenum">
              <a:rPr lang="tr-TR" smtClean="0"/>
              <a:t>‹#›</a:t>
            </a:fld>
            <a:endParaRPr lang="tr-TR"/>
          </a:p>
        </p:txBody>
      </p:sp>
    </p:spTree>
    <p:extLst>
      <p:ext uri="{BB962C8B-B14F-4D97-AF65-F5344CB8AC3E}">
        <p14:creationId xmlns:p14="http://schemas.microsoft.com/office/powerpoint/2010/main" val="1743911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2215576-B8F8-4DB6-A738-5844D6376FAE}" type="datetimeFigureOut">
              <a:rPr lang="tr-TR" smtClean="0"/>
              <a:t>15.05.2024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45356983-ABDF-4F48-A741-4E18625FBEAF}" type="slidenum">
              <a:rPr lang="tr-TR" smtClean="0"/>
              <a:t>‹#›</a:t>
            </a:fld>
            <a:endParaRPr lang="tr-TR"/>
          </a:p>
        </p:txBody>
      </p:sp>
    </p:spTree>
    <p:extLst>
      <p:ext uri="{BB962C8B-B14F-4D97-AF65-F5344CB8AC3E}">
        <p14:creationId xmlns:p14="http://schemas.microsoft.com/office/powerpoint/2010/main" val="92978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2215576-B8F8-4DB6-A738-5844D6376FAE}" type="datetimeFigureOut">
              <a:rPr lang="tr-TR" smtClean="0"/>
              <a:t>15.05.2024</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45356983-ABDF-4F48-A741-4E18625FBEAF}" type="slidenum">
              <a:rPr lang="tr-TR" smtClean="0"/>
              <a:t>‹#›</a:t>
            </a:fld>
            <a:endParaRPr lang="tr-TR"/>
          </a:p>
        </p:txBody>
      </p:sp>
    </p:spTree>
    <p:extLst>
      <p:ext uri="{BB962C8B-B14F-4D97-AF65-F5344CB8AC3E}">
        <p14:creationId xmlns:p14="http://schemas.microsoft.com/office/powerpoint/2010/main" val="3222807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2215576-B8F8-4DB6-A738-5844D6376FAE}" type="datetimeFigureOut">
              <a:rPr lang="tr-TR" smtClean="0"/>
              <a:t>15.05.2024</a:t>
            </a:fld>
            <a:endParaRPr lang="tr-T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5356983-ABDF-4F48-A741-4E18625FBEAF}" type="slidenum">
              <a:rPr lang="tr-TR" smtClean="0"/>
              <a:t>‹#›</a:t>
            </a:fld>
            <a:endParaRPr lang="tr-TR"/>
          </a:p>
        </p:txBody>
      </p:sp>
    </p:spTree>
    <p:extLst>
      <p:ext uri="{BB962C8B-B14F-4D97-AF65-F5344CB8AC3E}">
        <p14:creationId xmlns:p14="http://schemas.microsoft.com/office/powerpoint/2010/main" val="159953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B2215576-B8F8-4DB6-A738-5844D6376FAE}" type="datetimeFigureOut">
              <a:rPr lang="tr-TR" smtClean="0"/>
              <a:t>15.05.2024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5356983-ABDF-4F48-A741-4E18625FBEAF}" type="slidenum">
              <a:rPr lang="tr-TR" smtClean="0"/>
              <a:t>‹#›</a:t>
            </a:fld>
            <a:endParaRPr lang="tr-TR"/>
          </a:p>
        </p:txBody>
      </p:sp>
    </p:spTree>
    <p:extLst>
      <p:ext uri="{BB962C8B-B14F-4D97-AF65-F5344CB8AC3E}">
        <p14:creationId xmlns:p14="http://schemas.microsoft.com/office/powerpoint/2010/main" val="3203130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2215576-B8F8-4DB6-A738-5844D6376FAE}" type="datetimeFigureOut">
              <a:rPr lang="tr-TR" smtClean="0"/>
              <a:t>15.05.2024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5356983-ABDF-4F48-A741-4E18625FBEAF}" type="slidenum">
              <a:rPr lang="tr-TR" smtClean="0"/>
              <a:t>‹#›</a:t>
            </a:fld>
            <a:endParaRPr lang="tr-TR"/>
          </a:p>
        </p:txBody>
      </p:sp>
    </p:spTree>
    <p:extLst>
      <p:ext uri="{BB962C8B-B14F-4D97-AF65-F5344CB8AC3E}">
        <p14:creationId xmlns:p14="http://schemas.microsoft.com/office/powerpoint/2010/main" val="2291537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2215576-B8F8-4DB6-A738-5844D6376FAE}" type="datetimeFigureOut">
              <a:rPr lang="tr-TR" smtClean="0"/>
              <a:t>15.05.2024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5356983-ABDF-4F48-A741-4E18625FBEAF}" type="slidenum">
              <a:rPr lang="tr-TR" smtClean="0"/>
              <a:t>‹#›</a:t>
            </a:fld>
            <a:endParaRPr lang="tr-TR"/>
          </a:p>
        </p:txBody>
      </p:sp>
    </p:spTree>
    <p:extLst>
      <p:ext uri="{BB962C8B-B14F-4D97-AF65-F5344CB8AC3E}">
        <p14:creationId xmlns:p14="http://schemas.microsoft.com/office/powerpoint/2010/main" val="703377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355"/>
        <p:cNvGrpSpPr/>
        <p:nvPr/>
      </p:nvGrpSpPr>
      <p:grpSpPr>
        <a:xfrm>
          <a:off x="0" y="0"/>
          <a:ext cx="0" cy="0"/>
          <a:chOff x="0" y="0"/>
          <a:chExt cx="0" cy="0"/>
        </a:xfrm>
      </p:grpSpPr>
      <p:sp>
        <p:nvSpPr>
          <p:cNvPr id="356" name="Google Shape;356;p35"/>
          <p:cNvSpPr txBox="1">
            <a:spLocks noGrp="1"/>
          </p:cNvSpPr>
          <p:nvPr>
            <p:ph type="subTitle" idx="1"/>
          </p:nvPr>
        </p:nvSpPr>
        <p:spPr>
          <a:xfrm>
            <a:off x="2509700" y="2327184"/>
            <a:ext cx="2998400" cy="614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None/>
              <a:defRPr sz="3200">
                <a:solidFill>
                  <a:schemeClr val="lt1"/>
                </a:solidFill>
                <a:latin typeface="Anton"/>
                <a:ea typeface="Anton"/>
                <a:cs typeface="Anton"/>
                <a:sym typeface="Anton"/>
              </a:defRPr>
            </a:lvl1pPr>
            <a:lvl2pPr lvl="1" algn="ctr" rtl="0">
              <a:lnSpc>
                <a:spcPct val="100000"/>
              </a:lnSpc>
              <a:spcBef>
                <a:spcPts val="0"/>
              </a:spcBef>
              <a:spcAft>
                <a:spcPts val="0"/>
              </a:spcAft>
              <a:buNone/>
              <a:defRPr sz="3200">
                <a:solidFill>
                  <a:schemeClr val="lt1"/>
                </a:solidFill>
                <a:latin typeface="Anton"/>
                <a:ea typeface="Anton"/>
                <a:cs typeface="Anton"/>
                <a:sym typeface="Anton"/>
              </a:defRPr>
            </a:lvl2pPr>
            <a:lvl3pPr lvl="2" algn="ctr" rtl="0">
              <a:lnSpc>
                <a:spcPct val="100000"/>
              </a:lnSpc>
              <a:spcBef>
                <a:spcPts val="0"/>
              </a:spcBef>
              <a:spcAft>
                <a:spcPts val="0"/>
              </a:spcAft>
              <a:buNone/>
              <a:defRPr sz="3200">
                <a:solidFill>
                  <a:schemeClr val="lt1"/>
                </a:solidFill>
                <a:latin typeface="Anton"/>
                <a:ea typeface="Anton"/>
                <a:cs typeface="Anton"/>
                <a:sym typeface="Anton"/>
              </a:defRPr>
            </a:lvl3pPr>
            <a:lvl4pPr lvl="3" algn="ctr" rtl="0">
              <a:lnSpc>
                <a:spcPct val="100000"/>
              </a:lnSpc>
              <a:spcBef>
                <a:spcPts val="0"/>
              </a:spcBef>
              <a:spcAft>
                <a:spcPts val="0"/>
              </a:spcAft>
              <a:buNone/>
              <a:defRPr sz="3200">
                <a:solidFill>
                  <a:schemeClr val="lt1"/>
                </a:solidFill>
                <a:latin typeface="Anton"/>
                <a:ea typeface="Anton"/>
                <a:cs typeface="Anton"/>
                <a:sym typeface="Anton"/>
              </a:defRPr>
            </a:lvl4pPr>
            <a:lvl5pPr lvl="4" algn="ctr" rtl="0">
              <a:lnSpc>
                <a:spcPct val="100000"/>
              </a:lnSpc>
              <a:spcBef>
                <a:spcPts val="0"/>
              </a:spcBef>
              <a:spcAft>
                <a:spcPts val="0"/>
              </a:spcAft>
              <a:buNone/>
              <a:defRPr sz="3200">
                <a:solidFill>
                  <a:schemeClr val="lt1"/>
                </a:solidFill>
                <a:latin typeface="Anton"/>
                <a:ea typeface="Anton"/>
                <a:cs typeface="Anton"/>
                <a:sym typeface="Anton"/>
              </a:defRPr>
            </a:lvl5pPr>
            <a:lvl6pPr lvl="5" algn="ctr" rtl="0">
              <a:lnSpc>
                <a:spcPct val="100000"/>
              </a:lnSpc>
              <a:spcBef>
                <a:spcPts val="0"/>
              </a:spcBef>
              <a:spcAft>
                <a:spcPts val="0"/>
              </a:spcAft>
              <a:buNone/>
              <a:defRPr sz="3200">
                <a:solidFill>
                  <a:schemeClr val="lt1"/>
                </a:solidFill>
                <a:latin typeface="Anton"/>
                <a:ea typeface="Anton"/>
                <a:cs typeface="Anton"/>
                <a:sym typeface="Anton"/>
              </a:defRPr>
            </a:lvl6pPr>
            <a:lvl7pPr lvl="6" algn="ctr" rtl="0">
              <a:lnSpc>
                <a:spcPct val="100000"/>
              </a:lnSpc>
              <a:spcBef>
                <a:spcPts val="0"/>
              </a:spcBef>
              <a:spcAft>
                <a:spcPts val="0"/>
              </a:spcAft>
              <a:buNone/>
              <a:defRPr sz="3200">
                <a:solidFill>
                  <a:schemeClr val="lt1"/>
                </a:solidFill>
                <a:latin typeface="Anton"/>
                <a:ea typeface="Anton"/>
                <a:cs typeface="Anton"/>
                <a:sym typeface="Anton"/>
              </a:defRPr>
            </a:lvl7pPr>
            <a:lvl8pPr lvl="7" algn="ctr" rtl="0">
              <a:lnSpc>
                <a:spcPct val="100000"/>
              </a:lnSpc>
              <a:spcBef>
                <a:spcPts val="0"/>
              </a:spcBef>
              <a:spcAft>
                <a:spcPts val="0"/>
              </a:spcAft>
              <a:buNone/>
              <a:defRPr sz="3200">
                <a:solidFill>
                  <a:schemeClr val="lt1"/>
                </a:solidFill>
                <a:latin typeface="Anton"/>
                <a:ea typeface="Anton"/>
                <a:cs typeface="Anton"/>
                <a:sym typeface="Anton"/>
              </a:defRPr>
            </a:lvl8pPr>
            <a:lvl9pPr lvl="8" algn="ctr" rtl="0">
              <a:lnSpc>
                <a:spcPct val="100000"/>
              </a:lnSpc>
              <a:spcBef>
                <a:spcPts val="0"/>
              </a:spcBef>
              <a:spcAft>
                <a:spcPts val="0"/>
              </a:spcAft>
              <a:buNone/>
              <a:defRPr sz="3200">
                <a:solidFill>
                  <a:schemeClr val="lt1"/>
                </a:solidFill>
                <a:latin typeface="Anton"/>
                <a:ea typeface="Anton"/>
                <a:cs typeface="Anton"/>
                <a:sym typeface="Anton"/>
              </a:defRPr>
            </a:lvl9pPr>
          </a:lstStyle>
          <a:p>
            <a:endParaRPr/>
          </a:p>
        </p:txBody>
      </p:sp>
      <p:sp>
        <p:nvSpPr>
          <p:cNvPr id="357" name="Google Shape;357;p35"/>
          <p:cNvSpPr txBox="1">
            <a:spLocks noGrp="1"/>
          </p:cNvSpPr>
          <p:nvPr>
            <p:ph type="subTitle" idx="2"/>
          </p:nvPr>
        </p:nvSpPr>
        <p:spPr>
          <a:xfrm>
            <a:off x="2509700" y="2852317"/>
            <a:ext cx="2998400" cy="70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lt1"/>
                </a:solidFill>
              </a:defRPr>
            </a:lvl1pPr>
            <a:lvl2pPr lvl="1" algn="ctr" rtl="0">
              <a:lnSpc>
                <a:spcPct val="100000"/>
              </a:lnSpc>
              <a:spcBef>
                <a:spcPts val="0"/>
              </a:spcBef>
              <a:spcAft>
                <a:spcPts val="0"/>
              </a:spcAft>
              <a:buNone/>
              <a:defRPr sz="1867">
                <a:solidFill>
                  <a:schemeClr val="lt1"/>
                </a:solidFill>
              </a:defRPr>
            </a:lvl2pPr>
            <a:lvl3pPr lvl="2" algn="ctr" rtl="0">
              <a:lnSpc>
                <a:spcPct val="100000"/>
              </a:lnSpc>
              <a:spcBef>
                <a:spcPts val="0"/>
              </a:spcBef>
              <a:spcAft>
                <a:spcPts val="0"/>
              </a:spcAft>
              <a:buNone/>
              <a:defRPr sz="1867">
                <a:solidFill>
                  <a:schemeClr val="lt1"/>
                </a:solidFill>
              </a:defRPr>
            </a:lvl3pPr>
            <a:lvl4pPr lvl="3" algn="ctr" rtl="0">
              <a:lnSpc>
                <a:spcPct val="100000"/>
              </a:lnSpc>
              <a:spcBef>
                <a:spcPts val="0"/>
              </a:spcBef>
              <a:spcAft>
                <a:spcPts val="0"/>
              </a:spcAft>
              <a:buNone/>
              <a:defRPr sz="1867">
                <a:solidFill>
                  <a:schemeClr val="lt1"/>
                </a:solidFill>
              </a:defRPr>
            </a:lvl4pPr>
            <a:lvl5pPr lvl="4" algn="ctr" rtl="0">
              <a:lnSpc>
                <a:spcPct val="100000"/>
              </a:lnSpc>
              <a:spcBef>
                <a:spcPts val="0"/>
              </a:spcBef>
              <a:spcAft>
                <a:spcPts val="0"/>
              </a:spcAft>
              <a:buNone/>
              <a:defRPr sz="1867">
                <a:solidFill>
                  <a:schemeClr val="lt1"/>
                </a:solidFill>
              </a:defRPr>
            </a:lvl5pPr>
            <a:lvl6pPr lvl="5" algn="ctr" rtl="0">
              <a:lnSpc>
                <a:spcPct val="100000"/>
              </a:lnSpc>
              <a:spcBef>
                <a:spcPts val="0"/>
              </a:spcBef>
              <a:spcAft>
                <a:spcPts val="0"/>
              </a:spcAft>
              <a:buNone/>
              <a:defRPr sz="1867">
                <a:solidFill>
                  <a:schemeClr val="lt1"/>
                </a:solidFill>
              </a:defRPr>
            </a:lvl6pPr>
            <a:lvl7pPr lvl="6" algn="ctr" rtl="0">
              <a:lnSpc>
                <a:spcPct val="100000"/>
              </a:lnSpc>
              <a:spcBef>
                <a:spcPts val="0"/>
              </a:spcBef>
              <a:spcAft>
                <a:spcPts val="0"/>
              </a:spcAft>
              <a:buNone/>
              <a:defRPr sz="1867">
                <a:solidFill>
                  <a:schemeClr val="lt1"/>
                </a:solidFill>
              </a:defRPr>
            </a:lvl7pPr>
            <a:lvl8pPr lvl="7" algn="ctr" rtl="0">
              <a:lnSpc>
                <a:spcPct val="100000"/>
              </a:lnSpc>
              <a:spcBef>
                <a:spcPts val="0"/>
              </a:spcBef>
              <a:spcAft>
                <a:spcPts val="0"/>
              </a:spcAft>
              <a:buNone/>
              <a:defRPr sz="1867">
                <a:solidFill>
                  <a:schemeClr val="lt1"/>
                </a:solidFill>
              </a:defRPr>
            </a:lvl8pPr>
            <a:lvl9pPr lvl="8" algn="ctr" rtl="0">
              <a:lnSpc>
                <a:spcPct val="100000"/>
              </a:lnSpc>
              <a:spcBef>
                <a:spcPts val="0"/>
              </a:spcBef>
              <a:spcAft>
                <a:spcPts val="0"/>
              </a:spcAft>
              <a:buNone/>
              <a:defRPr sz="1867">
                <a:solidFill>
                  <a:schemeClr val="lt1"/>
                </a:solidFill>
              </a:defRPr>
            </a:lvl9pPr>
          </a:lstStyle>
          <a:p>
            <a:endParaRPr/>
          </a:p>
        </p:txBody>
      </p:sp>
      <p:sp>
        <p:nvSpPr>
          <p:cNvPr id="358" name="Google Shape;358;p35"/>
          <p:cNvSpPr txBox="1">
            <a:spLocks noGrp="1"/>
          </p:cNvSpPr>
          <p:nvPr>
            <p:ph type="subTitle" idx="3"/>
          </p:nvPr>
        </p:nvSpPr>
        <p:spPr>
          <a:xfrm>
            <a:off x="2509700" y="4371200"/>
            <a:ext cx="2998400" cy="614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None/>
              <a:defRPr sz="3200">
                <a:solidFill>
                  <a:schemeClr val="lt1"/>
                </a:solidFill>
                <a:latin typeface="Anton"/>
                <a:ea typeface="Anton"/>
                <a:cs typeface="Anton"/>
                <a:sym typeface="Anton"/>
              </a:defRPr>
            </a:lvl1pPr>
            <a:lvl2pPr lvl="1" algn="ctr" rtl="0">
              <a:lnSpc>
                <a:spcPct val="100000"/>
              </a:lnSpc>
              <a:spcBef>
                <a:spcPts val="0"/>
              </a:spcBef>
              <a:spcAft>
                <a:spcPts val="0"/>
              </a:spcAft>
              <a:buNone/>
              <a:defRPr sz="3200">
                <a:solidFill>
                  <a:schemeClr val="lt1"/>
                </a:solidFill>
                <a:latin typeface="Anton"/>
                <a:ea typeface="Anton"/>
                <a:cs typeface="Anton"/>
                <a:sym typeface="Anton"/>
              </a:defRPr>
            </a:lvl2pPr>
            <a:lvl3pPr lvl="2" algn="ctr" rtl="0">
              <a:lnSpc>
                <a:spcPct val="100000"/>
              </a:lnSpc>
              <a:spcBef>
                <a:spcPts val="0"/>
              </a:spcBef>
              <a:spcAft>
                <a:spcPts val="0"/>
              </a:spcAft>
              <a:buNone/>
              <a:defRPr sz="3200">
                <a:solidFill>
                  <a:schemeClr val="lt1"/>
                </a:solidFill>
                <a:latin typeface="Anton"/>
                <a:ea typeface="Anton"/>
                <a:cs typeface="Anton"/>
                <a:sym typeface="Anton"/>
              </a:defRPr>
            </a:lvl3pPr>
            <a:lvl4pPr lvl="3" algn="ctr" rtl="0">
              <a:lnSpc>
                <a:spcPct val="100000"/>
              </a:lnSpc>
              <a:spcBef>
                <a:spcPts val="0"/>
              </a:spcBef>
              <a:spcAft>
                <a:spcPts val="0"/>
              </a:spcAft>
              <a:buNone/>
              <a:defRPr sz="3200">
                <a:solidFill>
                  <a:schemeClr val="lt1"/>
                </a:solidFill>
                <a:latin typeface="Anton"/>
                <a:ea typeface="Anton"/>
                <a:cs typeface="Anton"/>
                <a:sym typeface="Anton"/>
              </a:defRPr>
            </a:lvl4pPr>
            <a:lvl5pPr lvl="4" algn="ctr" rtl="0">
              <a:lnSpc>
                <a:spcPct val="100000"/>
              </a:lnSpc>
              <a:spcBef>
                <a:spcPts val="0"/>
              </a:spcBef>
              <a:spcAft>
                <a:spcPts val="0"/>
              </a:spcAft>
              <a:buNone/>
              <a:defRPr sz="3200">
                <a:solidFill>
                  <a:schemeClr val="lt1"/>
                </a:solidFill>
                <a:latin typeface="Anton"/>
                <a:ea typeface="Anton"/>
                <a:cs typeface="Anton"/>
                <a:sym typeface="Anton"/>
              </a:defRPr>
            </a:lvl5pPr>
            <a:lvl6pPr lvl="5" algn="ctr" rtl="0">
              <a:lnSpc>
                <a:spcPct val="100000"/>
              </a:lnSpc>
              <a:spcBef>
                <a:spcPts val="0"/>
              </a:spcBef>
              <a:spcAft>
                <a:spcPts val="0"/>
              </a:spcAft>
              <a:buNone/>
              <a:defRPr sz="3200">
                <a:solidFill>
                  <a:schemeClr val="lt1"/>
                </a:solidFill>
                <a:latin typeface="Anton"/>
                <a:ea typeface="Anton"/>
                <a:cs typeface="Anton"/>
                <a:sym typeface="Anton"/>
              </a:defRPr>
            </a:lvl6pPr>
            <a:lvl7pPr lvl="6" algn="ctr" rtl="0">
              <a:lnSpc>
                <a:spcPct val="100000"/>
              </a:lnSpc>
              <a:spcBef>
                <a:spcPts val="0"/>
              </a:spcBef>
              <a:spcAft>
                <a:spcPts val="0"/>
              </a:spcAft>
              <a:buNone/>
              <a:defRPr sz="3200">
                <a:solidFill>
                  <a:schemeClr val="lt1"/>
                </a:solidFill>
                <a:latin typeface="Anton"/>
                <a:ea typeface="Anton"/>
                <a:cs typeface="Anton"/>
                <a:sym typeface="Anton"/>
              </a:defRPr>
            </a:lvl7pPr>
            <a:lvl8pPr lvl="7" algn="ctr" rtl="0">
              <a:lnSpc>
                <a:spcPct val="100000"/>
              </a:lnSpc>
              <a:spcBef>
                <a:spcPts val="0"/>
              </a:spcBef>
              <a:spcAft>
                <a:spcPts val="0"/>
              </a:spcAft>
              <a:buNone/>
              <a:defRPr sz="3200">
                <a:solidFill>
                  <a:schemeClr val="lt1"/>
                </a:solidFill>
                <a:latin typeface="Anton"/>
                <a:ea typeface="Anton"/>
                <a:cs typeface="Anton"/>
                <a:sym typeface="Anton"/>
              </a:defRPr>
            </a:lvl8pPr>
            <a:lvl9pPr lvl="8" algn="ctr" rtl="0">
              <a:lnSpc>
                <a:spcPct val="100000"/>
              </a:lnSpc>
              <a:spcBef>
                <a:spcPts val="0"/>
              </a:spcBef>
              <a:spcAft>
                <a:spcPts val="0"/>
              </a:spcAft>
              <a:buNone/>
              <a:defRPr sz="3200">
                <a:solidFill>
                  <a:schemeClr val="lt1"/>
                </a:solidFill>
                <a:latin typeface="Anton"/>
                <a:ea typeface="Anton"/>
                <a:cs typeface="Anton"/>
                <a:sym typeface="Anton"/>
              </a:defRPr>
            </a:lvl9pPr>
          </a:lstStyle>
          <a:p>
            <a:endParaRPr/>
          </a:p>
        </p:txBody>
      </p:sp>
      <p:sp>
        <p:nvSpPr>
          <p:cNvPr id="359" name="Google Shape;359;p35"/>
          <p:cNvSpPr txBox="1">
            <a:spLocks noGrp="1"/>
          </p:cNvSpPr>
          <p:nvPr>
            <p:ph type="subTitle" idx="4"/>
          </p:nvPr>
        </p:nvSpPr>
        <p:spPr>
          <a:xfrm>
            <a:off x="2509700" y="4897863"/>
            <a:ext cx="2998400" cy="70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lt1"/>
                </a:solidFill>
              </a:defRPr>
            </a:lvl1pPr>
            <a:lvl2pPr lvl="1" algn="ctr" rtl="0">
              <a:lnSpc>
                <a:spcPct val="100000"/>
              </a:lnSpc>
              <a:spcBef>
                <a:spcPts val="0"/>
              </a:spcBef>
              <a:spcAft>
                <a:spcPts val="0"/>
              </a:spcAft>
              <a:buNone/>
              <a:defRPr sz="1867">
                <a:solidFill>
                  <a:schemeClr val="lt1"/>
                </a:solidFill>
              </a:defRPr>
            </a:lvl2pPr>
            <a:lvl3pPr lvl="2" algn="ctr" rtl="0">
              <a:lnSpc>
                <a:spcPct val="100000"/>
              </a:lnSpc>
              <a:spcBef>
                <a:spcPts val="0"/>
              </a:spcBef>
              <a:spcAft>
                <a:spcPts val="0"/>
              </a:spcAft>
              <a:buNone/>
              <a:defRPr sz="1867">
                <a:solidFill>
                  <a:schemeClr val="lt1"/>
                </a:solidFill>
              </a:defRPr>
            </a:lvl3pPr>
            <a:lvl4pPr lvl="3" algn="ctr" rtl="0">
              <a:lnSpc>
                <a:spcPct val="100000"/>
              </a:lnSpc>
              <a:spcBef>
                <a:spcPts val="0"/>
              </a:spcBef>
              <a:spcAft>
                <a:spcPts val="0"/>
              </a:spcAft>
              <a:buNone/>
              <a:defRPr sz="1867">
                <a:solidFill>
                  <a:schemeClr val="lt1"/>
                </a:solidFill>
              </a:defRPr>
            </a:lvl4pPr>
            <a:lvl5pPr lvl="4" algn="ctr" rtl="0">
              <a:lnSpc>
                <a:spcPct val="100000"/>
              </a:lnSpc>
              <a:spcBef>
                <a:spcPts val="0"/>
              </a:spcBef>
              <a:spcAft>
                <a:spcPts val="0"/>
              </a:spcAft>
              <a:buNone/>
              <a:defRPr sz="1867">
                <a:solidFill>
                  <a:schemeClr val="lt1"/>
                </a:solidFill>
              </a:defRPr>
            </a:lvl5pPr>
            <a:lvl6pPr lvl="5" algn="ctr" rtl="0">
              <a:lnSpc>
                <a:spcPct val="100000"/>
              </a:lnSpc>
              <a:spcBef>
                <a:spcPts val="0"/>
              </a:spcBef>
              <a:spcAft>
                <a:spcPts val="0"/>
              </a:spcAft>
              <a:buNone/>
              <a:defRPr sz="1867">
                <a:solidFill>
                  <a:schemeClr val="lt1"/>
                </a:solidFill>
              </a:defRPr>
            </a:lvl6pPr>
            <a:lvl7pPr lvl="6" algn="ctr" rtl="0">
              <a:lnSpc>
                <a:spcPct val="100000"/>
              </a:lnSpc>
              <a:spcBef>
                <a:spcPts val="0"/>
              </a:spcBef>
              <a:spcAft>
                <a:spcPts val="0"/>
              </a:spcAft>
              <a:buNone/>
              <a:defRPr sz="1867">
                <a:solidFill>
                  <a:schemeClr val="lt1"/>
                </a:solidFill>
              </a:defRPr>
            </a:lvl7pPr>
            <a:lvl8pPr lvl="7" algn="ctr" rtl="0">
              <a:lnSpc>
                <a:spcPct val="100000"/>
              </a:lnSpc>
              <a:spcBef>
                <a:spcPts val="0"/>
              </a:spcBef>
              <a:spcAft>
                <a:spcPts val="0"/>
              </a:spcAft>
              <a:buNone/>
              <a:defRPr sz="1867">
                <a:solidFill>
                  <a:schemeClr val="lt1"/>
                </a:solidFill>
              </a:defRPr>
            </a:lvl8pPr>
            <a:lvl9pPr lvl="8" algn="ctr" rtl="0">
              <a:lnSpc>
                <a:spcPct val="100000"/>
              </a:lnSpc>
              <a:spcBef>
                <a:spcPts val="0"/>
              </a:spcBef>
              <a:spcAft>
                <a:spcPts val="0"/>
              </a:spcAft>
              <a:buNone/>
              <a:defRPr sz="1867">
                <a:solidFill>
                  <a:schemeClr val="lt1"/>
                </a:solidFill>
              </a:defRPr>
            </a:lvl9pPr>
          </a:lstStyle>
          <a:p>
            <a:endParaRPr/>
          </a:p>
        </p:txBody>
      </p:sp>
      <p:sp>
        <p:nvSpPr>
          <p:cNvPr id="360" name="Google Shape;360;p35"/>
          <p:cNvSpPr txBox="1">
            <a:spLocks noGrp="1"/>
          </p:cNvSpPr>
          <p:nvPr>
            <p:ph type="subTitle" idx="5"/>
          </p:nvPr>
        </p:nvSpPr>
        <p:spPr>
          <a:xfrm>
            <a:off x="6721351" y="2327251"/>
            <a:ext cx="2998400" cy="614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None/>
              <a:defRPr sz="3200">
                <a:solidFill>
                  <a:schemeClr val="lt1"/>
                </a:solidFill>
                <a:latin typeface="Anton"/>
                <a:ea typeface="Anton"/>
                <a:cs typeface="Anton"/>
                <a:sym typeface="Anton"/>
              </a:defRPr>
            </a:lvl1pPr>
            <a:lvl2pPr lvl="1" algn="ctr" rtl="0">
              <a:lnSpc>
                <a:spcPct val="100000"/>
              </a:lnSpc>
              <a:spcBef>
                <a:spcPts val="0"/>
              </a:spcBef>
              <a:spcAft>
                <a:spcPts val="0"/>
              </a:spcAft>
              <a:buNone/>
              <a:defRPr sz="3200">
                <a:solidFill>
                  <a:schemeClr val="lt1"/>
                </a:solidFill>
                <a:latin typeface="Anton"/>
                <a:ea typeface="Anton"/>
                <a:cs typeface="Anton"/>
                <a:sym typeface="Anton"/>
              </a:defRPr>
            </a:lvl2pPr>
            <a:lvl3pPr lvl="2" algn="ctr" rtl="0">
              <a:lnSpc>
                <a:spcPct val="100000"/>
              </a:lnSpc>
              <a:spcBef>
                <a:spcPts val="0"/>
              </a:spcBef>
              <a:spcAft>
                <a:spcPts val="0"/>
              </a:spcAft>
              <a:buNone/>
              <a:defRPr sz="3200">
                <a:solidFill>
                  <a:schemeClr val="lt1"/>
                </a:solidFill>
                <a:latin typeface="Anton"/>
                <a:ea typeface="Anton"/>
                <a:cs typeface="Anton"/>
                <a:sym typeface="Anton"/>
              </a:defRPr>
            </a:lvl3pPr>
            <a:lvl4pPr lvl="3" algn="ctr" rtl="0">
              <a:lnSpc>
                <a:spcPct val="100000"/>
              </a:lnSpc>
              <a:spcBef>
                <a:spcPts val="0"/>
              </a:spcBef>
              <a:spcAft>
                <a:spcPts val="0"/>
              </a:spcAft>
              <a:buNone/>
              <a:defRPr sz="3200">
                <a:solidFill>
                  <a:schemeClr val="lt1"/>
                </a:solidFill>
                <a:latin typeface="Anton"/>
                <a:ea typeface="Anton"/>
                <a:cs typeface="Anton"/>
                <a:sym typeface="Anton"/>
              </a:defRPr>
            </a:lvl4pPr>
            <a:lvl5pPr lvl="4" algn="ctr" rtl="0">
              <a:lnSpc>
                <a:spcPct val="100000"/>
              </a:lnSpc>
              <a:spcBef>
                <a:spcPts val="0"/>
              </a:spcBef>
              <a:spcAft>
                <a:spcPts val="0"/>
              </a:spcAft>
              <a:buNone/>
              <a:defRPr sz="3200">
                <a:solidFill>
                  <a:schemeClr val="lt1"/>
                </a:solidFill>
                <a:latin typeface="Anton"/>
                <a:ea typeface="Anton"/>
                <a:cs typeface="Anton"/>
                <a:sym typeface="Anton"/>
              </a:defRPr>
            </a:lvl5pPr>
            <a:lvl6pPr lvl="5" algn="ctr" rtl="0">
              <a:lnSpc>
                <a:spcPct val="100000"/>
              </a:lnSpc>
              <a:spcBef>
                <a:spcPts val="0"/>
              </a:spcBef>
              <a:spcAft>
                <a:spcPts val="0"/>
              </a:spcAft>
              <a:buNone/>
              <a:defRPr sz="3200">
                <a:solidFill>
                  <a:schemeClr val="lt1"/>
                </a:solidFill>
                <a:latin typeface="Anton"/>
                <a:ea typeface="Anton"/>
                <a:cs typeface="Anton"/>
                <a:sym typeface="Anton"/>
              </a:defRPr>
            </a:lvl6pPr>
            <a:lvl7pPr lvl="6" algn="ctr" rtl="0">
              <a:lnSpc>
                <a:spcPct val="100000"/>
              </a:lnSpc>
              <a:spcBef>
                <a:spcPts val="0"/>
              </a:spcBef>
              <a:spcAft>
                <a:spcPts val="0"/>
              </a:spcAft>
              <a:buNone/>
              <a:defRPr sz="3200">
                <a:solidFill>
                  <a:schemeClr val="lt1"/>
                </a:solidFill>
                <a:latin typeface="Anton"/>
                <a:ea typeface="Anton"/>
                <a:cs typeface="Anton"/>
                <a:sym typeface="Anton"/>
              </a:defRPr>
            </a:lvl7pPr>
            <a:lvl8pPr lvl="7" algn="ctr" rtl="0">
              <a:lnSpc>
                <a:spcPct val="100000"/>
              </a:lnSpc>
              <a:spcBef>
                <a:spcPts val="0"/>
              </a:spcBef>
              <a:spcAft>
                <a:spcPts val="0"/>
              </a:spcAft>
              <a:buNone/>
              <a:defRPr sz="3200">
                <a:solidFill>
                  <a:schemeClr val="lt1"/>
                </a:solidFill>
                <a:latin typeface="Anton"/>
                <a:ea typeface="Anton"/>
                <a:cs typeface="Anton"/>
                <a:sym typeface="Anton"/>
              </a:defRPr>
            </a:lvl8pPr>
            <a:lvl9pPr lvl="8" algn="ctr" rtl="0">
              <a:lnSpc>
                <a:spcPct val="100000"/>
              </a:lnSpc>
              <a:spcBef>
                <a:spcPts val="0"/>
              </a:spcBef>
              <a:spcAft>
                <a:spcPts val="0"/>
              </a:spcAft>
              <a:buNone/>
              <a:defRPr sz="3200">
                <a:solidFill>
                  <a:schemeClr val="lt1"/>
                </a:solidFill>
                <a:latin typeface="Anton"/>
                <a:ea typeface="Anton"/>
                <a:cs typeface="Anton"/>
                <a:sym typeface="Anton"/>
              </a:defRPr>
            </a:lvl9pPr>
          </a:lstStyle>
          <a:p>
            <a:endParaRPr/>
          </a:p>
        </p:txBody>
      </p:sp>
      <p:sp>
        <p:nvSpPr>
          <p:cNvPr id="361" name="Google Shape;361;p35"/>
          <p:cNvSpPr txBox="1">
            <a:spLocks noGrp="1"/>
          </p:cNvSpPr>
          <p:nvPr>
            <p:ph type="subTitle" idx="6"/>
          </p:nvPr>
        </p:nvSpPr>
        <p:spPr>
          <a:xfrm>
            <a:off x="6721117" y="2852251"/>
            <a:ext cx="2998400" cy="70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lt1"/>
                </a:solidFill>
              </a:defRPr>
            </a:lvl1pPr>
            <a:lvl2pPr lvl="1" algn="ctr" rtl="0">
              <a:lnSpc>
                <a:spcPct val="100000"/>
              </a:lnSpc>
              <a:spcBef>
                <a:spcPts val="0"/>
              </a:spcBef>
              <a:spcAft>
                <a:spcPts val="0"/>
              </a:spcAft>
              <a:buNone/>
              <a:defRPr sz="1867">
                <a:solidFill>
                  <a:schemeClr val="lt1"/>
                </a:solidFill>
              </a:defRPr>
            </a:lvl2pPr>
            <a:lvl3pPr lvl="2" algn="ctr" rtl="0">
              <a:lnSpc>
                <a:spcPct val="100000"/>
              </a:lnSpc>
              <a:spcBef>
                <a:spcPts val="0"/>
              </a:spcBef>
              <a:spcAft>
                <a:spcPts val="0"/>
              </a:spcAft>
              <a:buNone/>
              <a:defRPr sz="1867">
                <a:solidFill>
                  <a:schemeClr val="lt1"/>
                </a:solidFill>
              </a:defRPr>
            </a:lvl3pPr>
            <a:lvl4pPr lvl="3" algn="ctr" rtl="0">
              <a:lnSpc>
                <a:spcPct val="100000"/>
              </a:lnSpc>
              <a:spcBef>
                <a:spcPts val="0"/>
              </a:spcBef>
              <a:spcAft>
                <a:spcPts val="0"/>
              </a:spcAft>
              <a:buNone/>
              <a:defRPr sz="1867">
                <a:solidFill>
                  <a:schemeClr val="lt1"/>
                </a:solidFill>
              </a:defRPr>
            </a:lvl4pPr>
            <a:lvl5pPr lvl="4" algn="ctr" rtl="0">
              <a:lnSpc>
                <a:spcPct val="100000"/>
              </a:lnSpc>
              <a:spcBef>
                <a:spcPts val="0"/>
              </a:spcBef>
              <a:spcAft>
                <a:spcPts val="0"/>
              </a:spcAft>
              <a:buNone/>
              <a:defRPr sz="1867">
                <a:solidFill>
                  <a:schemeClr val="lt1"/>
                </a:solidFill>
              </a:defRPr>
            </a:lvl5pPr>
            <a:lvl6pPr lvl="5" algn="ctr" rtl="0">
              <a:lnSpc>
                <a:spcPct val="100000"/>
              </a:lnSpc>
              <a:spcBef>
                <a:spcPts val="0"/>
              </a:spcBef>
              <a:spcAft>
                <a:spcPts val="0"/>
              </a:spcAft>
              <a:buNone/>
              <a:defRPr sz="1867">
                <a:solidFill>
                  <a:schemeClr val="lt1"/>
                </a:solidFill>
              </a:defRPr>
            </a:lvl6pPr>
            <a:lvl7pPr lvl="6" algn="ctr" rtl="0">
              <a:lnSpc>
                <a:spcPct val="100000"/>
              </a:lnSpc>
              <a:spcBef>
                <a:spcPts val="0"/>
              </a:spcBef>
              <a:spcAft>
                <a:spcPts val="0"/>
              </a:spcAft>
              <a:buNone/>
              <a:defRPr sz="1867">
                <a:solidFill>
                  <a:schemeClr val="lt1"/>
                </a:solidFill>
              </a:defRPr>
            </a:lvl7pPr>
            <a:lvl8pPr lvl="7" algn="ctr" rtl="0">
              <a:lnSpc>
                <a:spcPct val="100000"/>
              </a:lnSpc>
              <a:spcBef>
                <a:spcPts val="0"/>
              </a:spcBef>
              <a:spcAft>
                <a:spcPts val="0"/>
              </a:spcAft>
              <a:buNone/>
              <a:defRPr sz="1867">
                <a:solidFill>
                  <a:schemeClr val="lt1"/>
                </a:solidFill>
              </a:defRPr>
            </a:lvl8pPr>
            <a:lvl9pPr lvl="8" algn="ctr" rtl="0">
              <a:lnSpc>
                <a:spcPct val="100000"/>
              </a:lnSpc>
              <a:spcBef>
                <a:spcPts val="0"/>
              </a:spcBef>
              <a:spcAft>
                <a:spcPts val="0"/>
              </a:spcAft>
              <a:buNone/>
              <a:defRPr sz="1867">
                <a:solidFill>
                  <a:schemeClr val="lt1"/>
                </a:solidFill>
              </a:defRPr>
            </a:lvl9pPr>
          </a:lstStyle>
          <a:p>
            <a:endParaRPr/>
          </a:p>
        </p:txBody>
      </p:sp>
      <p:sp>
        <p:nvSpPr>
          <p:cNvPr id="362" name="Google Shape;362;p35"/>
          <p:cNvSpPr txBox="1">
            <a:spLocks noGrp="1"/>
          </p:cNvSpPr>
          <p:nvPr>
            <p:ph type="subTitle" idx="7"/>
          </p:nvPr>
        </p:nvSpPr>
        <p:spPr>
          <a:xfrm>
            <a:off x="6721100" y="4385951"/>
            <a:ext cx="2998400" cy="614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None/>
              <a:defRPr sz="3200">
                <a:solidFill>
                  <a:schemeClr val="lt1"/>
                </a:solidFill>
                <a:latin typeface="Anton"/>
                <a:ea typeface="Anton"/>
                <a:cs typeface="Anton"/>
                <a:sym typeface="Anton"/>
              </a:defRPr>
            </a:lvl1pPr>
            <a:lvl2pPr lvl="1" algn="ctr" rtl="0">
              <a:lnSpc>
                <a:spcPct val="100000"/>
              </a:lnSpc>
              <a:spcBef>
                <a:spcPts val="0"/>
              </a:spcBef>
              <a:spcAft>
                <a:spcPts val="0"/>
              </a:spcAft>
              <a:buNone/>
              <a:defRPr sz="3200">
                <a:solidFill>
                  <a:schemeClr val="lt1"/>
                </a:solidFill>
                <a:latin typeface="Anton"/>
                <a:ea typeface="Anton"/>
                <a:cs typeface="Anton"/>
                <a:sym typeface="Anton"/>
              </a:defRPr>
            </a:lvl2pPr>
            <a:lvl3pPr lvl="2" algn="ctr" rtl="0">
              <a:lnSpc>
                <a:spcPct val="100000"/>
              </a:lnSpc>
              <a:spcBef>
                <a:spcPts val="0"/>
              </a:spcBef>
              <a:spcAft>
                <a:spcPts val="0"/>
              </a:spcAft>
              <a:buNone/>
              <a:defRPr sz="3200">
                <a:solidFill>
                  <a:schemeClr val="lt1"/>
                </a:solidFill>
                <a:latin typeface="Anton"/>
                <a:ea typeface="Anton"/>
                <a:cs typeface="Anton"/>
                <a:sym typeface="Anton"/>
              </a:defRPr>
            </a:lvl3pPr>
            <a:lvl4pPr lvl="3" algn="ctr" rtl="0">
              <a:lnSpc>
                <a:spcPct val="100000"/>
              </a:lnSpc>
              <a:spcBef>
                <a:spcPts val="0"/>
              </a:spcBef>
              <a:spcAft>
                <a:spcPts val="0"/>
              </a:spcAft>
              <a:buNone/>
              <a:defRPr sz="3200">
                <a:solidFill>
                  <a:schemeClr val="lt1"/>
                </a:solidFill>
                <a:latin typeface="Anton"/>
                <a:ea typeface="Anton"/>
                <a:cs typeface="Anton"/>
                <a:sym typeface="Anton"/>
              </a:defRPr>
            </a:lvl4pPr>
            <a:lvl5pPr lvl="4" algn="ctr" rtl="0">
              <a:lnSpc>
                <a:spcPct val="100000"/>
              </a:lnSpc>
              <a:spcBef>
                <a:spcPts val="0"/>
              </a:spcBef>
              <a:spcAft>
                <a:spcPts val="0"/>
              </a:spcAft>
              <a:buNone/>
              <a:defRPr sz="3200">
                <a:solidFill>
                  <a:schemeClr val="lt1"/>
                </a:solidFill>
                <a:latin typeface="Anton"/>
                <a:ea typeface="Anton"/>
                <a:cs typeface="Anton"/>
                <a:sym typeface="Anton"/>
              </a:defRPr>
            </a:lvl5pPr>
            <a:lvl6pPr lvl="5" algn="ctr" rtl="0">
              <a:lnSpc>
                <a:spcPct val="100000"/>
              </a:lnSpc>
              <a:spcBef>
                <a:spcPts val="0"/>
              </a:spcBef>
              <a:spcAft>
                <a:spcPts val="0"/>
              </a:spcAft>
              <a:buNone/>
              <a:defRPr sz="3200">
                <a:solidFill>
                  <a:schemeClr val="lt1"/>
                </a:solidFill>
                <a:latin typeface="Anton"/>
                <a:ea typeface="Anton"/>
                <a:cs typeface="Anton"/>
                <a:sym typeface="Anton"/>
              </a:defRPr>
            </a:lvl6pPr>
            <a:lvl7pPr lvl="6" algn="ctr" rtl="0">
              <a:lnSpc>
                <a:spcPct val="100000"/>
              </a:lnSpc>
              <a:spcBef>
                <a:spcPts val="0"/>
              </a:spcBef>
              <a:spcAft>
                <a:spcPts val="0"/>
              </a:spcAft>
              <a:buNone/>
              <a:defRPr sz="3200">
                <a:solidFill>
                  <a:schemeClr val="lt1"/>
                </a:solidFill>
                <a:latin typeface="Anton"/>
                <a:ea typeface="Anton"/>
                <a:cs typeface="Anton"/>
                <a:sym typeface="Anton"/>
              </a:defRPr>
            </a:lvl7pPr>
            <a:lvl8pPr lvl="7" algn="ctr" rtl="0">
              <a:lnSpc>
                <a:spcPct val="100000"/>
              </a:lnSpc>
              <a:spcBef>
                <a:spcPts val="0"/>
              </a:spcBef>
              <a:spcAft>
                <a:spcPts val="0"/>
              </a:spcAft>
              <a:buNone/>
              <a:defRPr sz="3200">
                <a:solidFill>
                  <a:schemeClr val="lt1"/>
                </a:solidFill>
                <a:latin typeface="Anton"/>
                <a:ea typeface="Anton"/>
                <a:cs typeface="Anton"/>
                <a:sym typeface="Anton"/>
              </a:defRPr>
            </a:lvl8pPr>
            <a:lvl9pPr lvl="8" algn="ctr" rtl="0">
              <a:lnSpc>
                <a:spcPct val="100000"/>
              </a:lnSpc>
              <a:spcBef>
                <a:spcPts val="0"/>
              </a:spcBef>
              <a:spcAft>
                <a:spcPts val="0"/>
              </a:spcAft>
              <a:buNone/>
              <a:defRPr sz="3200">
                <a:solidFill>
                  <a:schemeClr val="lt1"/>
                </a:solidFill>
                <a:latin typeface="Anton"/>
                <a:ea typeface="Anton"/>
                <a:cs typeface="Anton"/>
                <a:sym typeface="Anton"/>
              </a:defRPr>
            </a:lvl9pPr>
          </a:lstStyle>
          <a:p>
            <a:endParaRPr/>
          </a:p>
        </p:txBody>
      </p:sp>
      <p:sp>
        <p:nvSpPr>
          <p:cNvPr id="363" name="Google Shape;363;p35"/>
          <p:cNvSpPr txBox="1">
            <a:spLocks noGrp="1"/>
          </p:cNvSpPr>
          <p:nvPr>
            <p:ph type="subTitle" idx="8"/>
          </p:nvPr>
        </p:nvSpPr>
        <p:spPr>
          <a:xfrm>
            <a:off x="6721157" y="4912612"/>
            <a:ext cx="2998400" cy="70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lt1"/>
                </a:solidFill>
              </a:defRPr>
            </a:lvl1pPr>
            <a:lvl2pPr lvl="1" algn="ctr" rtl="0">
              <a:lnSpc>
                <a:spcPct val="100000"/>
              </a:lnSpc>
              <a:spcBef>
                <a:spcPts val="0"/>
              </a:spcBef>
              <a:spcAft>
                <a:spcPts val="0"/>
              </a:spcAft>
              <a:buNone/>
              <a:defRPr sz="1867">
                <a:solidFill>
                  <a:schemeClr val="lt1"/>
                </a:solidFill>
              </a:defRPr>
            </a:lvl2pPr>
            <a:lvl3pPr lvl="2" algn="ctr" rtl="0">
              <a:lnSpc>
                <a:spcPct val="100000"/>
              </a:lnSpc>
              <a:spcBef>
                <a:spcPts val="0"/>
              </a:spcBef>
              <a:spcAft>
                <a:spcPts val="0"/>
              </a:spcAft>
              <a:buNone/>
              <a:defRPr sz="1867">
                <a:solidFill>
                  <a:schemeClr val="lt1"/>
                </a:solidFill>
              </a:defRPr>
            </a:lvl3pPr>
            <a:lvl4pPr lvl="3" algn="ctr" rtl="0">
              <a:lnSpc>
                <a:spcPct val="100000"/>
              </a:lnSpc>
              <a:spcBef>
                <a:spcPts val="0"/>
              </a:spcBef>
              <a:spcAft>
                <a:spcPts val="0"/>
              </a:spcAft>
              <a:buNone/>
              <a:defRPr sz="1867">
                <a:solidFill>
                  <a:schemeClr val="lt1"/>
                </a:solidFill>
              </a:defRPr>
            </a:lvl4pPr>
            <a:lvl5pPr lvl="4" algn="ctr" rtl="0">
              <a:lnSpc>
                <a:spcPct val="100000"/>
              </a:lnSpc>
              <a:spcBef>
                <a:spcPts val="0"/>
              </a:spcBef>
              <a:spcAft>
                <a:spcPts val="0"/>
              </a:spcAft>
              <a:buNone/>
              <a:defRPr sz="1867">
                <a:solidFill>
                  <a:schemeClr val="lt1"/>
                </a:solidFill>
              </a:defRPr>
            </a:lvl5pPr>
            <a:lvl6pPr lvl="5" algn="ctr" rtl="0">
              <a:lnSpc>
                <a:spcPct val="100000"/>
              </a:lnSpc>
              <a:spcBef>
                <a:spcPts val="0"/>
              </a:spcBef>
              <a:spcAft>
                <a:spcPts val="0"/>
              </a:spcAft>
              <a:buNone/>
              <a:defRPr sz="1867">
                <a:solidFill>
                  <a:schemeClr val="lt1"/>
                </a:solidFill>
              </a:defRPr>
            </a:lvl6pPr>
            <a:lvl7pPr lvl="6" algn="ctr" rtl="0">
              <a:lnSpc>
                <a:spcPct val="100000"/>
              </a:lnSpc>
              <a:spcBef>
                <a:spcPts val="0"/>
              </a:spcBef>
              <a:spcAft>
                <a:spcPts val="0"/>
              </a:spcAft>
              <a:buNone/>
              <a:defRPr sz="1867">
                <a:solidFill>
                  <a:schemeClr val="lt1"/>
                </a:solidFill>
              </a:defRPr>
            </a:lvl7pPr>
            <a:lvl8pPr lvl="7" algn="ctr" rtl="0">
              <a:lnSpc>
                <a:spcPct val="100000"/>
              </a:lnSpc>
              <a:spcBef>
                <a:spcPts val="0"/>
              </a:spcBef>
              <a:spcAft>
                <a:spcPts val="0"/>
              </a:spcAft>
              <a:buNone/>
              <a:defRPr sz="1867">
                <a:solidFill>
                  <a:schemeClr val="lt1"/>
                </a:solidFill>
              </a:defRPr>
            </a:lvl8pPr>
            <a:lvl9pPr lvl="8" algn="ctr" rtl="0">
              <a:lnSpc>
                <a:spcPct val="100000"/>
              </a:lnSpc>
              <a:spcBef>
                <a:spcPts val="0"/>
              </a:spcBef>
              <a:spcAft>
                <a:spcPts val="0"/>
              </a:spcAft>
              <a:buNone/>
              <a:defRPr sz="1867">
                <a:solidFill>
                  <a:schemeClr val="lt1"/>
                </a:solidFill>
              </a:defRPr>
            </a:lvl9pPr>
          </a:lstStyle>
          <a:p>
            <a:endParaRPr/>
          </a:p>
        </p:txBody>
      </p:sp>
      <p:sp>
        <p:nvSpPr>
          <p:cNvPr id="364" name="Google Shape;364;p35"/>
          <p:cNvSpPr txBox="1">
            <a:spLocks noGrp="1"/>
          </p:cNvSpPr>
          <p:nvPr>
            <p:ph type="title"/>
          </p:nvPr>
        </p:nvSpPr>
        <p:spPr>
          <a:xfrm>
            <a:off x="950967" y="719333"/>
            <a:ext cx="1029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Font typeface="Abhaya Libre"/>
              <a:buNone/>
              <a:defRPr/>
            </a:lvl1pPr>
            <a:lvl2pPr lvl="1" rtl="0">
              <a:spcBef>
                <a:spcPts val="0"/>
              </a:spcBef>
              <a:spcAft>
                <a:spcPts val="0"/>
              </a:spcAft>
              <a:buSzPts val="3500"/>
              <a:buFont typeface="Abhaya Libre"/>
              <a:buNone/>
              <a:defRPr sz="4667">
                <a:latin typeface="Abhaya Libre"/>
                <a:ea typeface="Abhaya Libre"/>
                <a:cs typeface="Abhaya Libre"/>
                <a:sym typeface="Abhaya Libre"/>
              </a:defRPr>
            </a:lvl2pPr>
            <a:lvl3pPr lvl="2" rtl="0">
              <a:spcBef>
                <a:spcPts val="0"/>
              </a:spcBef>
              <a:spcAft>
                <a:spcPts val="0"/>
              </a:spcAft>
              <a:buSzPts val="3500"/>
              <a:buFont typeface="Abhaya Libre"/>
              <a:buNone/>
              <a:defRPr sz="4667">
                <a:latin typeface="Abhaya Libre"/>
                <a:ea typeface="Abhaya Libre"/>
                <a:cs typeface="Abhaya Libre"/>
                <a:sym typeface="Abhaya Libre"/>
              </a:defRPr>
            </a:lvl3pPr>
            <a:lvl4pPr lvl="3" rtl="0">
              <a:spcBef>
                <a:spcPts val="0"/>
              </a:spcBef>
              <a:spcAft>
                <a:spcPts val="0"/>
              </a:spcAft>
              <a:buSzPts val="3500"/>
              <a:buFont typeface="Abhaya Libre"/>
              <a:buNone/>
              <a:defRPr sz="4667">
                <a:latin typeface="Abhaya Libre"/>
                <a:ea typeface="Abhaya Libre"/>
                <a:cs typeface="Abhaya Libre"/>
                <a:sym typeface="Abhaya Libre"/>
              </a:defRPr>
            </a:lvl4pPr>
            <a:lvl5pPr lvl="4" rtl="0">
              <a:spcBef>
                <a:spcPts val="0"/>
              </a:spcBef>
              <a:spcAft>
                <a:spcPts val="0"/>
              </a:spcAft>
              <a:buSzPts val="3500"/>
              <a:buFont typeface="Abhaya Libre"/>
              <a:buNone/>
              <a:defRPr sz="4667">
                <a:latin typeface="Abhaya Libre"/>
                <a:ea typeface="Abhaya Libre"/>
                <a:cs typeface="Abhaya Libre"/>
                <a:sym typeface="Abhaya Libre"/>
              </a:defRPr>
            </a:lvl5pPr>
            <a:lvl6pPr lvl="5" rtl="0">
              <a:spcBef>
                <a:spcPts val="0"/>
              </a:spcBef>
              <a:spcAft>
                <a:spcPts val="0"/>
              </a:spcAft>
              <a:buSzPts val="3500"/>
              <a:buFont typeface="Abhaya Libre"/>
              <a:buNone/>
              <a:defRPr sz="4667">
                <a:latin typeface="Abhaya Libre"/>
                <a:ea typeface="Abhaya Libre"/>
                <a:cs typeface="Abhaya Libre"/>
                <a:sym typeface="Abhaya Libre"/>
              </a:defRPr>
            </a:lvl6pPr>
            <a:lvl7pPr lvl="6" rtl="0">
              <a:spcBef>
                <a:spcPts val="0"/>
              </a:spcBef>
              <a:spcAft>
                <a:spcPts val="0"/>
              </a:spcAft>
              <a:buSzPts val="3500"/>
              <a:buFont typeface="Abhaya Libre"/>
              <a:buNone/>
              <a:defRPr sz="4667">
                <a:latin typeface="Abhaya Libre"/>
                <a:ea typeface="Abhaya Libre"/>
                <a:cs typeface="Abhaya Libre"/>
                <a:sym typeface="Abhaya Libre"/>
              </a:defRPr>
            </a:lvl7pPr>
            <a:lvl8pPr lvl="7" rtl="0">
              <a:spcBef>
                <a:spcPts val="0"/>
              </a:spcBef>
              <a:spcAft>
                <a:spcPts val="0"/>
              </a:spcAft>
              <a:buSzPts val="3500"/>
              <a:buFont typeface="Abhaya Libre"/>
              <a:buNone/>
              <a:defRPr sz="4667">
                <a:latin typeface="Abhaya Libre"/>
                <a:ea typeface="Abhaya Libre"/>
                <a:cs typeface="Abhaya Libre"/>
                <a:sym typeface="Abhaya Libre"/>
              </a:defRPr>
            </a:lvl8pPr>
            <a:lvl9pPr lvl="8" rtl="0">
              <a:spcBef>
                <a:spcPts val="0"/>
              </a:spcBef>
              <a:spcAft>
                <a:spcPts val="0"/>
              </a:spcAft>
              <a:buSzPts val="3500"/>
              <a:buFont typeface="Abhaya Libre"/>
              <a:buNone/>
              <a:defRPr sz="4667">
                <a:latin typeface="Abhaya Libre"/>
                <a:ea typeface="Abhaya Libre"/>
                <a:cs typeface="Abhaya Libre"/>
                <a:sym typeface="Abhaya Libre"/>
              </a:defRPr>
            </a:lvl9pPr>
          </a:lstStyle>
          <a:p>
            <a:endParaRPr/>
          </a:p>
        </p:txBody>
      </p:sp>
      <p:sp>
        <p:nvSpPr>
          <p:cNvPr id="365" name="Google Shape;365;p35"/>
          <p:cNvSpPr/>
          <p:nvPr/>
        </p:nvSpPr>
        <p:spPr>
          <a:xfrm>
            <a:off x="11685900" y="4195518"/>
            <a:ext cx="177333" cy="177300"/>
          </a:xfrm>
          <a:custGeom>
            <a:avLst/>
            <a:gdLst/>
            <a:ahLst/>
            <a:cxnLst/>
            <a:rect l="l" t="t" r="r" b="b"/>
            <a:pathLst>
              <a:path w="5320" h="5319" fill="none" extrusionOk="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w="13700" cap="flat" cmpd="sng">
            <a:solidFill>
              <a:schemeClr val="dk1"/>
            </a:solidFill>
            <a:prstDash val="solid"/>
            <a:miter lim="22825"/>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6" name="Google Shape;366;p35"/>
          <p:cNvSpPr/>
          <p:nvPr/>
        </p:nvSpPr>
        <p:spPr>
          <a:xfrm>
            <a:off x="10508300" y="461618"/>
            <a:ext cx="1048467" cy="106567"/>
          </a:xfrm>
          <a:custGeom>
            <a:avLst/>
            <a:gdLst/>
            <a:ahLst/>
            <a:cxnLst/>
            <a:rect l="l" t="t" r="r" b="b"/>
            <a:pathLst>
              <a:path w="31454" h="3197" fill="none" extrusionOk="0">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w="13700" cap="rnd"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7" name="Google Shape;367;p35"/>
          <p:cNvSpPr/>
          <p:nvPr/>
        </p:nvSpPr>
        <p:spPr>
          <a:xfrm>
            <a:off x="9516600" y="239434"/>
            <a:ext cx="177333" cy="177300"/>
          </a:xfrm>
          <a:custGeom>
            <a:avLst/>
            <a:gdLst/>
            <a:ahLst/>
            <a:cxnLst/>
            <a:rect l="l" t="t" r="r" b="b"/>
            <a:pathLst>
              <a:path w="5320" h="5319" fill="none" extrusionOk="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w="13700" cap="flat" cmpd="sng">
            <a:solidFill>
              <a:schemeClr val="dk1"/>
            </a:solidFill>
            <a:prstDash val="solid"/>
            <a:miter lim="22825"/>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8" name="Google Shape;368;p35"/>
          <p:cNvSpPr/>
          <p:nvPr/>
        </p:nvSpPr>
        <p:spPr>
          <a:xfrm>
            <a:off x="3042733" y="6374951"/>
            <a:ext cx="1048467" cy="106567"/>
          </a:xfrm>
          <a:custGeom>
            <a:avLst/>
            <a:gdLst/>
            <a:ahLst/>
            <a:cxnLst/>
            <a:rect l="l" t="t" r="r" b="b"/>
            <a:pathLst>
              <a:path w="31454" h="3197" fill="none" extrusionOk="0">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w="13700" cap="rnd"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9" name="Google Shape;369;p35"/>
          <p:cNvSpPr/>
          <p:nvPr/>
        </p:nvSpPr>
        <p:spPr>
          <a:xfrm>
            <a:off x="10938200" y="6374967"/>
            <a:ext cx="795891" cy="106567"/>
          </a:xfrm>
          <a:custGeom>
            <a:avLst/>
            <a:gdLst/>
            <a:ahLst/>
            <a:cxnLst/>
            <a:rect l="l" t="t" r="r" b="b"/>
            <a:pathLst>
              <a:path w="31454" h="3197" fill="none" extrusionOk="0">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w="13700" cap="rnd"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0" name="Google Shape;370;p35"/>
          <p:cNvSpPr/>
          <p:nvPr/>
        </p:nvSpPr>
        <p:spPr>
          <a:xfrm>
            <a:off x="7400734" y="6374952"/>
            <a:ext cx="506767" cy="33"/>
          </a:xfrm>
          <a:custGeom>
            <a:avLst/>
            <a:gdLst/>
            <a:ahLst/>
            <a:cxnLst/>
            <a:rect l="l" t="t" r="r" b="b"/>
            <a:pathLst>
              <a:path w="15203" h="1" fill="none" extrusionOk="0">
                <a:moveTo>
                  <a:pt x="1" y="0"/>
                </a:moveTo>
                <a:lnTo>
                  <a:pt x="15202" y="0"/>
                </a:lnTo>
              </a:path>
            </a:pathLst>
          </a:custGeom>
          <a:solidFill>
            <a:schemeClr val="dk1"/>
          </a:solidFill>
          <a:ln w="14275" cap="rnd"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1" name="Google Shape;371;p35"/>
          <p:cNvSpPr/>
          <p:nvPr/>
        </p:nvSpPr>
        <p:spPr>
          <a:xfrm>
            <a:off x="3077334" y="310167"/>
            <a:ext cx="106575" cy="106575"/>
          </a:xfrm>
          <a:custGeom>
            <a:avLst/>
            <a:gdLst/>
            <a:ahLst/>
            <a:cxnLst/>
            <a:rect l="l" t="t" r="r" b="b"/>
            <a:pathLst>
              <a:path w="5319" h="5319" fill="none" extrusionOk="0">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w="13700" cap="flat" cmpd="sng">
            <a:solidFill>
              <a:schemeClr val="dk1"/>
            </a:solidFill>
            <a:prstDash val="solid"/>
            <a:miter lim="22825"/>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2" name="Google Shape;372;p35"/>
          <p:cNvSpPr/>
          <p:nvPr/>
        </p:nvSpPr>
        <p:spPr>
          <a:xfrm>
            <a:off x="246734" y="5985085"/>
            <a:ext cx="506767" cy="33"/>
          </a:xfrm>
          <a:custGeom>
            <a:avLst/>
            <a:gdLst/>
            <a:ahLst/>
            <a:cxnLst/>
            <a:rect l="l" t="t" r="r" b="b"/>
            <a:pathLst>
              <a:path w="15203" h="1" fill="none" extrusionOk="0">
                <a:moveTo>
                  <a:pt x="1" y="0"/>
                </a:moveTo>
                <a:lnTo>
                  <a:pt x="15202" y="0"/>
                </a:lnTo>
              </a:path>
            </a:pathLst>
          </a:custGeom>
          <a:solidFill>
            <a:schemeClr val="dk1"/>
          </a:solidFill>
          <a:ln w="14275" cap="rnd"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3" name="Google Shape;373;p35"/>
          <p:cNvSpPr/>
          <p:nvPr/>
        </p:nvSpPr>
        <p:spPr>
          <a:xfrm>
            <a:off x="372833" y="4018234"/>
            <a:ext cx="177333" cy="177300"/>
          </a:xfrm>
          <a:custGeom>
            <a:avLst/>
            <a:gdLst/>
            <a:ahLst/>
            <a:cxnLst/>
            <a:rect l="l" t="t" r="r" b="b"/>
            <a:pathLst>
              <a:path w="5320" h="5319" fill="none" extrusionOk="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w="13700" cap="flat" cmpd="sng">
            <a:solidFill>
              <a:schemeClr val="dk1"/>
            </a:solidFill>
            <a:prstDash val="solid"/>
            <a:miter lim="22825"/>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101538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2215576-B8F8-4DB6-A738-5844D6376FAE}" type="datetimeFigureOut">
              <a:rPr lang="tr-TR" smtClean="0"/>
              <a:t>15.05.2024</a:t>
            </a:fld>
            <a:endParaRPr lang="tr-T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5356983-ABDF-4F48-A741-4E18625FBEAF}" type="slidenum">
              <a:rPr lang="tr-TR" smtClean="0"/>
              <a:t>‹#›</a:t>
            </a:fld>
            <a:endParaRPr lang="tr-T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3728828"/>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 Id="rId5" Type="http://schemas.openxmlformats.org/officeDocument/2006/relationships/hyperlink" Target="https://www.researchgate.net/publication/259468571_Ch_5_-_Rogers_JE_CyberKnife_Treatment_Room_Design_Radiation_Protection?_tp=eyJjb250ZXh0Ijp7ImZpcnN0UGFnZSI6Il9kaXJlY3QiLCJwYWdlIjoiX2RpcmVjdCJ9fQ" TargetMode="Externa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hyperlink" Target="https://www.iaea.org/sites/default/files/safron-february2017.pdf" TargetMode="External"/><Relationship Id="rId13" Type="http://schemas.openxmlformats.org/officeDocument/2006/relationships/image" Target="../media/image8.png"/><Relationship Id="rId3" Type="http://schemas.openxmlformats.org/officeDocument/2006/relationships/hyperlink" Target="https://www.iaea.org/sites/default/files/20/05/20-05-safron-update.pdf" TargetMode="External"/><Relationship Id="rId7" Type="http://schemas.openxmlformats.org/officeDocument/2006/relationships/hyperlink" Target="https://www.iaea.org/sites/default/files/17/12/safron-august2017.pdf" TargetMode="External"/><Relationship Id="rId12" Type="http://schemas.openxmlformats.org/officeDocument/2006/relationships/hyperlink" Target="https://www.iaea.org/file/document/2017/safron-update-2015-2pdf" TargetMode="External"/><Relationship Id="rId2" Type="http://schemas.openxmlformats.org/officeDocument/2006/relationships/hyperlink" Target="https://www.iaea.org/sites/default/files/21/03/safron_march_2021.pdf" TargetMode="External"/><Relationship Id="rId1" Type="http://schemas.openxmlformats.org/officeDocument/2006/relationships/slideLayout" Target="../slideLayouts/slideLayout2.xml"/><Relationship Id="rId6" Type="http://schemas.openxmlformats.org/officeDocument/2006/relationships/hyperlink" Target="https://www.iaea.org/sites/default/files/18/01/17-12-safron-update.pdf" TargetMode="External"/><Relationship Id="rId11" Type="http://schemas.openxmlformats.org/officeDocument/2006/relationships/hyperlink" Target="https://www.iaea.org/sites/default/files/safron-update-2015-10.pdf" TargetMode="External"/><Relationship Id="rId5" Type="http://schemas.openxmlformats.org/officeDocument/2006/relationships/hyperlink" Target="https://www.iaea.org/sites/default/files/18/12/18-12-safron-update.pdf" TargetMode="External"/><Relationship Id="rId15" Type="http://schemas.openxmlformats.org/officeDocument/2006/relationships/image" Target="../media/image43.png"/><Relationship Id="rId10" Type="http://schemas.openxmlformats.org/officeDocument/2006/relationships/hyperlink" Target="https://www.iaea.org/sites/default/files/safron_march2016.pdf" TargetMode="External"/><Relationship Id="rId4" Type="http://schemas.openxmlformats.org/officeDocument/2006/relationships/hyperlink" Target="https://www.iaea.org/sites/default/files/19/05/19-04-safron-update.pdf" TargetMode="External"/><Relationship Id="rId9" Type="http://schemas.openxmlformats.org/officeDocument/2006/relationships/hyperlink" Target="https://www.iaea.org/sites/default/files/safron-august2016.pdf" TargetMode="External"/><Relationship Id="rId14" Type="http://schemas.openxmlformats.org/officeDocument/2006/relationships/image" Target="../media/image42.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97278" y="220203"/>
            <a:ext cx="10058400" cy="3559628"/>
          </a:xfrm>
          <a:solidFill>
            <a:schemeClr val="accent4">
              <a:lumMod val="60000"/>
              <a:lumOff val="40000"/>
            </a:schemeClr>
          </a:solidFill>
        </p:spPr>
        <p:txBody>
          <a:bodyPr>
            <a:noAutofit/>
          </a:bodyPr>
          <a:lstStyle/>
          <a:p>
            <a:pPr algn="ctr"/>
            <a:r>
              <a:rPr lang="tr-TR" sz="6600" b="1" dirty="0" smtClean="0">
                <a:solidFill>
                  <a:srgbClr val="002060"/>
                </a:solidFill>
                <a:latin typeface="Bahnschrift SemiBold Condensed" panose="020B0502040204020203" pitchFamily="34" charset="0"/>
              </a:rPr>
              <a:t>Radyoterapi </a:t>
            </a:r>
            <a:r>
              <a:rPr lang="tr-TR" sz="6600" b="1" dirty="0">
                <a:solidFill>
                  <a:srgbClr val="002060"/>
                </a:solidFill>
                <a:latin typeface="Bahnschrift SemiBold Condensed" panose="020B0502040204020203" pitchFamily="34" charset="0"/>
              </a:rPr>
              <a:t>Ünitelerinde </a:t>
            </a:r>
            <a:r>
              <a:rPr lang="tr-TR" sz="6600" b="1" dirty="0" smtClean="0">
                <a:solidFill>
                  <a:srgbClr val="002060"/>
                </a:solidFill>
                <a:latin typeface="Bahnschrift SemiBold Condensed" panose="020B0502040204020203" pitchFamily="34" charset="0"/>
              </a:rPr>
              <a:t/>
            </a:r>
            <a:br>
              <a:rPr lang="tr-TR" sz="6600" b="1" dirty="0" smtClean="0">
                <a:solidFill>
                  <a:srgbClr val="002060"/>
                </a:solidFill>
                <a:latin typeface="Bahnschrift SemiBold Condensed" panose="020B0502040204020203" pitchFamily="34" charset="0"/>
              </a:rPr>
            </a:br>
            <a:r>
              <a:rPr lang="tr-TR" sz="6600" b="1" dirty="0" smtClean="0">
                <a:solidFill>
                  <a:srgbClr val="002060"/>
                </a:solidFill>
                <a:latin typeface="Bahnschrift SemiBold Condensed" panose="020B0502040204020203" pitchFamily="34" charset="0"/>
              </a:rPr>
              <a:t>Radyasyon </a:t>
            </a:r>
            <a:r>
              <a:rPr lang="tr-TR" sz="6600" b="1" dirty="0">
                <a:solidFill>
                  <a:srgbClr val="002060"/>
                </a:solidFill>
                <a:latin typeface="Bahnschrift SemiBold Condensed" panose="020B0502040204020203" pitchFamily="34" charset="0"/>
              </a:rPr>
              <a:t>Güvenliği </a:t>
            </a:r>
            <a:r>
              <a:rPr lang="tr-TR" sz="6600" b="1" dirty="0" smtClean="0">
                <a:solidFill>
                  <a:srgbClr val="002060"/>
                </a:solidFill>
                <a:latin typeface="Bahnschrift SemiBold Condensed" panose="020B0502040204020203" pitchFamily="34" charset="0"/>
              </a:rPr>
              <a:t/>
            </a:r>
            <a:br>
              <a:rPr lang="tr-TR" sz="6600" b="1" dirty="0" smtClean="0">
                <a:solidFill>
                  <a:srgbClr val="002060"/>
                </a:solidFill>
                <a:latin typeface="Bahnschrift SemiBold Condensed" panose="020B0502040204020203" pitchFamily="34" charset="0"/>
              </a:rPr>
            </a:br>
            <a:r>
              <a:rPr lang="tr-TR" sz="6600" b="1" dirty="0" smtClean="0">
                <a:solidFill>
                  <a:srgbClr val="002060"/>
                </a:solidFill>
                <a:latin typeface="Bahnschrift SemiBold Condensed" panose="020B0502040204020203" pitchFamily="34" charset="0"/>
              </a:rPr>
              <a:t>ve </a:t>
            </a:r>
            <a:br>
              <a:rPr lang="tr-TR" sz="6600" b="1" dirty="0" smtClean="0">
                <a:solidFill>
                  <a:srgbClr val="002060"/>
                </a:solidFill>
                <a:latin typeface="Bahnschrift SemiBold Condensed" panose="020B0502040204020203" pitchFamily="34" charset="0"/>
              </a:rPr>
            </a:br>
            <a:r>
              <a:rPr lang="tr-TR" sz="6600" b="1" dirty="0" smtClean="0">
                <a:solidFill>
                  <a:srgbClr val="002060"/>
                </a:solidFill>
                <a:latin typeface="Bahnschrift SemiBold Condensed" panose="020B0502040204020203" pitchFamily="34" charset="0"/>
              </a:rPr>
              <a:t>Dikkat </a:t>
            </a:r>
            <a:r>
              <a:rPr lang="tr-TR" sz="6600" b="1" dirty="0">
                <a:solidFill>
                  <a:srgbClr val="002060"/>
                </a:solidFill>
                <a:latin typeface="Bahnschrift SemiBold Condensed" panose="020B0502040204020203" pitchFamily="34" charset="0"/>
              </a:rPr>
              <a:t>Edilmesi Gereken </a:t>
            </a:r>
            <a:r>
              <a:rPr lang="tr-TR" sz="6600" b="1" dirty="0" smtClean="0">
                <a:solidFill>
                  <a:srgbClr val="002060"/>
                </a:solidFill>
                <a:latin typeface="Bahnschrift SemiBold Condensed" panose="020B0502040204020203" pitchFamily="34" charset="0"/>
              </a:rPr>
              <a:t>Unsurlar</a:t>
            </a:r>
            <a:endParaRPr lang="tr-TR" sz="6600" b="1" dirty="0">
              <a:solidFill>
                <a:srgbClr val="002060"/>
              </a:solidFill>
              <a:latin typeface="Bahnschrift SemiBold Condensed" panose="020B0502040204020203" pitchFamily="34" charset="0"/>
            </a:endParaRPr>
          </a:p>
        </p:txBody>
      </p:sp>
      <p:sp>
        <p:nvSpPr>
          <p:cNvPr id="3" name="Alt Başlık 2"/>
          <p:cNvSpPr>
            <a:spLocks noGrp="1"/>
          </p:cNvSpPr>
          <p:nvPr>
            <p:ph type="subTitle" idx="1"/>
          </p:nvPr>
        </p:nvSpPr>
        <p:spPr>
          <a:xfrm>
            <a:off x="1097278" y="3858231"/>
            <a:ext cx="10058400" cy="488191"/>
          </a:xfrm>
        </p:spPr>
        <p:txBody>
          <a:bodyPr>
            <a:normAutofit fontScale="92500"/>
          </a:bodyPr>
          <a:lstStyle/>
          <a:p>
            <a:pPr algn="ctr"/>
            <a:r>
              <a:rPr lang="tr-TR" sz="2800" b="1" dirty="0" smtClean="0">
                <a:solidFill>
                  <a:srgbClr val="FF0000"/>
                </a:solidFill>
                <a:latin typeface="+mn-lt"/>
              </a:rPr>
              <a:t>4</a:t>
            </a:r>
            <a:r>
              <a:rPr lang="tr-TR" sz="2800" b="1" dirty="0">
                <a:solidFill>
                  <a:srgbClr val="FF0000"/>
                </a:solidFill>
                <a:latin typeface="+mn-lt"/>
              </a:rPr>
              <a:t>. Ulusal Radyoterapi Kongresi ve Eğitim </a:t>
            </a:r>
            <a:r>
              <a:rPr lang="tr-TR" sz="2800" b="1" dirty="0" smtClean="0">
                <a:solidFill>
                  <a:srgbClr val="FF0000"/>
                </a:solidFill>
                <a:latin typeface="+mn-lt"/>
              </a:rPr>
              <a:t>Seminerleri </a:t>
            </a:r>
            <a:endParaRPr lang="tr-TR" sz="2800" b="1" dirty="0">
              <a:solidFill>
                <a:srgbClr val="FF0000"/>
              </a:solidFill>
              <a:latin typeface="+mn-lt"/>
            </a:endParaRPr>
          </a:p>
        </p:txBody>
      </p:sp>
      <p:sp>
        <p:nvSpPr>
          <p:cNvPr id="5" name="Alt Başlık 2"/>
          <p:cNvSpPr txBox="1">
            <a:spLocks/>
          </p:cNvSpPr>
          <p:nvPr/>
        </p:nvSpPr>
        <p:spPr>
          <a:xfrm>
            <a:off x="1097278" y="4346422"/>
            <a:ext cx="10058400" cy="1975118"/>
          </a:xfrm>
          <a:prstGeom prst="rect">
            <a:avLst/>
          </a:prstGeom>
          <a:solidFill>
            <a:schemeClr val="accent4">
              <a:lumMod val="60000"/>
              <a:lumOff val="40000"/>
            </a:schemeClr>
          </a:solidFill>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r>
              <a:rPr lang="tr-TR" b="1" dirty="0" smtClean="0">
                <a:solidFill>
                  <a:schemeClr val="bg2">
                    <a:lumMod val="25000"/>
                  </a:schemeClr>
                </a:solidFill>
                <a:latin typeface="+mn-lt"/>
              </a:rPr>
              <a:t>ÖĞR.GÖR. CANAN ERTUNÇ ARSLAN</a:t>
            </a:r>
          </a:p>
          <a:p>
            <a:pPr algn="ctr"/>
            <a:r>
              <a:rPr lang="tr-TR" sz="2000" b="1" dirty="0" smtClean="0">
                <a:solidFill>
                  <a:schemeClr val="bg2">
                    <a:lumMod val="25000"/>
                  </a:schemeClr>
                </a:solidFill>
                <a:latin typeface="+mn-lt"/>
              </a:rPr>
              <a:t>Medikal Fizik Uzmanı</a:t>
            </a:r>
          </a:p>
          <a:p>
            <a:pPr algn="ctr">
              <a:lnSpc>
                <a:spcPts val="2880"/>
              </a:lnSpc>
            </a:pPr>
            <a:r>
              <a:rPr lang="tr-TR" sz="2000" b="1" dirty="0" smtClean="0">
                <a:solidFill>
                  <a:schemeClr val="bg2">
                    <a:lumMod val="25000"/>
                  </a:schemeClr>
                </a:solidFill>
                <a:latin typeface="+mn-lt"/>
              </a:rPr>
              <a:t>Pamukkale üniversitesi  </a:t>
            </a:r>
          </a:p>
          <a:p>
            <a:pPr algn="ctr">
              <a:lnSpc>
                <a:spcPts val="2880"/>
              </a:lnSpc>
            </a:pPr>
            <a:r>
              <a:rPr lang="tr-TR" sz="2000" b="1" dirty="0" smtClean="0">
                <a:solidFill>
                  <a:schemeClr val="bg2">
                    <a:lumMod val="25000"/>
                  </a:schemeClr>
                </a:solidFill>
                <a:latin typeface="+mn-lt"/>
              </a:rPr>
              <a:t>radyasyon onkolojisi ad. </a:t>
            </a:r>
            <a:endParaRPr lang="tr-TR" sz="2000" b="1" dirty="0">
              <a:solidFill>
                <a:schemeClr val="bg2">
                  <a:lumMod val="25000"/>
                </a:schemeClr>
              </a:solidFill>
              <a:latin typeface="+mn-lt"/>
            </a:endParaRPr>
          </a:p>
        </p:txBody>
      </p:sp>
      <p:sp>
        <p:nvSpPr>
          <p:cNvPr id="6" name="Alt Başlık 2"/>
          <p:cNvSpPr txBox="1">
            <a:spLocks/>
          </p:cNvSpPr>
          <p:nvPr/>
        </p:nvSpPr>
        <p:spPr>
          <a:xfrm>
            <a:off x="1097278" y="6478341"/>
            <a:ext cx="10058400" cy="377992"/>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r>
              <a:rPr lang="tr-TR" dirty="0" smtClean="0">
                <a:solidFill>
                  <a:schemeClr val="bg1"/>
                </a:solidFill>
              </a:rPr>
              <a:t>12-16 mayıs 2024 - </a:t>
            </a:r>
            <a:r>
              <a:rPr lang="tr-TR" dirty="0" err="1" smtClean="0">
                <a:solidFill>
                  <a:schemeClr val="bg1"/>
                </a:solidFill>
              </a:rPr>
              <a:t>antalya</a:t>
            </a:r>
            <a:r>
              <a:rPr lang="tr-TR" dirty="0" smtClean="0">
                <a:solidFill>
                  <a:schemeClr val="bg1"/>
                </a:solidFill>
              </a:rPr>
              <a:t> </a:t>
            </a:r>
            <a:endParaRPr lang="tr-TR" dirty="0">
              <a:solidFill>
                <a:schemeClr val="bg1"/>
              </a:solidFill>
            </a:endParaRPr>
          </a:p>
        </p:txBody>
      </p:sp>
      <p:pic>
        <p:nvPicPr>
          <p:cNvPr id="7" name="Resim 6" descr="rttder |"/>
          <p:cNvPicPr/>
          <p:nvPr/>
        </p:nvPicPr>
        <p:blipFill>
          <a:blip r:embed="rId2" cstate="print"/>
          <a:srcRect/>
          <a:stretch>
            <a:fillRect/>
          </a:stretch>
        </p:blipFill>
        <p:spPr bwMode="auto">
          <a:xfrm>
            <a:off x="8977039" y="920110"/>
            <a:ext cx="2030595" cy="1958748"/>
          </a:xfrm>
          <a:prstGeom prst="rect">
            <a:avLst/>
          </a:prstGeom>
          <a:noFill/>
          <a:ln w="9525">
            <a:noFill/>
            <a:miter lim="800000"/>
            <a:headEnd/>
            <a:tailEnd/>
          </a:ln>
        </p:spPr>
      </p:pic>
      <p:pic>
        <p:nvPicPr>
          <p:cNvPr id="25602" name="Picture 2" descr="PAÜ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809" y="4581577"/>
            <a:ext cx="1678563" cy="1678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0114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dirty="0">
                <a:solidFill>
                  <a:srgbClr val="FF0000"/>
                </a:solidFill>
                <a:latin typeface="+mn-lt"/>
              </a:rPr>
              <a:t>Radyasyon </a:t>
            </a:r>
            <a:r>
              <a:rPr lang="tr-TR" altLang="tr-TR" dirty="0" err="1" smtClean="0">
                <a:solidFill>
                  <a:srgbClr val="FF0000"/>
                </a:solidFill>
                <a:latin typeface="+mn-lt"/>
              </a:rPr>
              <a:t>Güvenliği’nin</a:t>
            </a:r>
            <a:r>
              <a:rPr lang="tr-TR" altLang="tr-TR" dirty="0" smtClean="0">
                <a:solidFill>
                  <a:srgbClr val="FF0000"/>
                </a:solidFill>
                <a:latin typeface="+mn-lt"/>
              </a:rPr>
              <a:t> Kapsamı</a:t>
            </a:r>
            <a:endParaRPr lang="tr-TR" dirty="0">
              <a:latin typeface="+mn-lt"/>
            </a:endParaRPr>
          </a:p>
        </p:txBody>
      </p:sp>
      <p:sp>
        <p:nvSpPr>
          <p:cNvPr id="3" name="İçerik Yer Tutucusu 2"/>
          <p:cNvSpPr>
            <a:spLocks noGrp="1"/>
          </p:cNvSpPr>
          <p:nvPr>
            <p:ph idx="1"/>
          </p:nvPr>
        </p:nvSpPr>
        <p:spPr>
          <a:xfrm>
            <a:off x="1097280" y="3196046"/>
            <a:ext cx="10058400" cy="2185851"/>
          </a:xfrm>
          <a:solidFill>
            <a:schemeClr val="accent4">
              <a:lumMod val="40000"/>
              <a:lumOff val="60000"/>
            </a:schemeClr>
          </a:solidFill>
        </p:spPr>
        <p:txBody>
          <a:bodyPr>
            <a:noAutofit/>
          </a:bodyPr>
          <a:lstStyle/>
          <a:p>
            <a:pPr lvl="1">
              <a:buNone/>
            </a:pPr>
            <a:r>
              <a:rPr lang="tr-TR" altLang="tr-TR" sz="2400" dirty="0" smtClean="0">
                <a:solidFill>
                  <a:srgbClr val="4D4D4D"/>
                </a:solidFill>
                <a:cs typeface="Arial" panose="020B0604020202020204" pitchFamily="34" charset="0"/>
              </a:rPr>
              <a:t>Radyasyon güvenliğinin  sağlanması </a:t>
            </a:r>
            <a:r>
              <a:rPr lang="tr-TR" altLang="tr-TR" sz="2400" dirty="0">
                <a:solidFill>
                  <a:srgbClr val="4D4D4D"/>
                </a:solidFill>
                <a:cs typeface="Arial" panose="020B0604020202020204" pitchFamily="34" charset="0"/>
              </a:rPr>
              <a:t>ancak bir </a:t>
            </a:r>
          </a:p>
          <a:p>
            <a:pPr lvl="1">
              <a:buNone/>
            </a:pPr>
            <a:endParaRPr lang="tr-TR" altLang="tr-TR" sz="2400" dirty="0">
              <a:solidFill>
                <a:srgbClr val="4D4D4D"/>
              </a:solidFill>
              <a:cs typeface="Arial" panose="020B0604020202020204" pitchFamily="34" charset="0"/>
            </a:endParaRPr>
          </a:p>
          <a:p>
            <a:pPr lvl="1">
              <a:buFontTx/>
              <a:buChar char="-"/>
            </a:pPr>
            <a:r>
              <a:rPr lang="tr-TR" altLang="tr-TR" sz="2400" dirty="0">
                <a:solidFill>
                  <a:srgbClr val="4D4D4D"/>
                </a:solidFill>
                <a:cs typeface="Arial" panose="020B0604020202020204" pitchFamily="34" charset="0"/>
              </a:rPr>
              <a:t>sistemin kurulması</a:t>
            </a:r>
          </a:p>
          <a:p>
            <a:pPr lvl="1">
              <a:buFontTx/>
              <a:buChar char="-"/>
            </a:pPr>
            <a:r>
              <a:rPr lang="tr-TR" altLang="tr-TR" sz="2400" dirty="0">
                <a:solidFill>
                  <a:srgbClr val="4D4D4D"/>
                </a:solidFill>
                <a:cs typeface="Arial" panose="020B0604020202020204" pitchFamily="34" charset="0"/>
              </a:rPr>
              <a:t>sürekliliğin  sağlanmasıyla </a:t>
            </a:r>
            <a:r>
              <a:rPr lang="tr-TR" altLang="tr-TR" sz="2400" dirty="0" smtClean="0">
                <a:solidFill>
                  <a:srgbClr val="4D4D4D"/>
                </a:solidFill>
                <a:cs typeface="Arial" panose="020B0604020202020204" pitchFamily="34" charset="0"/>
              </a:rPr>
              <a:t>  mümkündür</a:t>
            </a:r>
            <a:r>
              <a:rPr lang="tr-TR" altLang="tr-TR" sz="2400" dirty="0">
                <a:solidFill>
                  <a:srgbClr val="4D4D4D"/>
                </a:solidFill>
                <a:cs typeface="Arial" panose="020B0604020202020204" pitchFamily="34" charset="0"/>
              </a:rPr>
              <a:t>.</a:t>
            </a:r>
          </a:p>
          <a:p>
            <a:endParaRPr lang="tr-TR" sz="2400" dirty="0"/>
          </a:p>
        </p:txBody>
      </p:sp>
      <p:sp>
        <p:nvSpPr>
          <p:cNvPr id="5" name="Dikdörtgen 4"/>
          <p:cNvSpPr/>
          <p:nvPr/>
        </p:nvSpPr>
        <p:spPr>
          <a:xfrm>
            <a:off x="1184366" y="1966687"/>
            <a:ext cx="9971314" cy="830997"/>
          </a:xfrm>
          <a:prstGeom prst="rect">
            <a:avLst/>
          </a:prstGeom>
        </p:spPr>
        <p:txBody>
          <a:bodyPr wrap="square">
            <a:spAutoFit/>
          </a:bodyPr>
          <a:lstStyle/>
          <a:p>
            <a:pPr lvl="1"/>
            <a:r>
              <a:rPr lang="tr-TR" altLang="tr-TR" sz="2400" dirty="0">
                <a:solidFill>
                  <a:schemeClr val="accent4">
                    <a:lumMod val="50000"/>
                  </a:schemeClr>
                </a:solidFill>
                <a:cs typeface="Arial" panose="020B0604020202020204" pitchFamily="34" charset="0"/>
              </a:rPr>
              <a:t> “Radyasyon görevlilerinin, halkın ve çevrenin radyasyonun zararlı etkilerinden korunmasıdır.”</a:t>
            </a:r>
          </a:p>
        </p:txBody>
      </p:sp>
    </p:spTree>
    <p:extLst>
      <p:ext uri="{BB962C8B-B14F-4D97-AF65-F5344CB8AC3E}">
        <p14:creationId xmlns:p14="http://schemas.microsoft.com/office/powerpoint/2010/main" val="33717747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rPr>
              <a:t>Radyoterapi</a:t>
            </a:r>
            <a:endParaRPr lang="tr-TR" b="1" dirty="0">
              <a:solidFill>
                <a:srgbClr val="FF0000"/>
              </a:solidFill>
            </a:endParaRPr>
          </a:p>
        </p:txBody>
      </p:sp>
      <p:sp>
        <p:nvSpPr>
          <p:cNvPr id="3" name="İçerik Yer Tutucusu 2"/>
          <p:cNvSpPr>
            <a:spLocks noGrp="1"/>
          </p:cNvSpPr>
          <p:nvPr>
            <p:ph idx="1"/>
          </p:nvPr>
        </p:nvSpPr>
        <p:spPr>
          <a:xfrm>
            <a:off x="1097280" y="2569827"/>
            <a:ext cx="5162006" cy="2458011"/>
          </a:xfrm>
          <a:solidFill>
            <a:schemeClr val="accent4">
              <a:lumMod val="40000"/>
              <a:lumOff val="60000"/>
            </a:schemeClr>
          </a:solidFill>
        </p:spPr>
        <p:txBody>
          <a:bodyPr>
            <a:normAutofit/>
          </a:bodyPr>
          <a:lstStyle/>
          <a:p>
            <a:pPr algn="just">
              <a:buFont typeface="Arial" panose="020B0604020202020204" pitchFamily="34" charset="0"/>
              <a:buChar char="•"/>
            </a:pPr>
            <a:r>
              <a:rPr lang="tr-TR" sz="2800" dirty="0" smtClean="0"/>
              <a:t>Hedef olarak belirlenen kanser hücrelerinin </a:t>
            </a:r>
            <a:r>
              <a:rPr lang="tr-TR" sz="2800" dirty="0" smtClean="0">
                <a:solidFill>
                  <a:srgbClr val="FF0000"/>
                </a:solidFill>
              </a:rPr>
              <a:t>yüksek enerjili ışınlar </a:t>
            </a:r>
            <a:r>
              <a:rPr lang="tr-TR" sz="2800" dirty="0" smtClean="0"/>
              <a:t>kullanılarak yok edilmesidir.</a:t>
            </a:r>
          </a:p>
          <a:p>
            <a:pPr lvl="2" algn="just">
              <a:buFont typeface="Arial" panose="020B0604020202020204" pitchFamily="34" charset="0"/>
              <a:buChar char="•"/>
            </a:pPr>
            <a:r>
              <a:rPr lang="tr-TR" sz="2800" dirty="0">
                <a:solidFill>
                  <a:srgbClr val="FF0000"/>
                </a:solidFill>
              </a:rPr>
              <a:t>Minimum kritik organ dozu</a:t>
            </a:r>
          </a:p>
          <a:p>
            <a:pPr lvl="2" algn="just">
              <a:buFont typeface="Arial" panose="020B0604020202020204" pitchFamily="34" charset="0"/>
              <a:buChar char="•"/>
            </a:pPr>
            <a:r>
              <a:rPr lang="tr-TR" sz="2800" dirty="0" smtClean="0"/>
              <a:t>Maksimum tümör kontrolü</a:t>
            </a:r>
          </a:p>
        </p:txBody>
      </p:sp>
      <p:pic>
        <p:nvPicPr>
          <p:cNvPr id="31746" name="Picture 2" descr="What is Radiation Therapy? | IAE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87495" y="2285438"/>
            <a:ext cx="5380960" cy="3026790"/>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7097486" y="5465697"/>
            <a:ext cx="4789714" cy="253916"/>
          </a:xfrm>
          <a:prstGeom prst="rect">
            <a:avLst/>
          </a:prstGeom>
        </p:spPr>
        <p:txBody>
          <a:bodyPr wrap="square">
            <a:spAutoFit/>
          </a:bodyPr>
          <a:lstStyle/>
          <a:p>
            <a:r>
              <a:rPr lang="tr-TR" sz="1050" dirty="0"/>
              <a:t>https://www.iaea.org/newscenter/news/what-is-radiation-therapy</a:t>
            </a:r>
          </a:p>
        </p:txBody>
      </p:sp>
    </p:spTree>
    <p:extLst>
      <p:ext uri="{BB962C8B-B14F-4D97-AF65-F5344CB8AC3E}">
        <p14:creationId xmlns:p14="http://schemas.microsoft.com/office/powerpoint/2010/main" val="24685316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13">
            <a:extLst>
              <a:ext uri="{FF2B5EF4-FFF2-40B4-BE49-F238E27FC236}">
                <a16:creationId xmlns:a16="http://schemas.microsoft.com/office/drawing/2014/main" id="{E18242A4-31C7-4940-B567-792D8F5F9D58}"/>
              </a:ext>
            </a:extLst>
          </p:cNvPr>
          <p:cNvSpPr>
            <a:spLocks/>
          </p:cNvSpPr>
          <p:nvPr/>
        </p:nvSpPr>
        <p:spPr bwMode="auto">
          <a:xfrm>
            <a:off x="3625800" y="2791388"/>
            <a:ext cx="2167746" cy="2152123"/>
          </a:xfrm>
          <a:custGeom>
            <a:avLst/>
            <a:gdLst>
              <a:gd name="T0" fmla="*/ 81 w 276"/>
              <a:gd name="T1" fmla="*/ 219 h 274"/>
              <a:gd name="T2" fmla="*/ 71 w 276"/>
              <a:gd name="T3" fmla="*/ 239 h 274"/>
              <a:gd name="T4" fmla="*/ 54 w 276"/>
              <a:gd name="T5" fmla="*/ 260 h 274"/>
              <a:gd name="T6" fmla="*/ 17 w 276"/>
              <a:gd name="T7" fmla="*/ 250 h 274"/>
              <a:gd name="T8" fmla="*/ 28 w 276"/>
              <a:gd name="T9" fmla="*/ 215 h 274"/>
              <a:gd name="T10" fmla="*/ 53 w 276"/>
              <a:gd name="T11" fmla="*/ 201 h 274"/>
              <a:gd name="T12" fmla="*/ 60 w 276"/>
              <a:gd name="T13" fmla="*/ 197 h 274"/>
              <a:gd name="T14" fmla="*/ 0 w 276"/>
              <a:gd name="T15" fmla="*/ 137 h 274"/>
              <a:gd name="T16" fmla="*/ 48 w 276"/>
              <a:gd name="T17" fmla="*/ 91 h 274"/>
              <a:gd name="T18" fmla="*/ 56 w 276"/>
              <a:gd name="T19" fmla="*/ 106 h 274"/>
              <a:gd name="T20" fmla="*/ 107 w 276"/>
              <a:gd name="T21" fmla="*/ 126 h 274"/>
              <a:gd name="T22" fmla="*/ 129 w 276"/>
              <a:gd name="T23" fmla="*/ 91 h 274"/>
              <a:gd name="T24" fmla="*/ 99 w 276"/>
              <a:gd name="T25" fmla="*/ 51 h 274"/>
              <a:gd name="T26" fmla="*/ 97 w 276"/>
              <a:gd name="T27" fmla="*/ 50 h 274"/>
              <a:gd name="T28" fmla="*/ 92 w 276"/>
              <a:gd name="T29" fmla="*/ 47 h 274"/>
              <a:gd name="T30" fmla="*/ 139 w 276"/>
              <a:gd name="T31" fmla="*/ 0 h 274"/>
              <a:gd name="T32" fmla="*/ 196 w 276"/>
              <a:gd name="T33" fmla="*/ 58 h 274"/>
              <a:gd name="T34" fmla="*/ 212 w 276"/>
              <a:gd name="T35" fmla="*/ 28 h 274"/>
              <a:gd name="T36" fmla="*/ 248 w 276"/>
              <a:gd name="T37" fmla="*/ 15 h 274"/>
              <a:gd name="T38" fmla="*/ 262 w 276"/>
              <a:gd name="T39" fmla="*/ 45 h 274"/>
              <a:gd name="T40" fmla="*/ 240 w 276"/>
              <a:gd name="T41" fmla="*/ 68 h 274"/>
              <a:gd name="T42" fmla="*/ 221 w 276"/>
              <a:gd name="T43" fmla="*/ 78 h 274"/>
              <a:gd name="T44" fmla="*/ 218 w 276"/>
              <a:gd name="T45" fmla="*/ 80 h 274"/>
              <a:gd name="T46" fmla="*/ 239 w 276"/>
              <a:gd name="T47" fmla="*/ 100 h 274"/>
              <a:gd name="T48" fmla="*/ 273 w 276"/>
              <a:gd name="T49" fmla="*/ 135 h 274"/>
              <a:gd name="T50" fmla="*/ 273 w 276"/>
              <a:gd name="T51" fmla="*/ 140 h 274"/>
              <a:gd name="T52" fmla="*/ 221 w 276"/>
              <a:gd name="T53" fmla="*/ 192 h 274"/>
              <a:gd name="T54" fmla="*/ 218 w 276"/>
              <a:gd name="T55" fmla="*/ 196 h 274"/>
              <a:gd name="T56" fmla="*/ 238 w 276"/>
              <a:gd name="T57" fmla="*/ 206 h 274"/>
              <a:gd name="T58" fmla="*/ 259 w 276"/>
              <a:gd name="T59" fmla="*/ 229 h 274"/>
              <a:gd name="T60" fmla="*/ 251 w 276"/>
              <a:gd name="T61" fmla="*/ 256 h 274"/>
              <a:gd name="T62" fmla="*/ 221 w 276"/>
              <a:gd name="T63" fmla="*/ 257 h 274"/>
              <a:gd name="T64" fmla="*/ 203 w 276"/>
              <a:gd name="T65" fmla="*/ 234 h 274"/>
              <a:gd name="T66" fmla="*/ 195 w 276"/>
              <a:gd name="T67" fmla="*/ 218 h 274"/>
              <a:gd name="T68" fmla="*/ 171 w 276"/>
              <a:gd name="T69" fmla="*/ 242 h 274"/>
              <a:gd name="T70" fmla="*/ 142 w 276"/>
              <a:gd name="T71" fmla="*/ 271 h 274"/>
              <a:gd name="T72" fmla="*/ 134 w 276"/>
              <a:gd name="T73" fmla="*/ 271 h 274"/>
              <a:gd name="T74" fmla="*/ 85 w 276"/>
              <a:gd name="T75" fmla="*/ 221 h 274"/>
              <a:gd name="T76" fmla="*/ 81 w 276"/>
              <a:gd name="T77" fmla="*/ 21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6" h="274">
                <a:moveTo>
                  <a:pt x="81" y="219"/>
                </a:moveTo>
                <a:cubicBezTo>
                  <a:pt x="78" y="226"/>
                  <a:pt x="74" y="232"/>
                  <a:pt x="71" y="239"/>
                </a:cubicBezTo>
                <a:cubicBezTo>
                  <a:pt x="67" y="247"/>
                  <a:pt x="62" y="255"/>
                  <a:pt x="54" y="260"/>
                </a:cubicBezTo>
                <a:cubicBezTo>
                  <a:pt x="40" y="268"/>
                  <a:pt x="24" y="263"/>
                  <a:pt x="17" y="250"/>
                </a:cubicBezTo>
                <a:cubicBezTo>
                  <a:pt x="12" y="239"/>
                  <a:pt x="16" y="222"/>
                  <a:pt x="28" y="215"/>
                </a:cubicBezTo>
                <a:cubicBezTo>
                  <a:pt x="36" y="210"/>
                  <a:pt x="45" y="205"/>
                  <a:pt x="53" y="201"/>
                </a:cubicBezTo>
                <a:cubicBezTo>
                  <a:pt x="55" y="200"/>
                  <a:pt x="57" y="199"/>
                  <a:pt x="60" y="197"/>
                </a:cubicBezTo>
                <a:cubicBezTo>
                  <a:pt x="40" y="177"/>
                  <a:pt x="21" y="157"/>
                  <a:pt x="0" y="137"/>
                </a:cubicBezTo>
                <a:cubicBezTo>
                  <a:pt x="16" y="122"/>
                  <a:pt x="32" y="107"/>
                  <a:pt x="48" y="91"/>
                </a:cubicBezTo>
                <a:cubicBezTo>
                  <a:pt x="51" y="96"/>
                  <a:pt x="53" y="101"/>
                  <a:pt x="56" y="106"/>
                </a:cubicBezTo>
                <a:cubicBezTo>
                  <a:pt x="65" y="123"/>
                  <a:pt x="88" y="134"/>
                  <a:pt x="107" y="126"/>
                </a:cubicBezTo>
                <a:cubicBezTo>
                  <a:pt x="120" y="121"/>
                  <a:pt x="130" y="106"/>
                  <a:pt x="129" y="91"/>
                </a:cubicBezTo>
                <a:cubicBezTo>
                  <a:pt x="128" y="71"/>
                  <a:pt x="116" y="59"/>
                  <a:pt x="99" y="51"/>
                </a:cubicBezTo>
                <a:cubicBezTo>
                  <a:pt x="99" y="51"/>
                  <a:pt x="98" y="51"/>
                  <a:pt x="97" y="50"/>
                </a:cubicBezTo>
                <a:cubicBezTo>
                  <a:pt x="96" y="49"/>
                  <a:pt x="94" y="48"/>
                  <a:pt x="92" y="47"/>
                </a:cubicBezTo>
                <a:cubicBezTo>
                  <a:pt x="107" y="32"/>
                  <a:pt x="123" y="16"/>
                  <a:pt x="139" y="0"/>
                </a:cubicBezTo>
                <a:cubicBezTo>
                  <a:pt x="158" y="19"/>
                  <a:pt x="177" y="38"/>
                  <a:pt x="196" y="58"/>
                </a:cubicBezTo>
                <a:cubicBezTo>
                  <a:pt x="202" y="47"/>
                  <a:pt x="207" y="38"/>
                  <a:pt x="212" y="28"/>
                </a:cubicBezTo>
                <a:cubicBezTo>
                  <a:pt x="219" y="16"/>
                  <a:pt x="236" y="10"/>
                  <a:pt x="248" y="15"/>
                </a:cubicBezTo>
                <a:cubicBezTo>
                  <a:pt x="259" y="20"/>
                  <a:pt x="265" y="32"/>
                  <a:pt x="262" y="45"/>
                </a:cubicBezTo>
                <a:cubicBezTo>
                  <a:pt x="259" y="57"/>
                  <a:pt x="250" y="63"/>
                  <a:pt x="240" y="68"/>
                </a:cubicBezTo>
                <a:cubicBezTo>
                  <a:pt x="233" y="71"/>
                  <a:pt x="227" y="75"/>
                  <a:pt x="221" y="78"/>
                </a:cubicBezTo>
                <a:cubicBezTo>
                  <a:pt x="220" y="78"/>
                  <a:pt x="220" y="79"/>
                  <a:pt x="218" y="80"/>
                </a:cubicBezTo>
                <a:cubicBezTo>
                  <a:pt x="225" y="87"/>
                  <a:pt x="232" y="94"/>
                  <a:pt x="239" y="100"/>
                </a:cubicBezTo>
                <a:cubicBezTo>
                  <a:pt x="250" y="112"/>
                  <a:pt x="262" y="123"/>
                  <a:pt x="273" y="135"/>
                </a:cubicBezTo>
                <a:cubicBezTo>
                  <a:pt x="276" y="137"/>
                  <a:pt x="275" y="138"/>
                  <a:pt x="273" y="140"/>
                </a:cubicBezTo>
                <a:cubicBezTo>
                  <a:pt x="256" y="157"/>
                  <a:pt x="238" y="175"/>
                  <a:pt x="221" y="192"/>
                </a:cubicBezTo>
                <a:cubicBezTo>
                  <a:pt x="220" y="193"/>
                  <a:pt x="219" y="194"/>
                  <a:pt x="218" y="196"/>
                </a:cubicBezTo>
                <a:cubicBezTo>
                  <a:pt x="225" y="199"/>
                  <a:pt x="231" y="203"/>
                  <a:pt x="238" y="206"/>
                </a:cubicBezTo>
                <a:cubicBezTo>
                  <a:pt x="248" y="211"/>
                  <a:pt x="256" y="217"/>
                  <a:pt x="259" y="229"/>
                </a:cubicBezTo>
                <a:cubicBezTo>
                  <a:pt x="262" y="239"/>
                  <a:pt x="258" y="250"/>
                  <a:pt x="251" y="256"/>
                </a:cubicBezTo>
                <a:cubicBezTo>
                  <a:pt x="242" y="262"/>
                  <a:pt x="231" y="262"/>
                  <a:pt x="221" y="257"/>
                </a:cubicBezTo>
                <a:cubicBezTo>
                  <a:pt x="212" y="252"/>
                  <a:pt x="208" y="243"/>
                  <a:pt x="203" y="234"/>
                </a:cubicBezTo>
                <a:cubicBezTo>
                  <a:pt x="201" y="229"/>
                  <a:pt x="198" y="224"/>
                  <a:pt x="195" y="218"/>
                </a:cubicBezTo>
                <a:cubicBezTo>
                  <a:pt x="186" y="226"/>
                  <a:pt x="179" y="234"/>
                  <a:pt x="171" y="242"/>
                </a:cubicBezTo>
                <a:cubicBezTo>
                  <a:pt x="162" y="252"/>
                  <a:pt x="152" y="261"/>
                  <a:pt x="142" y="271"/>
                </a:cubicBezTo>
                <a:cubicBezTo>
                  <a:pt x="139" y="274"/>
                  <a:pt x="137" y="274"/>
                  <a:pt x="134" y="271"/>
                </a:cubicBezTo>
                <a:cubicBezTo>
                  <a:pt x="118" y="254"/>
                  <a:pt x="101" y="238"/>
                  <a:pt x="85" y="221"/>
                </a:cubicBezTo>
                <a:cubicBezTo>
                  <a:pt x="84" y="220"/>
                  <a:pt x="83" y="220"/>
                  <a:pt x="81" y="219"/>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4">
            <a:extLst>
              <a:ext uri="{FF2B5EF4-FFF2-40B4-BE49-F238E27FC236}">
                <a16:creationId xmlns:a16="http://schemas.microsoft.com/office/drawing/2014/main" id="{06B5C950-D0A6-4C97-9D62-157104BA17E6}"/>
              </a:ext>
            </a:extLst>
          </p:cNvPr>
          <p:cNvSpPr>
            <a:spLocks/>
          </p:cNvSpPr>
          <p:nvPr/>
        </p:nvSpPr>
        <p:spPr bwMode="auto">
          <a:xfrm>
            <a:off x="5972389" y="2792238"/>
            <a:ext cx="2159935" cy="2159934"/>
          </a:xfrm>
          <a:custGeom>
            <a:avLst/>
            <a:gdLst>
              <a:gd name="T0" fmla="*/ 79 w 275"/>
              <a:gd name="T1" fmla="*/ 58 h 275"/>
              <a:gd name="T2" fmla="*/ 137 w 275"/>
              <a:gd name="T3" fmla="*/ 0 h 275"/>
              <a:gd name="T4" fmla="*/ 182 w 275"/>
              <a:gd name="T5" fmla="*/ 46 h 275"/>
              <a:gd name="T6" fmla="*/ 167 w 275"/>
              <a:gd name="T7" fmla="*/ 54 h 275"/>
              <a:gd name="T8" fmla="*/ 145 w 275"/>
              <a:gd name="T9" fmla="*/ 99 h 275"/>
              <a:gd name="T10" fmla="*/ 202 w 275"/>
              <a:gd name="T11" fmla="*/ 121 h 275"/>
              <a:gd name="T12" fmla="*/ 222 w 275"/>
              <a:gd name="T13" fmla="*/ 97 h 275"/>
              <a:gd name="T14" fmla="*/ 226 w 275"/>
              <a:gd name="T15" fmla="*/ 89 h 275"/>
              <a:gd name="T16" fmla="*/ 248 w 275"/>
              <a:gd name="T17" fmla="*/ 109 h 275"/>
              <a:gd name="T18" fmla="*/ 272 w 275"/>
              <a:gd name="T19" fmla="*/ 134 h 275"/>
              <a:gd name="T20" fmla="*/ 272 w 275"/>
              <a:gd name="T21" fmla="*/ 140 h 275"/>
              <a:gd name="T22" fmla="*/ 218 w 275"/>
              <a:gd name="T23" fmla="*/ 194 h 275"/>
              <a:gd name="T24" fmla="*/ 220 w 275"/>
              <a:gd name="T25" fmla="*/ 200 h 275"/>
              <a:gd name="T26" fmla="*/ 242 w 275"/>
              <a:gd name="T27" fmla="*/ 212 h 275"/>
              <a:gd name="T28" fmla="*/ 254 w 275"/>
              <a:gd name="T29" fmla="*/ 253 h 275"/>
              <a:gd name="T30" fmla="*/ 230 w 275"/>
              <a:gd name="T31" fmla="*/ 263 h 275"/>
              <a:gd name="T32" fmla="*/ 202 w 275"/>
              <a:gd name="T33" fmla="*/ 238 h 275"/>
              <a:gd name="T34" fmla="*/ 193 w 275"/>
              <a:gd name="T35" fmla="*/ 220 h 275"/>
              <a:gd name="T36" fmla="*/ 179 w 275"/>
              <a:gd name="T37" fmla="*/ 233 h 275"/>
              <a:gd name="T38" fmla="*/ 141 w 275"/>
              <a:gd name="T39" fmla="*/ 272 h 275"/>
              <a:gd name="T40" fmla="*/ 135 w 275"/>
              <a:gd name="T41" fmla="*/ 273 h 275"/>
              <a:gd name="T42" fmla="*/ 91 w 275"/>
              <a:gd name="T43" fmla="*/ 229 h 275"/>
              <a:gd name="T44" fmla="*/ 105 w 275"/>
              <a:gd name="T45" fmla="*/ 221 h 275"/>
              <a:gd name="T46" fmla="*/ 124 w 275"/>
              <a:gd name="T47" fmla="*/ 170 h 275"/>
              <a:gd name="T48" fmla="*/ 89 w 275"/>
              <a:gd name="T49" fmla="*/ 148 h 275"/>
              <a:gd name="T50" fmla="*/ 50 w 275"/>
              <a:gd name="T51" fmla="*/ 178 h 275"/>
              <a:gd name="T52" fmla="*/ 46 w 275"/>
              <a:gd name="T53" fmla="*/ 185 h 275"/>
              <a:gd name="T54" fmla="*/ 41 w 275"/>
              <a:gd name="T55" fmla="*/ 178 h 275"/>
              <a:gd name="T56" fmla="*/ 3 w 275"/>
              <a:gd name="T57" fmla="*/ 141 h 275"/>
              <a:gd name="T58" fmla="*/ 3 w 275"/>
              <a:gd name="T59" fmla="*/ 134 h 275"/>
              <a:gd name="T60" fmla="*/ 55 w 275"/>
              <a:gd name="T61" fmla="*/ 83 h 275"/>
              <a:gd name="T62" fmla="*/ 59 w 275"/>
              <a:gd name="T63" fmla="*/ 79 h 275"/>
              <a:gd name="T64" fmla="*/ 46 w 275"/>
              <a:gd name="T65" fmla="*/ 71 h 275"/>
              <a:gd name="T66" fmla="*/ 27 w 275"/>
              <a:gd name="T67" fmla="*/ 62 h 275"/>
              <a:gd name="T68" fmla="*/ 14 w 275"/>
              <a:gd name="T69" fmla="*/ 23 h 275"/>
              <a:gd name="T70" fmla="*/ 42 w 275"/>
              <a:gd name="T71" fmla="*/ 11 h 275"/>
              <a:gd name="T72" fmla="*/ 67 w 275"/>
              <a:gd name="T73" fmla="*/ 35 h 275"/>
              <a:gd name="T74" fmla="*/ 79 w 275"/>
              <a:gd name="T75" fmla="*/ 58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5" h="275">
                <a:moveTo>
                  <a:pt x="79" y="58"/>
                </a:moveTo>
                <a:cubicBezTo>
                  <a:pt x="99" y="38"/>
                  <a:pt x="118" y="19"/>
                  <a:pt x="137" y="0"/>
                </a:cubicBezTo>
                <a:cubicBezTo>
                  <a:pt x="152" y="16"/>
                  <a:pt x="167" y="31"/>
                  <a:pt x="182" y="46"/>
                </a:cubicBezTo>
                <a:cubicBezTo>
                  <a:pt x="178" y="48"/>
                  <a:pt x="173" y="51"/>
                  <a:pt x="167" y="54"/>
                </a:cubicBezTo>
                <a:cubicBezTo>
                  <a:pt x="151" y="62"/>
                  <a:pt x="141" y="82"/>
                  <a:pt x="145" y="99"/>
                </a:cubicBezTo>
                <a:cubicBezTo>
                  <a:pt x="151" y="125"/>
                  <a:pt x="179" y="135"/>
                  <a:pt x="202" y="121"/>
                </a:cubicBezTo>
                <a:cubicBezTo>
                  <a:pt x="212" y="115"/>
                  <a:pt x="218" y="106"/>
                  <a:pt x="222" y="97"/>
                </a:cubicBezTo>
                <a:cubicBezTo>
                  <a:pt x="224" y="94"/>
                  <a:pt x="225" y="92"/>
                  <a:pt x="226" y="89"/>
                </a:cubicBezTo>
                <a:cubicBezTo>
                  <a:pt x="234" y="96"/>
                  <a:pt x="241" y="102"/>
                  <a:pt x="248" y="109"/>
                </a:cubicBezTo>
                <a:cubicBezTo>
                  <a:pt x="256" y="118"/>
                  <a:pt x="264" y="126"/>
                  <a:pt x="272" y="134"/>
                </a:cubicBezTo>
                <a:cubicBezTo>
                  <a:pt x="275" y="137"/>
                  <a:pt x="275" y="138"/>
                  <a:pt x="272" y="140"/>
                </a:cubicBezTo>
                <a:cubicBezTo>
                  <a:pt x="254" y="158"/>
                  <a:pt x="237" y="176"/>
                  <a:pt x="218" y="194"/>
                </a:cubicBezTo>
                <a:cubicBezTo>
                  <a:pt x="215" y="198"/>
                  <a:pt x="216" y="199"/>
                  <a:pt x="220" y="200"/>
                </a:cubicBezTo>
                <a:cubicBezTo>
                  <a:pt x="227" y="204"/>
                  <a:pt x="235" y="208"/>
                  <a:pt x="242" y="212"/>
                </a:cubicBezTo>
                <a:cubicBezTo>
                  <a:pt x="258" y="220"/>
                  <a:pt x="263" y="240"/>
                  <a:pt x="254" y="253"/>
                </a:cubicBezTo>
                <a:cubicBezTo>
                  <a:pt x="250" y="260"/>
                  <a:pt x="238" y="265"/>
                  <a:pt x="230" y="263"/>
                </a:cubicBezTo>
                <a:cubicBezTo>
                  <a:pt x="215" y="261"/>
                  <a:pt x="208" y="250"/>
                  <a:pt x="202" y="238"/>
                </a:cubicBezTo>
                <a:cubicBezTo>
                  <a:pt x="199" y="232"/>
                  <a:pt x="196" y="226"/>
                  <a:pt x="193" y="220"/>
                </a:cubicBezTo>
                <a:cubicBezTo>
                  <a:pt x="188" y="225"/>
                  <a:pt x="184" y="229"/>
                  <a:pt x="179" y="233"/>
                </a:cubicBezTo>
                <a:cubicBezTo>
                  <a:pt x="166" y="246"/>
                  <a:pt x="154" y="259"/>
                  <a:pt x="141" y="272"/>
                </a:cubicBezTo>
                <a:cubicBezTo>
                  <a:pt x="140" y="273"/>
                  <a:pt x="138" y="275"/>
                  <a:pt x="135" y="273"/>
                </a:cubicBezTo>
                <a:cubicBezTo>
                  <a:pt x="121" y="258"/>
                  <a:pt x="106" y="243"/>
                  <a:pt x="91" y="229"/>
                </a:cubicBezTo>
                <a:cubicBezTo>
                  <a:pt x="96" y="226"/>
                  <a:pt x="100" y="223"/>
                  <a:pt x="105" y="221"/>
                </a:cubicBezTo>
                <a:cubicBezTo>
                  <a:pt x="124" y="211"/>
                  <a:pt x="132" y="189"/>
                  <a:pt x="124" y="170"/>
                </a:cubicBezTo>
                <a:cubicBezTo>
                  <a:pt x="119" y="156"/>
                  <a:pt x="103" y="147"/>
                  <a:pt x="89" y="148"/>
                </a:cubicBezTo>
                <a:cubicBezTo>
                  <a:pt x="69" y="150"/>
                  <a:pt x="58" y="161"/>
                  <a:pt x="50" y="178"/>
                </a:cubicBezTo>
                <a:cubicBezTo>
                  <a:pt x="49" y="180"/>
                  <a:pt x="48" y="181"/>
                  <a:pt x="46" y="185"/>
                </a:cubicBezTo>
                <a:cubicBezTo>
                  <a:pt x="44" y="182"/>
                  <a:pt x="43" y="180"/>
                  <a:pt x="41" y="178"/>
                </a:cubicBezTo>
                <a:cubicBezTo>
                  <a:pt x="28" y="165"/>
                  <a:pt x="16" y="153"/>
                  <a:pt x="3" y="141"/>
                </a:cubicBezTo>
                <a:cubicBezTo>
                  <a:pt x="0" y="138"/>
                  <a:pt x="0" y="137"/>
                  <a:pt x="3" y="134"/>
                </a:cubicBezTo>
                <a:cubicBezTo>
                  <a:pt x="21" y="117"/>
                  <a:pt x="38" y="100"/>
                  <a:pt x="55" y="83"/>
                </a:cubicBezTo>
                <a:cubicBezTo>
                  <a:pt x="56" y="81"/>
                  <a:pt x="57" y="80"/>
                  <a:pt x="59" y="79"/>
                </a:cubicBezTo>
                <a:cubicBezTo>
                  <a:pt x="54" y="76"/>
                  <a:pt x="50" y="74"/>
                  <a:pt x="46" y="71"/>
                </a:cubicBezTo>
                <a:cubicBezTo>
                  <a:pt x="40" y="68"/>
                  <a:pt x="33" y="65"/>
                  <a:pt x="27" y="62"/>
                </a:cubicBezTo>
                <a:cubicBezTo>
                  <a:pt x="13" y="55"/>
                  <a:pt x="7" y="36"/>
                  <a:pt x="14" y="23"/>
                </a:cubicBezTo>
                <a:cubicBezTo>
                  <a:pt x="19" y="13"/>
                  <a:pt x="32" y="9"/>
                  <a:pt x="42" y="11"/>
                </a:cubicBezTo>
                <a:cubicBezTo>
                  <a:pt x="55" y="15"/>
                  <a:pt x="62" y="24"/>
                  <a:pt x="67" y="35"/>
                </a:cubicBezTo>
                <a:cubicBezTo>
                  <a:pt x="70" y="43"/>
                  <a:pt x="74" y="50"/>
                  <a:pt x="79" y="58"/>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5">
            <a:extLst>
              <a:ext uri="{FF2B5EF4-FFF2-40B4-BE49-F238E27FC236}">
                <a16:creationId xmlns:a16="http://schemas.microsoft.com/office/drawing/2014/main" id="{0CA7A612-AAD5-4B6B-A2DE-C7CFE27300FC}"/>
              </a:ext>
            </a:extLst>
          </p:cNvPr>
          <p:cNvSpPr>
            <a:spLocks/>
          </p:cNvSpPr>
          <p:nvPr/>
        </p:nvSpPr>
        <p:spPr bwMode="auto">
          <a:xfrm>
            <a:off x="4793785" y="3942785"/>
            <a:ext cx="2167746" cy="2152123"/>
          </a:xfrm>
          <a:custGeom>
            <a:avLst/>
            <a:gdLst>
              <a:gd name="T0" fmla="*/ 45 w 276"/>
              <a:gd name="T1" fmla="*/ 92 h 274"/>
              <a:gd name="T2" fmla="*/ 57 w 276"/>
              <a:gd name="T3" fmla="*/ 111 h 274"/>
              <a:gd name="T4" fmla="*/ 116 w 276"/>
              <a:gd name="T5" fmla="*/ 115 h 274"/>
              <a:gd name="T6" fmla="*/ 116 w 276"/>
              <a:gd name="T7" fmla="*/ 64 h 274"/>
              <a:gd name="T8" fmla="*/ 96 w 276"/>
              <a:gd name="T9" fmla="*/ 49 h 274"/>
              <a:gd name="T10" fmla="*/ 91 w 276"/>
              <a:gd name="T11" fmla="*/ 47 h 274"/>
              <a:gd name="T12" fmla="*/ 139 w 276"/>
              <a:gd name="T13" fmla="*/ 0 h 274"/>
              <a:gd name="T14" fmla="*/ 193 w 276"/>
              <a:gd name="T15" fmla="*/ 54 h 274"/>
              <a:gd name="T16" fmla="*/ 196 w 276"/>
              <a:gd name="T17" fmla="*/ 57 h 274"/>
              <a:gd name="T18" fmla="*/ 207 w 276"/>
              <a:gd name="T19" fmla="*/ 36 h 274"/>
              <a:gd name="T20" fmla="*/ 227 w 276"/>
              <a:gd name="T21" fmla="*/ 16 h 274"/>
              <a:gd name="T22" fmla="*/ 253 w 276"/>
              <a:gd name="T23" fmla="*/ 20 h 274"/>
              <a:gd name="T24" fmla="*/ 260 w 276"/>
              <a:gd name="T25" fmla="*/ 46 h 274"/>
              <a:gd name="T26" fmla="*/ 237 w 276"/>
              <a:gd name="T27" fmla="*/ 69 h 274"/>
              <a:gd name="T28" fmla="*/ 218 w 276"/>
              <a:gd name="T29" fmla="*/ 79 h 274"/>
              <a:gd name="T30" fmla="*/ 276 w 276"/>
              <a:gd name="T31" fmla="*/ 137 h 274"/>
              <a:gd name="T32" fmla="*/ 261 w 276"/>
              <a:gd name="T33" fmla="*/ 152 h 274"/>
              <a:gd name="T34" fmla="*/ 220 w 276"/>
              <a:gd name="T35" fmla="*/ 192 h 274"/>
              <a:gd name="T36" fmla="*/ 221 w 276"/>
              <a:gd name="T37" fmla="*/ 198 h 274"/>
              <a:gd name="T38" fmla="*/ 248 w 276"/>
              <a:gd name="T39" fmla="*/ 213 h 274"/>
              <a:gd name="T40" fmla="*/ 253 w 276"/>
              <a:gd name="T41" fmla="*/ 254 h 274"/>
              <a:gd name="T42" fmla="*/ 213 w 276"/>
              <a:gd name="T43" fmla="*/ 250 h 274"/>
              <a:gd name="T44" fmla="*/ 199 w 276"/>
              <a:gd name="T45" fmla="*/ 225 h 274"/>
              <a:gd name="T46" fmla="*/ 195 w 276"/>
              <a:gd name="T47" fmla="*/ 218 h 274"/>
              <a:gd name="T48" fmla="*/ 178 w 276"/>
              <a:gd name="T49" fmla="*/ 234 h 274"/>
              <a:gd name="T50" fmla="*/ 141 w 276"/>
              <a:gd name="T51" fmla="*/ 272 h 274"/>
              <a:gd name="T52" fmla="*/ 135 w 276"/>
              <a:gd name="T53" fmla="*/ 272 h 274"/>
              <a:gd name="T54" fmla="*/ 92 w 276"/>
              <a:gd name="T55" fmla="*/ 229 h 274"/>
              <a:gd name="T56" fmla="*/ 91 w 276"/>
              <a:gd name="T57" fmla="*/ 227 h 274"/>
              <a:gd name="T58" fmla="*/ 108 w 276"/>
              <a:gd name="T59" fmla="*/ 219 h 274"/>
              <a:gd name="T60" fmla="*/ 128 w 276"/>
              <a:gd name="T61" fmla="*/ 174 h 274"/>
              <a:gd name="T62" fmla="*/ 78 w 276"/>
              <a:gd name="T63" fmla="*/ 149 h 274"/>
              <a:gd name="T64" fmla="*/ 52 w 276"/>
              <a:gd name="T65" fmla="*/ 176 h 274"/>
              <a:gd name="T66" fmla="*/ 48 w 276"/>
              <a:gd name="T67" fmla="*/ 184 h 274"/>
              <a:gd name="T68" fmla="*/ 30 w 276"/>
              <a:gd name="T69" fmla="*/ 166 h 274"/>
              <a:gd name="T70" fmla="*/ 4 w 276"/>
              <a:gd name="T71" fmla="*/ 140 h 274"/>
              <a:gd name="T72" fmla="*/ 3 w 276"/>
              <a:gd name="T73" fmla="*/ 135 h 274"/>
              <a:gd name="T74" fmla="*/ 45 w 276"/>
              <a:gd name="T75" fmla="*/ 92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6" h="274">
                <a:moveTo>
                  <a:pt x="45" y="92"/>
                </a:moveTo>
                <a:cubicBezTo>
                  <a:pt x="50" y="99"/>
                  <a:pt x="53" y="106"/>
                  <a:pt x="57" y="111"/>
                </a:cubicBezTo>
                <a:cubicBezTo>
                  <a:pt x="72" y="129"/>
                  <a:pt x="99" y="133"/>
                  <a:pt x="116" y="115"/>
                </a:cubicBezTo>
                <a:cubicBezTo>
                  <a:pt x="129" y="102"/>
                  <a:pt x="129" y="79"/>
                  <a:pt x="116" y="64"/>
                </a:cubicBezTo>
                <a:cubicBezTo>
                  <a:pt x="110" y="57"/>
                  <a:pt x="103" y="53"/>
                  <a:pt x="96" y="49"/>
                </a:cubicBezTo>
                <a:cubicBezTo>
                  <a:pt x="94" y="48"/>
                  <a:pt x="93" y="48"/>
                  <a:pt x="91" y="47"/>
                </a:cubicBezTo>
                <a:cubicBezTo>
                  <a:pt x="106" y="32"/>
                  <a:pt x="139" y="0"/>
                  <a:pt x="139" y="0"/>
                </a:cubicBezTo>
                <a:cubicBezTo>
                  <a:pt x="141" y="3"/>
                  <a:pt x="181" y="42"/>
                  <a:pt x="193" y="54"/>
                </a:cubicBezTo>
                <a:cubicBezTo>
                  <a:pt x="193" y="55"/>
                  <a:pt x="194" y="56"/>
                  <a:pt x="196" y="57"/>
                </a:cubicBezTo>
                <a:cubicBezTo>
                  <a:pt x="200" y="50"/>
                  <a:pt x="204" y="43"/>
                  <a:pt x="207" y="36"/>
                </a:cubicBezTo>
                <a:cubicBezTo>
                  <a:pt x="211" y="27"/>
                  <a:pt x="217" y="19"/>
                  <a:pt x="227" y="16"/>
                </a:cubicBezTo>
                <a:cubicBezTo>
                  <a:pt x="236" y="12"/>
                  <a:pt x="245" y="13"/>
                  <a:pt x="253" y="20"/>
                </a:cubicBezTo>
                <a:cubicBezTo>
                  <a:pt x="261" y="26"/>
                  <a:pt x="263" y="35"/>
                  <a:pt x="260" y="46"/>
                </a:cubicBezTo>
                <a:cubicBezTo>
                  <a:pt x="257" y="58"/>
                  <a:pt x="248" y="64"/>
                  <a:pt x="237" y="69"/>
                </a:cubicBezTo>
                <a:cubicBezTo>
                  <a:pt x="231" y="72"/>
                  <a:pt x="225" y="76"/>
                  <a:pt x="218" y="79"/>
                </a:cubicBezTo>
                <a:cubicBezTo>
                  <a:pt x="237" y="99"/>
                  <a:pt x="256" y="117"/>
                  <a:pt x="276" y="137"/>
                </a:cubicBezTo>
                <a:cubicBezTo>
                  <a:pt x="270" y="142"/>
                  <a:pt x="266" y="147"/>
                  <a:pt x="261" y="152"/>
                </a:cubicBezTo>
                <a:cubicBezTo>
                  <a:pt x="247" y="166"/>
                  <a:pt x="234" y="179"/>
                  <a:pt x="220" y="192"/>
                </a:cubicBezTo>
                <a:cubicBezTo>
                  <a:pt x="217" y="195"/>
                  <a:pt x="218" y="197"/>
                  <a:pt x="221" y="198"/>
                </a:cubicBezTo>
                <a:cubicBezTo>
                  <a:pt x="230" y="203"/>
                  <a:pt x="240" y="207"/>
                  <a:pt x="248" y="213"/>
                </a:cubicBezTo>
                <a:cubicBezTo>
                  <a:pt x="262" y="222"/>
                  <a:pt x="265" y="244"/>
                  <a:pt x="253" y="254"/>
                </a:cubicBezTo>
                <a:cubicBezTo>
                  <a:pt x="242" y="266"/>
                  <a:pt x="223" y="263"/>
                  <a:pt x="213" y="250"/>
                </a:cubicBezTo>
                <a:cubicBezTo>
                  <a:pt x="207" y="242"/>
                  <a:pt x="203" y="233"/>
                  <a:pt x="199" y="225"/>
                </a:cubicBezTo>
                <a:cubicBezTo>
                  <a:pt x="197" y="223"/>
                  <a:pt x="196" y="221"/>
                  <a:pt x="195" y="218"/>
                </a:cubicBezTo>
                <a:cubicBezTo>
                  <a:pt x="189" y="224"/>
                  <a:pt x="184" y="229"/>
                  <a:pt x="178" y="234"/>
                </a:cubicBezTo>
                <a:cubicBezTo>
                  <a:pt x="166" y="247"/>
                  <a:pt x="153" y="259"/>
                  <a:pt x="141" y="272"/>
                </a:cubicBezTo>
                <a:cubicBezTo>
                  <a:pt x="139" y="274"/>
                  <a:pt x="137" y="274"/>
                  <a:pt x="135" y="272"/>
                </a:cubicBezTo>
                <a:cubicBezTo>
                  <a:pt x="121" y="258"/>
                  <a:pt x="107" y="243"/>
                  <a:pt x="92" y="229"/>
                </a:cubicBezTo>
                <a:cubicBezTo>
                  <a:pt x="92" y="229"/>
                  <a:pt x="92" y="228"/>
                  <a:pt x="91" y="227"/>
                </a:cubicBezTo>
                <a:cubicBezTo>
                  <a:pt x="97" y="225"/>
                  <a:pt x="102" y="222"/>
                  <a:pt x="108" y="219"/>
                </a:cubicBezTo>
                <a:cubicBezTo>
                  <a:pt x="123" y="210"/>
                  <a:pt x="132" y="191"/>
                  <a:pt x="128" y="174"/>
                </a:cubicBezTo>
                <a:cubicBezTo>
                  <a:pt x="123" y="151"/>
                  <a:pt x="100" y="141"/>
                  <a:pt x="78" y="149"/>
                </a:cubicBezTo>
                <a:cubicBezTo>
                  <a:pt x="65" y="154"/>
                  <a:pt x="58" y="164"/>
                  <a:pt x="52" y="176"/>
                </a:cubicBezTo>
                <a:cubicBezTo>
                  <a:pt x="51" y="178"/>
                  <a:pt x="49" y="181"/>
                  <a:pt x="48" y="184"/>
                </a:cubicBezTo>
                <a:cubicBezTo>
                  <a:pt x="41" y="178"/>
                  <a:pt x="35" y="172"/>
                  <a:pt x="30" y="166"/>
                </a:cubicBezTo>
                <a:cubicBezTo>
                  <a:pt x="21" y="158"/>
                  <a:pt x="12" y="149"/>
                  <a:pt x="4" y="140"/>
                </a:cubicBezTo>
                <a:cubicBezTo>
                  <a:pt x="2" y="139"/>
                  <a:pt x="0" y="137"/>
                  <a:pt x="3" y="135"/>
                </a:cubicBezTo>
                <a:cubicBezTo>
                  <a:pt x="17" y="121"/>
                  <a:pt x="31" y="106"/>
                  <a:pt x="45" y="92"/>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6">
            <a:extLst>
              <a:ext uri="{FF2B5EF4-FFF2-40B4-BE49-F238E27FC236}">
                <a16:creationId xmlns:a16="http://schemas.microsoft.com/office/drawing/2014/main" id="{D5045BD9-EB3D-4394-AF53-2F2B5F80D460}"/>
              </a:ext>
            </a:extLst>
          </p:cNvPr>
          <p:cNvSpPr>
            <a:spLocks/>
          </p:cNvSpPr>
          <p:nvPr/>
        </p:nvSpPr>
        <p:spPr bwMode="auto">
          <a:xfrm>
            <a:off x="4827976" y="1646974"/>
            <a:ext cx="2152123" cy="2152123"/>
          </a:xfrm>
          <a:custGeom>
            <a:avLst/>
            <a:gdLst>
              <a:gd name="T0" fmla="*/ 216 w 274"/>
              <a:gd name="T1" fmla="*/ 79 h 274"/>
              <a:gd name="T2" fmla="*/ 234 w 274"/>
              <a:gd name="T3" fmla="*/ 98 h 274"/>
              <a:gd name="T4" fmla="*/ 270 w 274"/>
              <a:gd name="T5" fmla="*/ 134 h 274"/>
              <a:gd name="T6" fmla="*/ 274 w 274"/>
              <a:gd name="T7" fmla="*/ 138 h 274"/>
              <a:gd name="T8" fmla="*/ 227 w 274"/>
              <a:gd name="T9" fmla="*/ 184 h 274"/>
              <a:gd name="T10" fmla="*/ 226 w 274"/>
              <a:gd name="T11" fmla="*/ 184 h 274"/>
              <a:gd name="T12" fmla="*/ 214 w 274"/>
              <a:gd name="T13" fmla="*/ 163 h 274"/>
              <a:gd name="T14" fmla="*/ 171 w 274"/>
              <a:gd name="T15" fmla="*/ 146 h 274"/>
              <a:gd name="T16" fmla="*/ 144 w 274"/>
              <a:gd name="T17" fmla="*/ 187 h 274"/>
              <a:gd name="T18" fmla="*/ 174 w 274"/>
              <a:gd name="T19" fmla="*/ 223 h 274"/>
              <a:gd name="T20" fmla="*/ 183 w 274"/>
              <a:gd name="T21" fmla="*/ 227 h 274"/>
              <a:gd name="T22" fmla="*/ 136 w 274"/>
              <a:gd name="T23" fmla="*/ 274 h 274"/>
              <a:gd name="T24" fmla="*/ 90 w 274"/>
              <a:gd name="T25" fmla="*/ 228 h 274"/>
              <a:gd name="T26" fmla="*/ 105 w 274"/>
              <a:gd name="T27" fmla="*/ 220 h 274"/>
              <a:gd name="T28" fmla="*/ 124 w 274"/>
              <a:gd name="T29" fmla="*/ 172 h 274"/>
              <a:gd name="T30" fmla="*/ 95 w 274"/>
              <a:gd name="T31" fmla="*/ 148 h 274"/>
              <a:gd name="T32" fmla="*/ 50 w 274"/>
              <a:gd name="T33" fmla="*/ 176 h 274"/>
              <a:gd name="T34" fmla="*/ 46 w 274"/>
              <a:gd name="T35" fmla="*/ 183 h 274"/>
              <a:gd name="T36" fmla="*/ 0 w 274"/>
              <a:gd name="T37" fmla="*/ 136 h 274"/>
              <a:gd name="T38" fmla="*/ 57 w 274"/>
              <a:gd name="T39" fmla="*/ 80 h 274"/>
              <a:gd name="T40" fmla="*/ 40 w 274"/>
              <a:gd name="T41" fmla="*/ 70 h 274"/>
              <a:gd name="T42" fmla="*/ 25 w 274"/>
              <a:gd name="T43" fmla="*/ 63 h 274"/>
              <a:gd name="T44" fmla="*/ 12 w 274"/>
              <a:gd name="T45" fmla="*/ 31 h 274"/>
              <a:gd name="T46" fmla="*/ 43 w 274"/>
              <a:gd name="T47" fmla="*/ 14 h 274"/>
              <a:gd name="T48" fmla="*/ 67 w 274"/>
              <a:gd name="T49" fmla="*/ 37 h 274"/>
              <a:gd name="T50" fmla="*/ 77 w 274"/>
              <a:gd name="T51" fmla="*/ 57 h 274"/>
              <a:gd name="T52" fmla="*/ 134 w 274"/>
              <a:gd name="T53" fmla="*/ 0 h 274"/>
              <a:gd name="T54" fmla="*/ 194 w 274"/>
              <a:gd name="T55" fmla="*/ 59 h 274"/>
              <a:gd name="T56" fmla="*/ 202 w 274"/>
              <a:gd name="T57" fmla="*/ 44 h 274"/>
              <a:gd name="T58" fmla="*/ 211 w 274"/>
              <a:gd name="T59" fmla="*/ 28 h 274"/>
              <a:gd name="T60" fmla="*/ 246 w 274"/>
              <a:gd name="T61" fmla="*/ 14 h 274"/>
              <a:gd name="T62" fmla="*/ 261 w 274"/>
              <a:gd name="T63" fmla="*/ 43 h 274"/>
              <a:gd name="T64" fmla="*/ 239 w 274"/>
              <a:gd name="T65" fmla="*/ 67 h 274"/>
              <a:gd name="T66" fmla="*/ 216 w 274"/>
              <a:gd name="T67" fmla="*/ 7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 h="274">
                <a:moveTo>
                  <a:pt x="216" y="79"/>
                </a:moveTo>
                <a:cubicBezTo>
                  <a:pt x="222" y="86"/>
                  <a:pt x="228" y="92"/>
                  <a:pt x="234" y="98"/>
                </a:cubicBezTo>
                <a:cubicBezTo>
                  <a:pt x="246" y="110"/>
                  <a:pt x="258" y="122"/>
                  <a:pt x="270" y="134"/>
                </a:cubicBezTo>
                <a:cubicBezTo>
                  <a:pt x="272" y="136"/>
                  <a:pt x="274" y="138"/>
                  <a:pt x="274" y="138"/>
                </a:cubicBezTo>
                <a:cubicBezTo>
                  <a:pt x="274" y="138"/>
                  <a:pt x="242" y="169"/>
                  <a:pt x="227" y="184"/>
                </a:cubicBezTo>
                <a:cubicBezTo>
                  <a:pt x="227" y="184"/>
                  <a:pt x="227" y="184"/>
                  <a:pt x="226" y="184"/>
                </a:cubicBezTo>
                <a:cubicBezTo>
                  <a:pt x="222" y="177"/>
                  <a:pt x="218" y="170"/>
                  <a:pt x="214" y="163"/>
                </a:cubicBezTo>
                <a:cubicBezTo>
                  <a:pt x="204" y="149"/>
                  <a:pt x="186" y="142"/>
                  <a:pt x="171" y="146"/>
                </a:cubicBezTo>
                <a:cubicBezTo>
                  <a:pt x="152" y="151"/>
                  <a:pt x="141" y="168"/>
                  <a:pt x="144" y="187"/>
                </a:cubicBezTo>
                <a:cubicBezTo>
                  <a:pt x="147" y="205"/>
                  <a:pt x="159" y="215"/>
                  <a:pt x="174" y="223"/>
                </a:cubicBezTo>
                <a:cubicBezTo>
                  <a:pt x="177" y="224"/>
                  <a:pt x="180" y="226"/>
                  <a:pt x="183" y="227"/>
                </a:cubicBezTo>
                <a:cubicBezTo>
                  <a:pt x="167" y="243"/>
                  <a:pt x="151" y="259"/>
                  <a:pt x="136" y="274"/>
                </a:cubicBezTo>
                <a:cubicBezTo>
                  <a:pt x="121" y="259"/>
                  <a:pt x="106" y="244"/>
                  <a:pt x="90" y="228"/>
                </a:cubicBezTo>
                <a:cubicBezTo>
                  <a:pt x="95" y="226"/>
                  <a:pt x="100" y="223"/>
                  <a:pt x="105" y="220"/>
                </a:cubicBezTo>
                <a:cubicBezTo>
                  <a:pt x="122" y="210"/>
                  <a:pt x="130" y="191"/>
                  <a:pt x="124" y="172"/>
                </a:cubicBezTo>
                <a:cubicBezTo>
                  <a:pt x="121" y="160"/>
                  <a:pt x="107" y="149"/>
                  <a:pt x="95" y="148"/>
                </a:cubicBezTo>
                <a:cubicBezTo>
                  <a:pt x="74" y="146"/>
                  <a:pt x="60" y="156"/>
                  <a:pt x="50" y="176"/>
                </a:cubicBezTo>
                <a:cubicBezTo>
                  <a:pt x="49" y="178"/>
                  <a:pt x="47" y="181"/>
                  <a:pt x="46" y="183"/>
                </a:cubicBezTo>
                <a:cubicBezTo>
                  <a:pt x="31" y="167"/>
                  <a:pt x="15" y="152"/>
                  <a:pt x="0" y="136"/>
                </a:cubicBezTo>
                <a:cubicBezTo>
                  <a:pt x="18" y="118"/>
                  <a:pt x="37" y="99"/>
                  <a:pt x="57" y="80"/>
                </a:cubicBezTo>
                <a:cubicBezTo>
                  <a:pt x="50" y="76"/>
                  <a:pt x="45" y="73"/>
                  <a:pt x="40" y="70"/>
                </a:cubicBezTo>
                <a:cubicBezTo>
                  <a:pt x="35" y="68"/>
                  <a:pt x="30" y="66"/>
                  <a:pt x="25" y="63"/>
                </a:cubicBezTo>
                <a:cubicBezTo>
                  <a:pt x="14" y="55"/>
                  <a:pt x="9" y="44"/>
                  <a:pt x="12" y="31"/>
                </a:cubicBezTo>
                <a:cubicBezTo>
                  <a:pt x="15" y="17"/>
                  <a:pt x="30" y="10"/>
                  <a:pt x="43" y="14"/>
                </a:cubicBezTo>
                <a:cubicBezTo>
                  <a:pt x="55" y="17"/>
                  <a:pt x="62" y="26"/>
                  <a:pt x="67" y="37"/>
                </a:cubicBezTo>
                <a:cubicBezTo>
                  <a:pt x="70" y="44"/>
                  <a:pt x="74" y="50"/>
                  <a:pt x="77" y="57"/>
                </a:cubicBezTo>
                <a:cubicBezTo>
                  <a:pt x="95" y="39"/>
                  <a:pt x="116" y="19"/>
                  <a:pt x="134" y="0"/>
                </a:cubicBezTo>
                <a:cubicBezTo>
                  <a:pt x="145" y="11"/>
                  <a:pt x="194" y="59"/>
                  <a:pt x="194" y="59"/>
                </a:cubicBezTo>
                <a:cubicBezTo>
                  <a:pt x="194" y="59"/>
                  <a:pt x="200" y="49"/>
                  <a:pt x="202" y="44"/>
                </a:cubicBezTo>
                <a:cubicBezTo>
                  <a:pt x="205" y="39"/>
                  <a:pt x="208" y="33"/>
                  <a:pt x="211" y="28"/>
                </a:cubicBezTo>
                <a:cubicBezTo>
                  <a:pt x="218" y="15"/>
                  <a:pt x="234" y="10"/>
                  <a:pt x="246" y="14"/>
                </a:cubicBezTo>
                <a:cubicBezTo>
                  <a:pt x="257" y="19"/>
                  <a:pt x="263" y="30"/>
                  <a:pt x="261" y="43"/>
                </a:cubicBezTo>
                <a:cubicBezTo>
                  <a:pt x="258" y="55"/>
                  <a:pt x="250" y="62"/>
                  <a:pt x="239" y="67"/>
                </a:cubicBezTo>
                <a:cubicBezTo>
                  <a:pt x="231" y="71"/>
                  <a:pt x="224" y="75"/>
                  <a:pt x="216" y="79"/>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TextBox 27">
            <a:extLst>
              <a:ext uri="{FF2B5EF4-FFF2-40B4-BE49-F238E27FC236}">
                <a16:creationId xmlns:a16="http://schemas.microsoft.com/office/drawing/2014/main" id="{3414089A-AC40-4C9D-ABF9-FE46517AA958}"/>
              </a:ext>
            </a:extLst>
          </p:cNvPr>
          <p:cNvSpPr txBox="1"/>
          <p:nvPr/>
        </p:nvSpPr>
        <p:spPr>
          <a:xfrm>
            <a:off x="617988" y="529409"/>
            <a:ext cx="10822073" cy="132343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4000" b="1" dirty="0" smtClean="0">
                <a:solidFill>
                  <a:srgbClr val="FF0000"/>
                </a:solidFill>
                <a:latin typeface="Noto Sans" panose="020B0502040504020204" pitchFamily="34"/>
                <a:ea typeface="Noto Sans" panose="020B0502040504020204" pitchFamily="34"/>
                <a:cs typeface="Noto Sans" panose="020B0502040504020204" pitchFamily="34"/>
              </a:rPr>
              <a:t>Radyoterapi </a:t>
            </a:r>
            <a:r>
              <a:rPr lang="tr-TR" sz="4000" b="1" dirty="0" smtClean="0">
                <a:solidFill>
                  <a:srgbClr val="FF0000"/>
                </a:solidFill>
                <a:latin typeface="Noto Sans" panose="020B0502040504020204" pitchFamily="34"/>
                <a:ea typeface="Noto Sans" panose="020B0502040504020204" pitchFamily="34"/>
                <a:cs typeface="Noto Sans" panose="020B0502040504020204" pitchFamily="34"/>
              </a:rPr>
              <a:t>Üniteleri için </a:t>
            </a:r>
          </a:p>
          <a:p>
            <a:pPr marL="0" marR="0" lvl="0" indent="0" defTabSz="914400" rtl="0" eaLnBrk="1" fontAlgn="auto" latinLnBrk="0" hangingPunct="1">
              <a:lnSpc>
                <a:spcPct val="100000"/>
              </a:lnSpc>
              <a:spcBef>
                <a:spcPts val="0"/>
              </a:spcBef>
              <a:spcAft>
                <a:spcPts val="0"/>
              </a:spcAft>
              <a:buClrTx/>
              <a:buSzTx/>
              <a:buFontTx/>
              <a:buNone/>
              <a:tabLst/>
              <a:defRPr/>
            </a:pPr>
            <a:r>
              <a:rPr lang="tr-TR" sz="4000" b="1" dirty="0" smtClean="0">
                <a:solidFill>
                  <a:srgbClr val="FF0000"/>
                </a:solidFill>
                <a:latin typeface="Noto Sans" panose="020B0502040504020204" pitchFamily="34"/>
                <a:ea typeface="Noto Sans" panose="020B0502040504020204" pitchFamily="34"/>
                <a:cs typeface="Noto Sans" panose="020B0502040504020204" pitchFamily="34"/>
              </a:rPr>
              <a:t>Radyasyon Güvenliği Yaklaşımı</a:t>
            </a:r>
            <a:endParaRPr kumimoji="0" lang="en-GB" sz="4000" b="1" i="0" u="none" strike="noStrike" kern="1200" cap="none" spc="0" normalizeH="0" baseline="0" noProof="0" dirty="0">
              <a:ln>
                <a:noFill/>
              </a:ln>
              <a:solidFill>
                <a:srgbClr val="FF0000"/>
              </a:solidFill>
              <a:effectLst/>
              <a:uLnTx/>
              <a:uFillTx/>
              <a:latin typeface="Noto Sans" panose="020B0502040504020204" pitchFamily="34"/>
              <a:ea typeface="Noto Sans" panose="020B0502040504020204" pitchFamily="34"/>
              <a:cs typeface="Noto Sans" panose="020B0502040504020204" pitchFamily="34"/>
            </a:endParaRPr>
          </a:p>
        </p:txBody>
      </p:sp>
      <p:sp>
        <p:nvSpPr>
          <p:cNvPr id="9" name="TextBox 8">
            <a:extLst>
              <a:ext uri="{FF2B5EF4-FFF2-40B4-BE49-F238E27FC236}">
                <a16:creationId xmlns:a16="http://schemas.microsoft.com/office/drawing/2014/main" id="{30877DDC-4409-47B9-9128-0C38930DA68C}"/>
              </a:ext>
            </a:extLst>
          </p:cNvPr>
          <p:cNvSpPr txBox="1"/>
          <p:nvPr/>
        </p:nvSpPr>
        <p:spPr>
          <a:xfrm>
            <a:off x="486588" y="2113774"/>
            <a:ext cx="2779126" cy="1477328"/>
          </a:xfrm>
          <a:prstGeom prst="rect">
            <a:avLst/>
          </a:prstGeom>
          <a:solidFill>
            <a:schemeClr val="accent4">
              <a:lumMod val="40000"/>
              <a:lumOff val="60000"/>
            </a:schemeClr>
          </a:solidFill>
        </p:spPr>
        <p:txBody>
          <a:bodyPr wrap="square" rtlCol="0">
            <a:spAutoFit/>
          </a:bodyPr>
          <a:lstStyle/>
          <a:p>
            <a:pPr marL="285750" lvl="0" indent="-285750" algn="just">
              <a:buFont typeface="Arial" panose="020B0604020202020204" pitchFamily="34" charset="0"/>
              <a:buChar char="•"/>
              <a:defRPr/>
            </a:pPr>
            <a:r>
              <a:rPr lang="tr-TR" dirty="0">
                <a:latin typeface="Arial" panose="020B0604020202020204" pitchFamily="34" charset="0"/>
                <a:ea typeface="Noto Sans" panose="020B0502040504020204" pitchFamily="34"/>
                <a:cs typeface="Arial" panose="020B0604020202020204" pitchFamily="34" charset="0"/>
              </a:rPr>
              <a:t>Hasta </a:t>
            </a:r>
          </a:p>
          <a:p>
            <a:pPr marL="285750" lvl="0" indent="-285750" algn="just">
              <a:buFont typeface="Arial" panose="020B0604020202020204" pitchFamily="34" charset="0"/>
              <a:buChar char="•"/>
              <a:defRPr/>
            </a:pPr>
            <a:endParaRPr lang="tr-TR" dirty="0">
              <a:latin typeface="Arial" panose="020B0604020202020204" pitchFamily="34" charset="0"/>
              <a:ea typeface="Noto Sans" panose="020B0502040504020204" pitchFamily="34"/>
              <a:cs typeface="Arial" panose="020B0604020202020204" pitchFamily="34" charset="0"/>
            </a:endParaRPr>
          </a:p>
          <a:p>
            <a:pPr marL="285750" lvl="0" indent="-285750" algn="just">
              <a:buFont typeface="Arial" panose="020B0604020202020204" pitchFamily="34" charset="0"/>
              <a:buChar char="•"/>
              <a:defRPr/>
            </a:pPr>
            <a:r>
              <a:rPr lang="tr-TR" dirty="0">
                <a:latin typeface="Arial" panose="020B0604020202020204" pitchFamily="34" charset="0"/>
                <a:ea typeface="Noto Sans" panose="020B0502040504020204" pitchFamily="34"/>
                <a:cs typeface="Arial" panose="020B0604020202020204" pitchFamily="34" charset="0"/>
              </a:rPr>
              <a:t>Çalışan</a:t>
            </a:r>
          </a:p>
          <a:p>
            <a:pPr marL="285750" lvl="0" indent="-285750" algn="just">
              <a:buFont typeface="Arial" panose="020B0604020202020204" pitchFamily="34" charset="0"/>
              <a:buChar char="•"/>
              <a:defRPr/>
            </a:pPr>
            <a:endParaRPr lang="tr-TR" dirty="0">
              <a:latin typeface="Arial" panose="020B0604020202020204" pitchFamily="34" charset="0"/>
              <a:ea typeface="Noto Sans" panose="020B0502040504020204" pitchFamily="34"/>
              <a:cs typeface="Arial" panose="020B0604020202020204" pitchFamily="34" charset="0"/>
            </a:endParaRPr>
          </a:p>
          <a:p>
            <a:pPr marL="285750" lvl="0" indent="-285750" algn="just">
              <a:buFont typeface="Arial" panose="020B0604020202020204" pitchFamily="34" charset="0"/>
              <a:buChar char="•"/>
              <a:defRPr/>
            </a:pPr>
            <a:r>
              <a:rPr lang="tr-TR" dirty="0">
                <a:latin typeface="Arial" panose="020B0604020202020204" pitchFamily="34" charset="0"/>
                <a:ea typeface="Noto Sans" panose="020B0502040504020204" pitchFamily="34"/>
                <a:cs typeface="Arial" panose="020B0604020202020204" pitchFamily="34" charset="0"/>
              </a:rPr>
              <a:t>Çevre </a:t>
            </a:r>
          </a:p>
        </p:txBody>
      </p:sp>
      <p:sp>
        <p:nvSpPr>
          <p:cNvPr id="10" name="TextBox 9">
            <a:extLst>
              <a:ext uri="{FF2B5EF4-FFF2-40B4-BE49-F238E27FC236}">
                <a16:creationId xmlns:a16="http://schemas.microsoft.com/office/drawing/2014/main" id="{F363F73B-FCFF-45AF-9844-E45C003FBB3A}"/>
              </a:ext>
            </a:extLst>
          </p:cNvPr>
          <p:cNvSpPr txBox="1"/>
          <p:nvPr/>
        </p:nvSpPr>
        <p:spPr>
          <a:xfrm>
            <a:off x="486587" y="4363505"/>
            <a:ext cx="2779127" cy="1477328"/>
          </a:xfrm>
          <a:prstGeom prst="rect">
            <a:avLst/>
          </a:prstGeom>
          <a:solidFill>
            <a:schemeClr val="accent2">
              <a:lumMod val="40000"/>
              <a:lumOff val="60000"/>
            </a:schemeClr>
          </a:solidFill>
        </p:spPr>
        <p:txBody>
          <a:bodyPr wrap="square" rtlCol="0">
            <a:spAutoFit/>
          </a:bodyPr>
          <a:lstStyle/>
          <a:p>
            <a:pPr marL="285750" lvl="0" indent="-285750" algn="just">
              <a:buFont typeface="Arial" panose="020B0604020202020204" pitchFamily="34" charset="0"/>
              <a:buChar char="•"/>
              <a:defRPr/>
            </a:pPr>
            <a:r>
              <a:rPr lang="tr-TR" dirty="0" smtClean="0">
                <a:latin typeface="Arial" panose="020B0604020202020204" pitchFamily="34" charset="0"/>
                <a:cs typeface="Arial" panose="020B0604020202020204" pitchFamily="34" charset="0"/>
              </a:rPr>
              <a:t>Görüntüleme</a:t>
            </a:r>
          </a:p>
          <a:p>
            <a:pPr marL="285750" lvl="0" indent="-285750" algn="just">
              <a:buFont typeface="Arial" panose="020B0604020202020204" pitchFamily="34" charset="0"/>
              <a:buChar char="•"/>
              <a:defRPr/>
            </a:pPr>
            <a:endParaRPr lang="tr-TR" dirty="0" smtClean="0">
              <a:latin typeface="Arial" panose="020B0604020202020204" pitchFamily="34" charset="0"/>
              <a:cs typeface="Arial" panose="020B0604020202020204" pitchFamily="34" charset="0"/>
            </a:endParaRPr>
          </a:p>
          <a:p>
            <a:pPr marL="285750" lvl="0" indent="-285750" algn="just">
              <a:buFont typeface="Arial" panose="020B0604020202020204" pitchFamily="34" charset="0"/>
              <a:buChar char="•"/>
              <a:defRPr/>
            </a:pPr>
            <a:r>
              <a:rPr lang="tr-TR" dirty="0" smtClean="0">
                <a:latin typeface="Arial" panose="020B0604020202020204" pitchFamily="34" charset="0"/>
                <a:cs typeface="Arial" panose="020B0604020202020204" pitchFamily="34" charset="0"/>
              </a:rPr>
              <a:t>Planlama</a:t>
            </a:r>
            <a:endParaRPr lang="tr-TR" dirty="0">
              <a:latin typeface="Arial" panose="020B0604020202020204" pitchFamily="34" charset="0"/>
              <a:cs typeface="Arial" panose="020B0604020202020204" pitchFamily="34" charset="0"/>
            </a:endParaRPr>
          </a:p>
          <a:p>
            <a:pPr lvl="0" algn="just">
              <a:defRPr/>
            </a:pPr>
            <a:endParaRPr lang="tr-TR" dirty="0">
              <a:latin typeface="Arial" panose="020B0604020202020204" pitchFamily="34" charset="0"/>
              <a:cs typeface="Arial" panose="020B0604020202020204" pitchFamily="34" charset="0"/>
            </a:endParaRPr>
          </a:p>
          <a:p>
            <a:pPr marL="285750" lvl="0" indent="-285750" algn="just">
              <a:buFont typeface="Arial" panose="020B0604020202020204" pitchFamily="34" charset="0"/>
              <a:buChar char="•"/>
              <a:defRPr/>
            </a:pPr>
            <a:r>
              <a:rPr lang="tr-TR" dirty="0">
                <a:latin typeface="Arial" panose="020B0604020202020204" pitchFamily="34" charset="0"/>
                <a:cs typeface="Arial" panose="020B0604020202020204" pitchFamily="34" charset="0"/>
              </a:rPr>
              <a:t>Tedavi </a:t>
            </a:r>
          </a:p>
        </p:txBody>
      </p:sp>
      <p:sp>
        <p:nvSpPr>
          <p:cNvPr id="2" name="Rectangle 1">
            <a:extLst>
              <a:ext uri="{FF2B5EF4-FFF2-40B4-BE49-F238E27FC236}">
                <a16:creationId xmlns:a16="http://schemas.microsoft.com/office/drawing/2014/main" id="{0B7FFB8B-046C-42E6-8DAC-F3D090B92E10}"/>
              </a:ext>
            </a:extLst>
          </p:cNvPr>
          <p:cNvSpPr/>
          <p:nvPr/>
        </p:nvSpPr>
        <p:spPr>
          <a:xfrm>
            <a:off x="889000" y="1870338"/>
            <a:ext cx="1892141" cy="762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59A254B-3AD9-4711-A1D4-C903831287DD}"/>
              </a:ext>
            </a:extLst>
          </p:cNvPr>
          <p:cNvSpPr/>
          <p:nvPr/>
        </p:nvSpPr>
        <p:spPr>
          <a:xfrm>
            <a:off x="889000" y="4178300"/>
            <a:ext cx="1892141" cy="76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B718389-B036-4067-8B3C-44445CA4D57C}"/>
              </a:ext>
            </a:extLst>
          </p:cNvPr>
          <p:cNvSpPr txBox="1"/>
          <p:nvPr/>
        </p:nvSpPr>
        <p:spPr>
          <a:xfrm>
            <a:off x="8963130" y="2093011"/>
            <a:ext cx="2672861" cy="1477328"/>
          </a:xfrm>
          <a:prstGeom prst="rect">
            <a:avLst/>
          </a:prstGeom>
          <a:solidFill>
            <a:schemeClr val="accent5">
              <a:lumMod val="20000"/>
              <a:lumOff val="80000"/>
            </a:schemeClr>
          </a:solidFill>
        </p:spPr>
        <p:txBody>
          <a:bodyPr wrap="square" rtlCol="0">
            <a:spAutoFit/>
          </a:bodyPr>
          <a:lstStyle/>
          <a:p>
            <a:pPr marL="285750" lvl="0" indent="-285750">
              <a:buFont typeface="Arial" panose="020B0604020202020204" pitchFamily="34" charset="0"/>
              <a:buChar char="•"/>
              <a:defRPr/>
            </a:pPr>
            <a:endParaRPr lang="tr-TR" dirty="0" smtClean="0">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tr-TR" dirty="0" smtClean="0">
                <a:latin typeface="Arial" panose="020B0604020202020204" pitchFamily="34" charset="0"/>
                <a:cs typeface="Arial" panose="020B0604020202020204" pitchFamily="34" charset="0"/>
              </a:rPr>
              <a:t>X-ışını </a:t>
            </a:r>
            <a:endParaRPr lang="tr-TR"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endParaRPr lang="tr-TR"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tr-TR" dirty="0">
                <a:latin typeface="Arial" panose="020B0604020202020204" pitchFamily="34" charset="0"/>
                <a:ea typeface="Noto Sans" panose="020B0502040504020204" pitchFamily="34"/>
                <a:cs typeface="Arial" panose="020B0604020202020204" pitchFamily="34" charset="0"/>
              </a:rPr>
              <a:t>Radyoaktif </a:t>
            </a:r>
            <a:r>
              <a:rPr lang="tr-TR" dirty="0" smtClean="0">
                <a:latin typeface="Arial" panose="020B0604020202020204" pitchFamily="34" charset="0"/>
                <a:ea typeface="Noto Sans" panose="020B0502040504020204" pitchFamily="34"/>
                <a:cs typeface="Arial" panose="020B0604020202020204" pitchFamily="34" charset="0"/>
              </a:rPr>
              <a:t>kaynaklar</a:t>
            </a:r>
          </a:p>
          <a:p>
            <a:pPr lvl="0">
              <a:defRPr/>
            </a:pPr>
            <a:endParaRPr kumimoji="0" lang="tr-TR" i="0" u="none" strike="noStrike" kern="1200" cap="none" spc="0" normalizeH="0" baseline="0" noProof="0" dirty="0" smtClean="0">
              <a:ln>
                <a:noFill/>
              </a:ln>
              <a:effectLst/>
              <a:uLnTx/>
              <a:uFillTx/>
              <a:latin typeface="Arial" panose="020B0604020202020204" pitchFamily="34" charset="0"/>
              <a:ea typeface="Noto Sans" panose="020B0502040504020204" pitchFamily="34"/>
              <a:cs typeface="Arial" panose="020B0604020202020204" pitchFamily="34" charset="0"/>
            </a:endParaRPr>
          </a:p>
        </p:txBody>
      </p:sp>
      <p:sp>
        <p:nvSpPr>
          <p:cNvPr id="16" name="TextBox 15">
            <a:extLst>
              <a:ext uri="{FF2B5EF4-FFF2-40B4-BE49-F238E27FC236}">
                <a16:creationId xmlns:a16="http://schemas.microsoft.com/office/drawing/2014/main" id="{979E66E9-0B51-4709-90AE-2D130933F07C}"/>
              </a:ext>
            </a:extLst>
          </p:cNvPr>
          <p:cNvSpPr txBox="1"/>
          <p:nvPr/>
        </p:nvSpPr>
        <p:spPr>
          <a:xfrm>
            <a:off x="8963131" y="4376074"/>
            <a:ext cx="2672860" cy="1477328"/>
          </a:xfrm>
          <a:prstGeom prst="rect">
            <a:avLst/>
          </a:prstGeom>
          <a:solidFill>
            <a:schemeClr val="accent6">
              <a:lumMod val="40000"/>
              <a:lumOff val="60000"/>
            </a:schemeClr>
          </a:solidFill>
        </p:spPr>
        <p:txBody>
          <a:bodyPr wrap="square" rtlCol="0">
            <a:spAutoFit/>
          </a:bodyPr>
          <a:lstStyle/>
          <a:p>
            <a:pPr marL="285750" lvl="0" indent="-285750" algn="just">
              <a:buFont typeface="Arial" panose="020B0604020202020204" pitchFamily="34" charset="0"/>
              <a:buChar char="•"/>
              <a:defRPr/>
            </a:pPr>
            <a:endParaRPr kumimoji="0" lang="tr-TR" i="0" u="none" strike="noStrike" kern="1200" cap="none" spc="0" normalizeH="0" baseline="0" noProof="0" dirty="0" smtClean="0">
              <a:ln>
                <a:noFill/>
              </a:ln>
              <a:effectLst/>
              <a:uLnTx/>
              <a:uFillTx/>
              <a:latin typeface="Arial" panose="020B0604020202020204" pitchFamily="34" charset="0"/>
              <a:ea typeface="Noto Sans" panose="020B0502040504020204" pitchFamily="34"/>
              <a:cs typeface="Arial" panose="020B0604020202020204" pitchFamily="34" charset="0"/>
            </a:endParaRPr>
          </a:p>
          <a:p>
            <a:pPr marL="285750" lvl="0" indent="-285750" algn="just">
              <a:buFont typeface="Arial" panose="020B0604020202020204" pitchFamily="34" charset="0"/>
              <a:buChar char="•"/>
              <a:defRPr/>
            </a:pPr>
            <a:r>
              <a:rPr kumimoji="0" lang="tr-TR" i="0" u="none" strike="noStrike" kern="1200" cap="none" spc="0" normalizeH="0" baseline="0" noProof="0" dirty="0" err="1" smtClean="0">
                <a:ln>
                  <a:noFill/>
                </a:ln>
                <a:effectLst/>
                <a:uLnTx/>
                <a:uFillTx/>
                <a:latin typeface="Arial" panose="020B0604020202020204" pitchFamily="34" charset="0"/>
                <a:ea typeface="Noto Sans" panose="020B0502040504020204" pitchFamily="34"/>
                <a:cs typeface="Arial" panose="020B0604020202020204" pitchFamily="34" charset="0"/>
              </a:rPr>
              <a:t>Eksternal</a:t>
            </a:r>
            <a:r>
              <a:rPr kumimoji="0" lang="tr-TR" i="0" u="none" strike="noStrike" kern="1200" cap="none" spc="0" normalizeH="0" baseline="0" noProof="0" dirty="0" smtClean="0">
                <a:ln>
                  <a:noFill/>
                </a:ln>
                <a:effectLst/>
                <a:uLnTx/>
                <a:uFillTx/>
                <a:latin typeface="Arial" panose="020B0604020202020204" pitchFamily="34" charset="0"/>
                <a:ea typeface="Noto Sans" panose="020B0502040504020204" pitchFamily="34"/>
                <a:cs typeface="Arial" panose="020B0604020202020204" pitchFamily="34" charset="0"/>
              </a:rPr>
              <a:t> RT</a:t>
            </a:r>
          </a:p>
          <a:p>
            <a:pPr lvl="0" algn="just">
              <a:defRPr/>
            </a:pPr>
            <a:r>
              <a:rPr kumimoji="0" lang="tr-TR" i="0" u="none" strike="noStrike" kern="1200" cap="none" spc="0" normalizeH="0" baseline="0" noProof="0" dirty="0" smtClean="0">
                <a:ln>
                  <a:noFill/>
                </a:ln>
                <a:effectLst/>
                <a:uLnTx/>
                <a:uFillTx/>
                <a:latin typeface="Arial" panose="020B0604020202020204" pitchFamily="34" charset="0"/>
                <a:ea typeface="Noto Sans" panose="020B0502040504020204" pitchFamily="34"/>
                <a:cs typeface="Arial" panose="020B0604020202020204" pitchFamily="34" charset="0"/>
              </a:rPr>
              <a:t> </a:t>
            </a:r>
          </a:p>
          <a:p>
            <a:pPr marL="285750" lvl="0" indent="-285750" algn="just">
              <a:buFont typeface="Arial" panose="020B0604020202020204" pitchFamily="34" charset="0"/>
              <a:buChar char="•"/>
              <a:defRPr/>
            </a:pPr>
            <a:r>
              <a:rPr lang="tr-TR" noProof="0" dirty="0" err="1" smtClean="0">
                <a:latin typeface="Arial" panose="020B0604020202020204" pitchFamily="34" charset="0"/>
                <a:ea typeface="Noto Sans" panose="020B0502040504020204" pitchFamily="34"/>
                <a:cs typeface="Arial" panose="020B0604020202020204" pitchFamily="34" charset="0"/>
              </a:rPr>
              <a:t>Brakiterapi</a:t>
            </a:r>
            <a:endParaRPr lang="tr-TR" noProof="0" dirty="0" smtClean="0">
              <a:latin typeface="Arial" panose="020B0604020202020204" pitchFamily="34" charset="0"/>
              <a:ea typeface="Noto Sans" panose="020B0502040504020204" pitchFamily="34"/>
              <a:cs typeface="Arial" panose="020B0604020202020204" pitchFamily="34" charset="0"/>
            </a:endParaRPr>
          </a:p>
          <a:p>
            <a:pPr marL="285750" lvl="0" indent="-285750" algn="just">
              <a:buFont typeface="Arial" panose="020B0604020202020204" pitchFamily="34" charset="0"/>
              <a:buChar char="•"/>
              <a:defRPr/>
            </a:pPr>
            <a:endParaRPr kumimoji="0" lang="en-GB" i="0" u="none" strike="noStrike" kern="1200" cap="none" spc="0" normalizeH="0" baseline="0" noProof="0" dirty="0">
              <a:ln>
                <a:noFill/>
              </a:ln>
              <a:effectLst/>
              <a:uLnTx/>
              <a:uFillTx/>
              <a:latin typeface="Arial" panose="020B0604020202020204" pitchFamily="34" charset="0"/>
              <a:ea typeface="Noto Sans" panose="020B0502040504020204" pitchFamily="34"/>
              <a:cs typeface="Arial" panose="020B0604020202020204" pitchFamily="34" charset="0"/>
            </a:endParaRPr>
          </a:p>
        </p:txBody>
      </p:sp>
      <p:sp>
        <p:nvSpPr>
          <p:cNvPr id="17" name="Rectangle 16">
            <a:extLst>
              <a:ext uri="{FF2B5EF4-FFF2-40B4-BE49-F238E27FC236}">
                <a16:creationId xmlns:a16="http://schemas.microsoft.com/office/drawing/2014/main" id="{E08443D3-8BD1-4B2A-8047-37E5CE0F906D}"/>
              </a:ext>
            </a:extLst>
          </p:cNvPr>
          <p:cNvSpPr/>
          <p:nvPr/>
        </p:nvSpPr>
        <p:spPr>
          <a:xfrm>
            <a:off x="9239250" y="1870338"/>
            <a:ext cx="1892141" cy="76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251E839-43DB-4162-9FBD-EA1221AF9AE0}"/>
              </a:ext>
            </a:extLst>
          </p:cNvPr>
          <p:cNvSpPr/>
          <p:nvPr/>
        </p:nvSpPr>
        <p:spPr>
          <a:xfrm>
            <a:off x="9239250" y="4178300"/>
            <a:ext cx="1892141" cy="76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73243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809625"/>
            <a:ext cx="10058400" cy="927735"/>
          </a:xfrm>
        </p:spPr>
        <p:txBody>
          <a:bodyPr>
            <a:normAutofit/>
          </a:bodyPr>
          <a:lstStyle/>
          <a:p>
            <a:pPr algn="ctr"/>
            <a:r>
              <a:rPr lang="tr-TR" b="1" dirty="0" smtClean="0">
                <a:solidFill>
                  <a:srgbClr val="FF0000"/>
                </a:solidFill>
              </a:rPr>
              <a:t>Radyoterapi Ünitesi Çalışanları</a:t>
            </a:r>
            <a:endParaRPr lang="tr-TR" b="1" dirty="0">
              <a:solidFill>
                <a:srgbClr val="FF0000"/>
              </a:solidFill>
            </a:endParaRPr>
          </a:p>
        </p:txBody>
      </p:sp>
      <p:graphicFrame>
        <p:nvGraphicFramePr>
          <p:cNvPr id="11" name="Google Shape;1353;p60"/>
          <p:cNvGraphicFramePr/>
          <p:nvPr>
            <p:extLst>
              <p:ext uri="{D42A27DB-BD31-4B8C-83A1-F6EECF244321}">
                <p14:modId xmlns:p14="http://schemas.microsoft.com/office/powerpoint/2010/main" val="1819863404"/>
              </p:ext>
            </p:extLst>
          </p:nvPr>
        </p:nvGraphicFramePr>
        <p:xfrm>
          <a:off x="229076" y="3312445"/>
          <a:ext cx="11794808" cy="3505120"/>
        </p:xfrm>
        <a:graphic>
          <a:graphicData uri="http://schemas.openxmlformats.org/drawingml/2006/table">
            <a:tbl>
              <a:tblPr>
                <a:noFill/>
              </a:tblPr>
              <a:tblGrid>
                <a:gridCol w="2948702">
                  <a:extLst>
                    <a:ext uri="{9D8B030D-6E8A-4147-A177-3AD203B41FA5}">
                      <a16:colId xmlns:a16="http://schemas.microsoft.com/office/drawing/2014/main" val="20000"/>
                    </a:ext>
                  </a:extLst>
                </a:gridCol>
                <a:gridCol w="2948702">
                  <a:extLst>
                    <a:ext uri="{9D8B030D-6E8A-4147-A177-3AD203B41FA5}">
                      <a16:colId xmlns:a16="http://schemas.microsoft.com/office/drawing/2014/main" val="20001"/>
                    </a:ext>
                  </a:extLst>
                </a:gridCol>
                <a:gridCol w="2948702">
                  <a:extLst>
                    <a:ext uri="{9D8B030D-6E8A-4147-A177-3AD203B41FA5}">
                      <a16:colId xmlns:a16="http://schemas.microsoft.com/office/drawing/2014/main" val="20002"/>
                    </a:ext>
                  </a:extLst>
                </a:gridCol>
                <a:gridCol w="2948702">
                  <a:extLst>
                    <a:ext uri="{9D8B030D-6E8A-4147-A177-3AD203B41FA5}">
                      <a16:colId xmlns:a16="http://schemas.microsoft.com/office/drawing/2014/main" val="20003"/>
                    </a:ext>
                  </a:extLst>
                </a:gridCol>
              </a:tblGrid>
              <a:tr h="1487339">
                <a:tc>
                  <a:txBody>
                    <a:bodyPr/>
                    <a:lstStyle/>
                    <a:p>
                      <a:pPr marL="0" lvl="0" indent="0" algn="ctr" rtl="0">
                        <a:spcBef>
                          <a:spcPts val="0"/>
                        </a:spcBef>
                        <a:spcAft>
                          <a:spcPts val="0"/>
                        </a:spcAft>
                        <a:buNone/>
                      </a:pPr>
                      <a:r>
                        <a:rPr lang="tr-TR" sz="1800" dirty="0" smtClean="0">
                          <a:solidFill>
                            <a:srgbClr val="FF0000"/>
                          </a:solidFill>
                          <a:latin typeface="Arial" panose="020B0604020202020204" pitchFamily="34" charset="0"/>
                          <a:cs typeface="Arial" panose="020B0604020202020204" pitchFamily="34" charset="0"/>
                          <a:sym typeface="Anton"/>
                        </a:rPr>
                        <a:t>Radyasyon</a:t>
                      </a:r>
                      <a:r>
                        <a:rPr lang="tr-TR" sz="1800" baseline="0" dirty="0" smtClean="0">
                          <a:solidFill>
                            <a:srgbClr val="FF0000"/>
                          </a:solidFill>
                          <a:latin typeface="Arial" panose="020B0604020202020204" pitchFamily="34" charset="0"/>
                          <a:cs typeface="Arial" panose="020B0604020202020204" pitchFamily="34" charset="0"/>
                          <a:sym typeface="Anton"/>
                        </a:rPr>
                        <a:t> </a:t>
                      </a:r>
                      <a:r>
                        <a:rPr lang="tr-TR" sz="1800" baseline="0" dirty="0" err="1" smtClean="0">
                          <a:solidFill>
                            <a:srgbClr val="FF0000"/>
                          </a:solidFill>
                          <a:latin typeface="Arial" panose="020B0604020202020204" pitchFamily="34" charset="0"/>
                          <a:cs typeface="Arial" panose="020B0604020202020204" pitchFamily="34" charset="0"/>
                          <a:sym typeface="Anton"/>
                        </a:rPr>
                        <a:t>Onkoloğu</a:t>
                      </a:r>
                      <a:endParaRPr sz="1800" dirty="0">
                        <a:solidFill>
                          <a:srgbClr val="FF0000"/>
                        </a:solidFill>
                        <a:latin typeface="Arial" panose="020B0604020202020204" pitchFamily="34" charset="0"/>
                        <a:cs typeface="Arial" panose="020B0604020202020204" pitchFamily="34" charset="0"/>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tr-TR" sz="1800" dirty="0" smtClean="0">
                          <a:solidFill>
                            <a:srgbClr val="FF0000"/>
                          </a:solidFill>
                          <a:latin typeface="Arial" panose="020B0604020202020204" pitchFamily="34" charset="0"/>
                          <a:cs typeface="Arial" panose="020B0604020202020204" pitchFamily="34" charset="0"/>
                          <a:sym typeface="Anton"/>
                        </a:rPr>
                        <a:t>Medikal</a:t>
                      </a:r>
                      <a:r>
                        <a:rPr lang="tr-TR" sz="1800" baseline="0" dirty="0" smtClean="0">
                          <a:solidFill>
                            <a:srgbClr val="FF0000"/>
                          </a:solidFill>
                          <a:latin typeface="Arial" panose="020B0604020202020204" pitchFamily="34" charset="0"/>
                          <a:cs typeface="Arial" panose="020B0604020202020204" pitchFamily="34" charset="0"/>
                          <a:sym typeface="Anton"/>
                        </a:rPr>
                        <a:t> Fizik Uzmanı /</a:t>
                      </a:r>
                    </a:p>
                    <a:p>
                      <a:pPr marL="0" lvl="0" indent="0" algn="ctr" rtl="0">
                        <a:spcBef>
                          <a:spcPts val="0"/>
                        </a:spcBef>
                        <a:spcAft>
                          <a:spcPts val="0"/>
                        </a:spcAft>
                        <a:buNone/>
                      </a:pPr>
                      <a:r>
                        <a:rPr lang="tr-TR" sz="1800" baseline="0" dirty="0" smtClean="0">
                          <a:solidFill>
                            <a:srgbClr val="FF0000"/>
                          </a:solidFill>
                          <a:latin typeface="Arial" panose="020B0604020202020204" pitchFamily="34" charset="0"/>
                          <a:cs typeface="Arial" panose="020B0604020202020204" pitchFamily="34" charset="0"/>
                          <a:sym typeface="Anton"/>
                        </a:rPr>
                        <a:t>Radyasyondan Korunma Sorumlusu</a:t>
                      </a:r>
                      <a:endParaRPr sz="1800" dirty="0">
                        <a:solidFill>
                          <a:srgbClr val="FF0000"/>
                        </a:solidFill>
                        <a:latin typeface="Arial" panose="020B0604020202020204" pitchFamily="34" charset="0"/>
                        <a:cs typeface="Arial" panose="020B0604020202020204" pitchFamily="34" charset="0"/>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tr-TR" sz="1800" dirty="0" smtClean="0">
                          <a:solidFill>
                            <a:srgbClr val="FF0000"/>
                          </a:solidFill>
                          <a:latin typeface="Arial" panose="020B0604020202020204" pitchFamily="34" charset="0"/>
                          <a:cs typeface="Arial" panose="020B0604020202020204" pitchFamily="34" charset="0"/>
                          <a:sym typeface="Anton"/>
                        </a:rPr>
                        <a:t>Hemşire</a:t>
                      </a:r>
                      <a:endParaRPr sz="1800" dirty="0">
                        <a:solidFill>
                          <a:srgbClr val="FF0000"/>
                        </a:solidFill>
                        <a:latin typeface="Arial" panose="020B0604020202020204" pitchFamily="34" charset="0"/>
                        <a:cs typeface="Arial" panose="020B0604020202020204" pitchFamily="34" charset="0"/>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tr-TR" sz="1800" baseline="0" dirty="0" smtClean="0">
                          <a:solidFill>
                            <a:srgbClr val="FF0000"/>
                          </a:solidFill>
                          <a:latin typeface="Arial" panose="020B0604020202020204" pitchFamily="34" charset="0"/>
                          <a:cs typeface="Arial" panose="020B0604020202020204" pitchFamily="34" charset="0"/>
                          <a:sym typeface="Anton"/>
                        </a:rPr>
                        <a:t>Radyoterapi Teknikeri</a:t>
                      </a:r>
                    </a:p>
                    <a:p>
                      <a:pPr marL="0" lvl="0" indent="0" algn="ctr" rtl="0">
                        <a:spcBef>
                          <a:spcPts val="0"/>
                        </a:spcBef>
                        <a:spcAft>
                          <a:spcPts val="0"/>
                        </a:spcAft>
                        <a:buNone/>
                      </a:pPr>
                      <a:endParaRPr lang="tr-TR" sz="1800" baseline="0" dirty="0" smtClean="0">
                        <a:solidFill>
                          <a:schemeClr val="tx1"/>
                        </a:solidFill>
                        <a:latin typeface="Arial" panose="020B0604020202020204" pitchFamily="34" charset="0"/>
                        <a:cs typeface="Arial" panose="020B0604020202020204" pitchFamily="34" charset="0"/>
                        <a:sym typeface="Anton"/>
                      </a:endParaRPr>
                    </a:p>
                    <a:p>
                      <a:pPr marL="285750" lvl="0" indent="-285750" algn="just" rtl="0">
                        <a:spcBef>
                          <a:spcPts val="0"/>
                        </a:spcBef>
                        <a:spcAft>
                          <a:spcPts val="0"/>
                        </a:spcAft>
                        <a:buFont typeface="Arial" panose="020B0604020202020204" pitchFamily="34" charset="0"/>
                        <a:buChar char="•"/>
                      </a:pPr>
                      <a:r>
                        <a:rPr lang="tr-TR" sz="1800" dirty="0" smtClean="0">
                          <a:latin typeface="Arial" panose="020B0604020202020204" pitchFamily="34" charset="0"/>
                          <a:cs typeface="Arial" panose="020B0604020202020204" pitchFamily="34" charset="0"/>
                        </a:rPr>
                        <a:t>Sağlık ekibinin kritik üyeleridir.</a:t>
                      </a:r>
                    </a:p>
                    <a:p>
                      <a:pPr marL="285750" lvl="0" indent="-285750" algn="just" rtl="0">
                        <a:spcBef>
                          <a:spcPts val="0"/>
                        </a:spcBef>
                        <a:spcAft>
                          <a:spcPts val="0"/>
                        </a:spcAft>
                        <a:buFont typeface="Arial" panose="020B0604020202020204" pitchFamily="34" charset="0"/>
                        <a:buChar char="•"/>
                      </a:pPr>
                      <a:r>
                        <a:rPr lang="tr-TR" sz="1800" dirty="0" smtClean="0">
                          <a:latin typeface="Arial" panose="020B0604020202020204" pitchFamily="34" charset="0"/>
                          <a:cs typeface="Arial" panose="020B0604020202020204" pitchFamily="34" charset="0"/>
                        </a:rPr>
                        <a:t>Tedavilerin doğru şekilde verilmesini</a:t>
                      </a:r>
                      <a:r>
                        <a:rPr lang="tr-TR" sz="1800" baseline="0" dirty="0" smtClean="0">
                          <a:latin typeface="Arial" panose="020B0604020202020204" pitchFamily="34" charset="0"/>
                          <a:cs typeface="Arial" panose="020B0604020202020204" pitchFamily="34" charset="0"/>
                        </a:rPr>
                        <a:t> sağlar.</a:t>
                      </a:r>
                    </a:p>
                    <a:p>
                      <a:pPr marL="285750" lvl="0" indent="-285750" algn="just" rtl="0">
                        <a:spcBef>
                          <a:spcPts val="0"/>
                        </a:spcBef>
                        <a:spcAft>
                          <a:spcPts val="0"/>
                        </a:spcAft>
                        <a:buFont typeface="Arial" panose="020B0604020202020204" pitchFamily="34" charset="0"/>
                        <a:buChar char="•"/>
                      </a:pPr>
                      <a:r>
                        <a:rPr lang="tr-TR" sz="1800" dirty="0" smtClean="0">
                          <a:latin typeface="Arial" panose="020B0604020202020204" pitchFamily="34" charset="0"/>
                          <a:cs typeface="Arial" panose="020B0604020202020204" pitchFamily="34" charset="0"/>
                        </a:rPr>
                        <a:t>Sorumlulukları cihazları çalıştırmanın ötesindedir.</a:t>
                      </a:r>
                      <a:endParaRPr sz="1800" dirty="0">
                        <a:solidFill>
                          <a:schemeClr val="tx1"/>
                        </a:solidFill>
                        <a:latin typeface="Arial" panose="020B0604020202020204" pitchFamily="34" charset="0"/>
                        <a:cs typeface="Arial" panose="020B0604020202020204" pitchFamily="34" charset="0"/>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457200" lvl="0" indent="-317500" algn="l" rtl="0">
                        <a:spcBef>
                          <a:spcPts val="0"/>
                        </a:spcBef>
                        <a:spcAft>
                          <a:spcPts val="0"/>
                        </a:spcAft>
                        <a:buClr>
                          <a:schemeClr val="dk2"/>
                        </a:buClr>
                        <a:buSzPts val="1400"/>
                        <a:buFont typeface="Roboto"/>
                        <a:buChar char="●"/>
                      </a:pPr>
                      <a:endParaRPr sz="1800" dirty="0">
                        <a:solidFill>
                          <a:schemeClr val="tx1"/>
                        </a:solidFill>
                        <a:latin typeface="Arial" panose="020B0604020202020204" pitchFamily="34" charset="0"/>
                        <a:ea typeface="Roboto"/>
                        <a:cs typeface="Arial" panose="020B0604020202020204" pitchFamily="34" charset="0"/>
                        <a:sym typeface="Robot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457200" lvl="0" indent="-317500" algn="l" rtl="0">
                        <a:spcBef>
                          <a:spcPts val="0"/>
                        </a:spcBef>
                        <a:spcAft>
                          <a:spcPts val="0"/>
                        </a:spcAft>
                        <a:buClr>
                          <a:schemeClr val="accent1"/>
                        </a:buClr>
                        <a:buSzPts val="1400"/>
                        <a:buFont typeface="Roboto"/>
                        <a:buChar char="●"/>
                      </a:pPr>
                      <a:endParaRPr sz="1800" dirty="0">
                        <a:solidFill>
                          <a:schemeClr val="tx1"/>
                        </a:solidFill>
                        <a:latin typeface="Arial" panose="020B0604020202020204" pitchFamily="34" charset="0"/>
                        <a:ea typeface="Roboto"/>
                        <a:cs typeface="Arial" panose="020B0604020202020204" pitchFamily="34" charset="0"/>
                        <a:sym typeface="Robot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1800" dirty="0">
                        <a:solidFill>
                          <a:schemeClr val="tx1"/>
                        </a:solidFill>
                        <a:latin typeface="Arial" panose="020B0604020202020204" pitchFamily="34" charset="0"/>
                        <a:ea typeface="Roboto"/>
                        <a:cs typeface="Arial" panose="020B0604020202020204" pitchFamily="34" charset="0"/>
                        <a:sym typeface="Robot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139700" lvl="0" indent="0" algn="l" rtl="0">
                        <a:spcBef>
                          <a:spcPts val="0"/>
                        </a:spcBef>
                        <a:spcAft>
                          <a:spcPts val="0"/>
                        </a:spcAft>
                        <a:buClr>
                          <a:schemeClr val="dk1"/>
                        </a:buClr>
                        <a:buSzPts val="1400"/>
                        <a:buFont typeface="Roboto"/>
                        <a:buNone/>
                      </a:pPr>
                      <a:endParaRPr sz="1800" dirty="0">
                        <a:solidFill>
                          <a:schemeClr val="tx1"/>
                        </a:solidFill>
                        <a:latin typeface="Arial" panose="020B0604020202020204" pitchFamily="34" charset="0"/>
                        <a:ea typeface="Roboto"/>
                        <a:cs typeface="Arial" panose="020B0604020202020204" pitchFamily="34" charset="0"/>
                        <a:sym typeface="Roboto"/>
                      </a:endParaRPr>
                    </a:p>
                  </a:txBody>
                  <a:tcPr marL="121900" marR="121900" marT="121900" marB="1219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12" name="Resim 11"/>
          <p:cNvPicPr>
            <a:picLocks noChangeAspect="1"/>
          </p:cNvPicPr>
          <p:nvPr/>
        </p:nvPicPr>
        <p:blipFill rotWithShape="1">
          <a:blip r:embed="rId2">
            <a:extLst>
              <a:ext uri="{28A0092B-C50C-407E-A947-70E740481C1C}">
                <a14:useLocalDpi xmlns:a14="http://schemas.microsoft.com/office/drawing/2010/main" val="0"/>
              </a:ext>
            </a:extLst>
          </a:blip>
          <a:srcRect l="58013" t="3854" r="32298" b="78093"/>
          <a:stretch/>
        </p:blipFill>
        <p:spPr>
          <a:xfrm>
            <a:off x="7070670" y="1919828"/>
            <a:ext cx="1129322" cy="1400793"/>
          </a:xfrm>
          <a:prstGeom prst="rect">
            <a:avLst/>
          </a:prstGeom>
          <a:solidFill>
            <a:schemeClr val="bg1">
              <a:lumMod val="85000"/>
            </a:schemeClr>
          </a:solidFill>
          <a:effectLst>
            <a:glow rad="139700">
              <a:schemeClr val="accent4">
                <a:satMod val="175000"/>
                <a:alpha val="40000"/>
              </a:schemeClr>
            </a:glow>
          </a:effectLst>
        </p:spPr>
      </p:pic>
      <p:pic>
        <p:nvPicPr>
          <p:cNvPr id="20" name="Picture 4" descr="https://thumbs.dreamstime.com/z/medical-medicine-line-vector-icon-set-hospital-nurse-doctor-icons-medical-medicine-line-vector-icon-set-hospital-nurse-209767036.jpg?ct=jpeg"/>
          <p:cNvPicPr>
            <a:picLocks noChangeAspect="1" noChangeArrowheads="1"/>
          </p:cNvPicPr>
          <p:nvPr/>
        </p:nvPicPr>
        <p:blipFill rotWithShape="1">
          <a:blip r:embed="rId3">
            <a:extLst>
              <a:ext uri="{28A0092B-C50C-407E-A947-70E740481C1C}">
                <a14:useLocalDpi xmlns:a14="http://schemas.microsoft.com/office/drawing/2010/main" val="0"/>
              </a:ext>
            </a:extLst>
          </a:blip>
          <a:srcRect l="52097" t="21515" r="34512" b="65592"/>
          <a:stretch/>
        </p:blipFill>
        <p:spPr bwMode="auto">
          <a:xfrm>
            <a:off x="1097280" y="1923375"/>
            <a:ext cx="1348740" cy="1371600"/>
          </a:xfrm>
          <a:prstGeom prst="rect">
            <a:avLst/>
          </a:prstGeom>
          <a:noFill/>
          <a:effectLst>
            <a:glow rad="1397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2058" name="Picture 10" descr="Atom Molecule Vector Icon Stock Illustration - Download Image Now - Icon  Symbol, Atom, Science - iStock"/>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893" t="19853" r="17179" b="19738"/>
          <a:stretch/>
        </p:blipFill>
        <p:spPr bwMode="auto">
          <a:xfrm>
            <a:off x="3911258" y="1941927"/>
            <a:ext cx="1527489" cy="1378694"/>
          </a:xfrm>
          <a:prstGeom prst="rect">
            <a:avLst/>
          </a:prstGeom>
          <a:noFill/>
          <a:effectLst>
            <a:glow rad="1397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2060" name="Picture 12" descr="Kanser Arıtma Cihazı Radyasyon Terapisi Radyoterapi Hattı Simgesi Stok  Vektör Sanatı &amp; Radyoterapi'nin Daha Fazla Görseli - iStock"/>
          <p:cNvPicPr>
            <a:picLocks noChangeAspect="1" noChangeArrowheads="1"/>
          </p:cNvPicPr>
          <p:nvPr/>
        </p:nvPicPr>
        <p:blipFill rotWithShape="1">
          <a:blip r:embed="rId5">
            <a:extLst>
              <a:ext uri="{28A0092B-C50C-407E-A947-70E740481C1C}">
                <a14:useLocalDpi xmlns:a14="http://schemas.microsoft.com/office/drawing/2010/main" val="0"/>
              </a:ext>
            </a:extLst>
          </a:blip>
          <a:srcRect l="11650" t="13261" r="13541" b="16162"/>
          <a:stretch/>
        </p:blipFill>
        <p:spPr bwMode="auto">
          <a:xfrm>
            <a:off x="9765240" y="1897729"/>
            <a:ext cx="1461341" cy="1378694"/>
          </a:xfrm>
          <a:prstGeom prst="rect">
            <a:avLst/>
          </a:prstGeom>
          <a:solidFill>
            <a:schemeClr val="tx1"/>
          </a:solidFill>
          <a:effectLst>
            <a:glow rad="139700">
              <a:schemeClr val="accent4">
                <a:satMod val="175000"/>
                <a:alpha val="40000"/>
              </a:schemeClr>
            </a:glow>
          </a:effectLst>
        </p:spPr>
      </p:pic>
      <p:sp>
        <p:nvSpPr>
          <p:cNvPr id="25" name="Dikdörtgen 24"/>
          <p:cNvSpPr/>
          <p:nvPr/>
        </p:nvSpPr>
        <p:spPr>
          <a:xfrm>
            <a:off x="661709" y="4570243"/>
            <a:ext cx="8026586" cy="1131079"/>
          </a:xfrm>
          <a:prstGeom prst="rect">
            <a:avLst/>
          </a:prstGeom>
          <a:solidFill>
            <a:schemeClr val="accent4">
              <a:lumMod val="40000"/>
              <a:lumOff val="60000"/>
            </a:schemeClr>
          </a:solidFill>
        </p:spPr>
        <p:txBody>
          <a:bodyPr wrap="square">
            <a:spAutoFit/>
          </a:bodyPr>
          <a:lstStyle/>
          <a:p>
            <a:pPr algn="ctr">
              <a:lnSpc>
                <a:spcPts val="27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2600" dirty="0" smtClean="0">
                <a:solidFill>
                  <a:srgbClr val="002060"/>
                </a:solidFill>
                <a:latin typeface="Arial" panose="020B0604020202020204" pitchFamily="34" charset="0"/>
                <a:ea typeface="Times New Roman" panose="02020603050405020304" pitchFamily="18" charset="0"/>
                <a:cs typeface="Arial" panose="020B0604020202020204" pitchFamily="34" charset="0"/>
              </a:rPr>
              <a:t>Radyoterapi, </a:t>
            </a:r>
            <a:r>
              <a:rPr lang="tr-TR" sz="2600" dirty="0">
                <a:solidFill>
                  <a:srgbClr val="002060"/>
                </a:solidFill>
                <a:latin typeface="Arial" panose="020B0604020202020204" pitchFamily="34" charset="0"/>
                <a:ea typeface="Times New Roman" panose="02020603050405020304" pitchFamily="18" charset="0"/>
                <a:cs typeface="Arial" panose="020B0604020202020204" pitchFamily="34" charset="0"/>
              </a:rPr>
              <a:t>medikal fizik ve radyasyon tedavisi teknolojisi alanlarında </a:t>
            </a:r>
            <a:r>
              <a:rPr lang="tr-TR" sz="2600" dirty="0" smtClean="0">
                <a:solidFill>
                  <a:srgbClr val="002060"/>
                </a:solidFill>
                <a:latin typeface="Arial" panose="020B0604020202020204" pitchFamily="34" charset="0"/>
                <a:ea typeface="Times New Roman" panose="02020603050405020304" pitchFamily="18" charset="0"/>
                <a:cs typeface="Arial" panose="020B0604020202020204" pitchFamily="34" charset="0"/>
              </a:rPr>
              <a:t>uygun ve </a:t>
            </a:r>
            <a:r>
              <a:rPr lang="tr-TR" sz="2600" dirty="0">
                <a:solidFill>
                  <a:srgbClr val="002060"/>
                </a:solidFill>
                <a:latin typeface="Arial" panose="020B0604020202020204" pitchFamily="34" charset="0"/>
                <a:ea typeface="Times New Roman" panose="02020603050405020304" pitchFamily="18" charset="0"/>
                <a:cs typeface="Arial" panose="020B0604020202020204" pitchFamily="34" charset="0"/>
              </a:rPr>
              <a:t>nitelikli</a:t>
            </a:r>
            <a:r>
              <a:rPr lang="tr-TR" sz="2600" dirty="0" smtClean="0">
                <a:solidFill>
                  <a:srgbClr val="002060"/>
                </a:solidFill>
                <a:latin typeface="Arial" panose="020B0604020202020204" pitchFamily="34" charset="0"/>
                <a:ea typeface="Times New Roman" panose="02020603050405020304" pitchFamily="18" charset="0"/>
                <a:cs typeface="Arial" panose="020B0604020202020204" pitchFamily="34" charset="0"/>
              </a:rPr>
              <a:t> eğitim almış bir ekip </a:t>
            </a:r>
            <a:r>
              <a:rPr lang="tr-TR" sz="2600" dirty="0">
                <a:solidFill>
                  <a:srgbClr val="002060"/>
                </a:solidFill>
                <a:latin typeface="Arial" panose="020B0604020202020204" pitchFamily="34" charset="0"/>
                <a:ea typeface="Times New Roman" panose="02020603050405020304" pitchFamily="18" charset="0"/>
                <a:cs typeface="Arial" panose="020B0604020202020204" pitchFamily="34" charset="0"/>
              </a:rPr>
              <a:t>tarafından uygulanır.</a:t>
            </a:r>
            <a:endParaRPr lang="tr-TR" sz="26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328080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452338"/>
            <a:ext cx="10058400" cy="1285022"/>
          </a:xfrm>
        </p:spPr>
        <p:txBody>
          <a:bodyPr>
            <a:normAutofit fontScale="90000"/>
          </a:bodyPr>
          <a:lstStyle/>
          <a:p>
            <a:pPr algn="ctr"/>
            <a:r>
              <a:rPr lang="tr-TR" b="1" dirty="0" smtClean="0">
                <a:solidFill>
                  <a:srgbClr val="FF0000"/>
                </a:solidFill>
              </a:rPr>
              <a:t>Radyoterapide Güvenlik: </a:t>
            </a:r>
            <a:br>
              <a:rPr lang="tr-TR" b="1" dirty="0" smtClean="0">
                <a:solidFill>
                  <a:srgbClr val="FF0000"/>
                </a:solidFill>
              </a:rPr>
            </a:br>
            <a:r>
              <a:rPr lang="tr-TR" b="1" dirty="0" smtClean="0">
                <a:solidFill>
                  <a:srgbClr val="FF0000"/>
                </a:solidFill>
              </a:rPr>
              <a:t>Sağlık Profesyonellerinin Sorumlulukları</a:t>
            </a:r>
            <a:endParaRPr lang="tr-TR" b="1" dirty="0">
              <a:solidFill>
                <a:srgbClr val="FF0000"/>
              </a:solidFill>
            </a:endParaRPr>
          </a:p>
        </p:txBody>
      </p:sp>
      <p:sp>
        <p:nvSpPr>
          <p:cNvPr id="3" name="İçerik Yer Tutucusu 2"/>
          <p:cNvSpPr>
            <a:spLocks noGrp="1"/>
          </p:cNvSpPr>
          <p:nvPr>
            <p:ph idx="1"/>
          </p:nvPr>
        </p:nvSpPr>
        <p:spPr>
          <a:xfrm>
            <a:off x="972026" y="1876189"/>
            <a:ext cx="10308908" cy="4796790"/>
          </a:xfrm>
          <a:solidFill>
            <a:schemeClr val="accent5">
              <a:lumMod val="20000"/>
              <a:lumOff val="80000"/>
            </a:schemeClr>
          </a:solidFill>
        </p:spPr>
        <p:txBody>
          <a:bodyPr>
            <a:noAutofit/>
          </a:bodyPr>
          <a:lstStyle/>
          <a:p>
            <a:pPr marL="0" indent="0" algn="just">
              <a:buNone/>
            </a:pPr>
            <a:r>
              <a:rPr lang="tr-TR" sz="2400" b="1" dirty="0" smtClean="0">
                <a:solidFill>
                  <a:srgbClr val="FF0000"/>
                </a:solidFill>
                <a:latin typeface="Arial" panose="020B0604020202020204" pitchFamily="34" charset="0"/>
                <a:cs typeface="Arial" panose="020B0604020202020204" pitchFamily="34" charset="0"/>
              </a:rPr>
              <a:t>Radyoterapi Teknikerinin Temel </a:t>
            </a:r>
            <a:r>
              <a:rPr lang="tr-TR" sz="2400" b="1" dirty="0">
                <a:solidFill>
                  <a:srgbClr val="FF0000"/>
                </a:solidFill>
                <a:latin typeface="Arial" panose="020B0604020202020204" pitchFamily="34" charset="0"/>
                <a:cs typeface="Arial" panose="020B0604020202020204" pitchFamily="34" charset="0"/>
              </a:rPr>
              <a:t>Sorumlulukları Nelerdir</a:t>
            </a:r>
            <a:r>
              <a:rPr lang="tr-TR" sz="2400" b="1" dirty="0" smtClean="0">
                <a:solidFill>
                  <a:srgbClr val="FF0000"/>
                </a:solidFill>
                <a:latin typeface="Arial" panose="020B0604020202020204" pitchFamily="34" charset="0"/>
                <a:cs typeface="Arial" panose="020B0604020202020204" pitchFamily="34" charset="0"/>
              </a:rPr>
              <a:t>?</a:t>
            </a:r>
          </a:p>
          <a:p>
            <a:pPr algn="just">
              <a:buFont typeface="Arial" panose="020B0604020202020204" pitchFamily="34" charset="0"/>
              <a:buChar char="•"/>
            </a:pPr>
            <a:r>
              <a:rPr lang="tr-TR" b="1" dirty="0">
                <a:latin typeface="Arial" panose="020B0604020202020204" pitchFamily="34" charset="0"/>
                <a:cs typeface="Arial" panose="020B0604020202020204" pitchFamily="34" charset="0"/>
              </a:rPr>
              <a:t>Hastaların tedavisi ve korunmasında anahtar rolü </a:t>
            </a:r>
            <a:r>
              <a:rPr lang="tr-TR" b="1" dirty="0" smtClean="0">
                <a:latin typeface="Arial" panose="020B0604020202020204" pitchFamily="34" charset="0"/>
                <a:cs typeface="Arial" panose="020B0604020202020204" pitchFamily="34" charset="0"/>
              </a:rPr>
              <a:t>vardır.</a:t>
            </a:r>
          </a:p>
          <a:p>
            <a:pPr algn="just">
              <a:buFont typeface="Arial" panose="020B0604020202020204" pitchFamily="34" charset="0"/>
              <a:buChar char="•"/>
            </a:pPr>
            <a:r>
              <a:rPr lang="tr-TR" dirty="0" smtClean="0">
                <a:latin typeface="Arial" panose="020B0604020202020204" pitchFamily="34" charset="0"/>
                <a:cs typeface="Arial" panose="020B0604020202020204" pitchFamily="34" charset="0"/>
              </a:rPr>
              <a:t>Tedavi </a:t>
            </a:r>
            <a:r>
              <a:rPr lang="tr-TR" dirty="0">
                <a:latin typeface="Arial" panose="020B0604020202020204" pitchFamily="34" charset="0"/>
                <a:cs typeface="Arial" panose="020B0604020202020204" pitchFamily="34" charset="0"/>
              </a:rPr>
              <a:t>cihazları ve ekipmanlarına ilişkin sorumluluk ve </a:t>
            </a:r>
            <a:r>
              <a:rPr lang="tr-TR" dirty="0" smtClean="0">
                <a:latin typeface="Arial" panose="020B0604020202020204" pitchFamily="34" charset="0"/>
                <a:cs typeface="Arial" panose="020B0604020202020204" pitchFamily="34" charset="0"/>
              </a:rPr>
              <a:t>görevleri vardır.</a:t>
            </a:r>
          </a:p>
          <a:p>
            <a:pPr algn="just">
              <a:buFont typeface="Arial" panose="020B0604020202020204" pitchFamily="34" charset="0"/>
              <a:buChar char="•"/>
            </a:pPr>
            <a:r>
              <a:rPr lang="tr-TR" dirty="0" smtClean="0">
                <a:latin typeface="Arial" panose="020B0604020202020204" pitchFamily="34" charset="0"/>
                <a:cs typeface="Arial" panose="020B0604020202020204" pitchFamily="34" charset="0"/>
              </a:rPr>
              <a:t>Doğru </a:t>
            </a:r>
            <a:r>
              <a:rPr lang="tr-TR" dirty="0">
                <a:latin typeface="Arial" panose="020B0604020202020204" pitchFamily="34" charset="0"/>
                <a:cs typeface="Arial" panose="020B0604020202020204" pitchFamily="34" charset="0"/>
              </a:rPr>
              <a:t>set-</a:t>
            </a:r>
            <a:r>
              <a:rPr lang="tr-TR" dirty="0" err="1">
                <a:latin typeface="Arial" panose="020B0604020202020204" pitchFamily="34" charset="0"/>
                <a:cs typeface="Arial" panose="020B0604020202020204" pitchFamily="34" charset="0"/>
              </a:rPr>
              <a:t>up</a:t>
            </a:r>
            <a:r>
              <a:rPr lang="tr-TR" dirty="0">
                <a:latin typeface="Arial" panose="020B0604020202020204" pitchFamily="34" charset="0"/>
                <a:cs typeface="Arial" panose="020B0604020202020204" pitchFamily="34" charset="0"/>
              </a:rPr>
              <a:t> ve uygulama ile hastaya radyasyon tedavisini </a:t>
            </a:r>
            <a:r>
              <a:rPr lang="tr-TR" dirty="0" smtClean="0">
                <a:latin typeface="Arial" panose="020B0604020202020204" pitchFamily="34" charset="0"/>
                <a:cs typeface="Arial" panose="020B0604020202020204" pitchFamily="34" charset="0"/>
              </a:rPr>
              <a:t>uygular.</a:t>
            </a:r>
          </a:p>
          <a:p>
            <a:pPr algn="just">
              <a:buFont typeface="Arial" panose="020B0604020202020204" pitchFamily="34" charset="0"/>
              <a:buChar char="•"/>
            </a:pPr>
            <a:r>
              <a:rPr lang="tr-TR" dirty="0" smtClean="0">
                <a:latin typeface="Arial" panose="020B0604020202020204" pitchFamily="34" charset="0"/>
                <a:cs typeface="Arial" panose="020B0604020202020204" pitchFamily="34" charset="0"/>
              </a:rPr>
              <a:t>Kadın </a:t>
            </a:r>
            <a:r>
              <a:rPr lang="tr-TR" dirty="0">
                <a:latin typeface="Arial" panose="020B0604020202020204" pitchFamily="34" charset="0"/>
                <a:cs typeface="Arial" panose="020B0604020202020204" pitchFamily="34" charset="0"/>
              </a:rPr>
              <a:t>hasta hamile veya hamile olma ihtimali varsa doktoru </a:t>
            </a:r>
            <a:r>
              <a:rPr lang="tr-TR" dirty="0" smtClean="0">
                <a:latin typeface="Arial" panose="020B0604020202020204" pitchFamily="34" charset="0"/>
                <a:cs typeface="Arial" panose="020B0604020202020204" pitchFamily="34" charset="0"/>
              </a:rPr>
              <a:t>bilgilendirir.</a:t>
            </a:r>
          </a:p>
          <a:p>
            <a:pPr algn="just">
              <a:buFont typeface="Arial" panose="020B0604020202020204" pitchFamily="34" charset="0"/>
              <a:buChar char="•"/>
            </a:pPr>
            <a:r>
              <a:rPr lang="tr-TR" b="1" dirty="0" smtClean="0">
                <a:latin typeface="Arial" panose="020B0604020202020204" pitchFamily="34" charset="0"/>
                <a:cs typeface="Arial" panose="020B0604020202020204" pitchFamily="34" charset="0"/>
              </a:rPr>
              <a:t>Hastanın olağandışı </a:t>
            </a:r>
            <a:r>
              <a:rPr lang="tr-TR" b="1" dirty="0">
                <a:latin typeface="Arial" panose="020B0604020202020204" pitchFamily="34" charset="0"/>
                <a:cs typeface="Arial" panose="020B0604020202020204" pitchFamily="34" charset="0"/>
              </a:rPr>
              <a:t>bir </a:t>
            </a:r>
            <a:r>
              <a:rPr lang="tr-TR" b="1" dirty="0" smtClean="0">
                <a:latin typeface="Arial" panose="020B0604020202020204" pitchFamily="34" charset="0"/>
                <a:cs typeface="Arial" panose="020B0604020202020204" pitchFamily="34" charset="0"/>
              </a:rPr>
              <a:t>reaksiyonundan </a:t>
            </a:r>
            <a:r>
              <a:rPr lang="tr-TR" b="1" dirty="0">
                <a:latin typeface="Arial" panose="020B0604020202020204" pitchFamily="34" charset="0"/>
                <a:cs typeface="Arial" panose="020B0604020202020204" pitchFamily="34" charset="0"/>
              </a:rPr>
              <a:t>endişe duyuyorsa, doktoru </a:t>
            </a:r>
            <a:r>
              <a:rPr lang="tr-TR" b="1" dirty="0" smtClean="0">
                <a:latin typeface="Arial" panose="020B0604020202020204" pitchFamily="34" charset="0"/>
                <a:cs typeface="Arial" panose="020B0604020202020204" pitchFamily="34" charset="0"/>
              </a:rPr>
              <a:t>bilgilendirir.</a:t>
            </a:r>
          </a:p>
          <a:p>
            <a:pPr algn="just">
              <a:buFont typeface="Arial" panose="020B0604020202020204" pitchFamily="34" charset="0"/>
              <a:buChar char="•"/>
            </a:pPr>
            <a:r>
              <a:rPr lang="tr-TR" b="1" dirty="0">
                <a:latin typeface="Arial" panose="020B0604020202020204" pitchFamily="34" charset="0"/>
                <a:cs typeface="Arial" panose="020B0604020202020204" pitchFamily="34" charset="0"/>
              </a:rPr>
              <a:t>T</a:t>
            </a:r>
            <a:r>
              <a:rPr lang="tr-TR" b="1" dirty="0" smtClean="0">
                <a:latin typeface="Arial" panose="020B0604020202020204" pitchFamily="34" charset="0"/>
                <a:cs typeface="Arial" panose="020B0604020202020204" pitchFamily="34" charset="0"/>
              </a:rPr>
              <a:t>edavi </a:t>
            </a:r>
            <a:r>
              <a:rPr lang="tr-TR" b="1" dirty="0">
                <a:latin typeface="Arial" panose="020B0604020202020204" pitchFamily="34" charset="0"/>
                <a:cs typeface="Arial" panose="020B0604020202020204" pitchFamily="34" charset="0"/>
              </a:rPr>
              <a:t>ünitesi veya tedavi parametreleriyle ilgili olağandışı bir </a:t>
            </a:r>
            <a:r>
              <a:rPr lang="tr-TR" b="1" dirty="0" smtClean="0">
                <a:latin typeface="Arial" panose="020B0604020202020204" pitchFamily="34" charset="0"/>
                <a:cs typeface="Arial" panose="020B0604020202020204" pitchFamily="34" charset="0"/>
              </a:rPr>
              <a:t>olayla karşılaşırsa</a:t>
            </a:r>
            <a:endParaRPr lang="tr-TR" b="1" dirty="0">
              <a:latin typeface="Arial" panose="020B0604020202020204" pitchFamily="34" charset="0"/>
              <a:cs typeface="Arial" panose="020B0604020202020204" pitchFamily="34" charset="0"/>
            </a:endParaRPr>
          </a:p>
          <a:p>
            <a:pPr algn="just"/>
            <a:r>
              <a:rPr lang="tr-TR" b="1" dirty="0">
                <a:latin typeface="Arial" panose="020B0604020202020204" pitchFamily="34" charset="0"/>
                <a:cs typeface="Arial" panose="020B0604020202020204" pitchFamily="34" charset="0"/>
              </a:rPr>
              <a:t>fizikçiyi </a:t>
            </a:r>
            <a:r>
              <a:rPr lang="tr-TR" b="1" dirty="0" smtClean="0">
                <a:latin typeface="Arial" panose="020B0604020202020204" pitchFamily="34" charset="0"/>
                <a:cs typeface="Arial" panose="020B0604020202020204" pitchFamily="34" charset="0"/>
              </a:rPr>
              <a:t>bilgilendirir.</a:t>
            </a:r>
            <a:endParaRPr lang="tr-TR" b="1" dirty="0">
              <a:latin typeface="Arial" panose="020B0604020202020204" pitchFamily="34" charset="0"/>
              <a:cs typeface="Arial" panose="020B0604020202020204" pitchFamily="34" charset="0"/>
            </a:endParaRPr>
          </a:p>
          <a:p>
            <a:pPr algn="just">
              <a:buFont typeface="Arial" panose="020B0604020202020204" pitchFamily="34" charset="0"/>
              <a:buChar char="•"/>
            </a:pPr>
            <a:r>
              <a:rPr lang="tr-TR" dirty="0" smtClean="0">
                <a:latin typeface="Arial" panose="020B0604020202020204" pitchFamily="34" charset="0"/>
                <a:cs typeface="Arial" panose="020B0604020202020204" pitchFamily="34" charset="0"/>
              </a:rPr>
              <a:t>Yeni </a:t>
            </a:r>
            <a:r>
              <a:rPr lang="tr-TR" dirty="0">
                <a:latin typeface="Arial" panose="020B0604020202020204" pitchFamily="34" charset="0"/>
                <a:cs typeface="Arial" panose="020B0604020202020204" pitchFamily="34" charset="0"/>
              </a:rPr>
              <a:t>ekipman için şartnamelerin hazırlanmasına katkıda </a:t>
            </a:r>
            <a:r>
              <a:rPr lang="tr-TR" dirty="0" smtClean="0">
                <a:latin typeface="Arial" panose="020B0604020202020204" pitchFamily="34" charset="0"/>
                <a:cs typeface="Arial" panose="020B0604020202020204" pitchFamily="34" charset="0"/>
              </a:rPr>
              <a:t>bulunur;</a:t>
            </a:r>
          </a:p>
          <a:p>
            <a:pPr algn="just">
              <a:buFont typeface="Arial" panose="020B0604020202020204" pitchFamily="34" charset="0"/>
              <a:buChar char="•"/>
            </a:pPr>
            <a:r>
              <a:rPr lang="tr-TR" dirty="0" smtClean="0">
                <a:latin typeface="Arial" panose="020B0604020202020204" pitchFamily="34" charset="0"/>
                <a:cs typeface="Arial" panose="020B0604020202020204" pitchFamily="34" charset="0"/>
              </a:rPr>
              <a:t>Radyoterapi </a:t>
            </a:r>
            <a:r>
              <a:rPr lang="tr-TR" dirty="0">
                <a:latin typeface="Arial" panose="020B0604020202020204" pitchFamily="34" charset="0"/>
                <a:cs typeface="Arial" panose="020B0604020202020204" pitchFamily="34" charset="0"/>
              </a:rPr>
              <a:t>ekipmanların kalite kontrolüne katkıda bulunur.</a:t>
            </a:r>
            <a:endParaRPr lang="tr-TR" sz="1800" dirty="0">
              <a:latin typeface="Arial" panose="020B0604020202020204" pitchFamily="34" charset="0"/>
              <a:cs typeface="Arial" panose="020B0604020202020204" pitchFamily="34" charset="0"/>
            </a:endParaRPr>
          </a:p>
        </p:txBody>
      </p:sp>
      <p:pic>
        <p:nvPicPr>
          <p:cNvPr id="4" name="Picture 4" descr="Hom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3369"/>
          <a:stretch/>
        </p:blipFill>
        <p:spPr bwMode="auto">
          <a:xfrm>
            <a:off x="320993" y="313509"/>
            <a:ext cx="2871974" cy="693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2594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1985125" y="1344703"/>
            <a:ext cx="8352377" cy="5471222"/>
          </a:xfrm>
          <a:prstGeom prst="rect">
            <a:avLst/>
          </a:prstGeom>
        </p:spPr>
      </p:pic>
      <p:sp>
        <p:nvSpPr>
          <p:cNvPr id="5" name="Rectangle 1"/>
          <p:cNvSpPr>
            <a:spLocks noGrp="1" noChangeArrowheads="1"/>
          </p:cNvSpPr>
          <p:nvPr>
            <p:ph type="title"/>
          </p:nvPr>
        </p:nvSpPr>
        <p:spPr bwMode="auto">
          <a:xfrm>
            <a:off x="1096963" y="144374"/>
            <a:ext cx="998904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nSpc>
                <a:spcPct val="100000"/>
              </a:lnSpc>
            </a:pPr>
            <a:r>
              <a:rPr kumimoji="0" lang="tr-TR" altLang="tr-TR" sz="2400" b="0" i="0" u="none" strike="noStrike" cap="none" normalizeH="0" baseline="0" dirty="0" smtClean="0">
                <a:ln>
                  <a:noFill/>
                </a:ln>
                <a:solidFill>
                  <a:srgbClr val="FF0000"/>
                </a:solidFill>
                <a:effectLst/>
                <a:latin typeface="+mn-lt"/>
                <a:cs typeface="Times New Roman" panose="02020603050405020304" pitchFamily="18" charset="0"/>
              </a:rPr>
              <a:t>SAĞLIK MESLEK MENSUPLARI İLE SAĞLIK HİZMETLERİNDE ÇALIŞAN DİĞER MESLEK MENSUPLARININ İŞ VE GÖREV TANIMLARINA DAİR YÖNETMELİK</a:t>
            </a:r>
            <a:br>
              <a:rPr kumimoji="0" lang="tr-TR" altLang="tr-TR" sz="2400" b="0" i="0" u="none" strike="noStrike" cap="none" normalizeH="0" baseline="0" dirty="0" smtClean="0">
                <a:ln>
                  <a:noFill/>
                </a:ln>
                <a:solidFill>
                  <a:srgbClr val="FF0000"/>
                </a:solidFill>
                <a:effectLst/>
                <a:latin typeface="+mn-lt"/>
                <a:cs typeface="Times New Roman" panose="02020603050405020304" pitchFamily="18" charset="0"/>
              </a:rPr>
            </a:br>
            <a:r>
              <a:rPr kumimoji="0" lang="tr-TR" altLang="tr-TR" sz="2400" b="0" i="0" u="none" strike="noStrike" cap="none" normalizeH="0" baseline="0" dirty="0" smtClean="0">
                <a:ln>
                  <a:noFill/>
                </a:ln>
                <a:solidFill>
                  <a:srgbClr val="FF0000"/>
                </a:solidFill>
                <a:effectLst/>
                <a:latin typeface="+mn-lt"/>
                <a:cs typeface="Times New Roman" panose="02020603050405020304" pitchFamily="18" charset="0"/>
              </a:rPr>
              <a:t>                                                                                     </a:t>
            </a:r>
            <a:r>
              <a:rPr lang="tr-TR" sz="1400" i="1" dirty="0" smtClean="0"/>
              <a:t>Resmî </a:t>
            </a:r>
            <a:r>
              <a:rPr lang="tr-TR" sz="1400" i="1" dirty="0"/>
              <a:t>Gazete Tarihi: </a:t>
            </a:r>
            <a:r>
              <a:rPr lang="tr-TR" sz="1400" i="1" dirty="0" smtClean="0"/>
              <a:t>22.05.2014 </a:t>
            </a:r>
            <a:r>
              <a:rPr lang="tr-TR" sz="1400" i="1" dirty="0"/>
              <a:t>Resmî Gazete Sayısı: </a:t>
            </a:r>
            <a:r>
              <a:rPr lang="tr-TR" sz="1400" i="1" dirty="0" smtClean="0"/>
              <a:t>29007</a:t>
            </a:r>
            <a:endParaRPr kumimoji="0" lang="tr-TR" altLang="tr-TR" sz="1400" b="0" i="0" u="none" strike="noStrike" cap="none" normalizeH="0" baseline="0" dirty="0" smtClean="0">
              <a:ln>
                <a:noFill/>
              </a:ln>
              <a:solidFill>
                <a:srgbClr val="FF0000"/>
              </a:solidFill>
              <a:effectLst/>
              <a:latin typeface="+mn-lt"/>
            </a:endParaRPr>
          </a:p>
        </p:txBody>
      </p:sp>
      <p:cxnSp>
        <p:nvCxnSpPr>
          <p:cNvPr id="7" name="Düz Bağlayıcı 6"/>
          <p:cNvCxnSpPr/>
          <p:nvPr/>
        </p:nvCxnSpPr>
        <p:spPr>
          <a:xfrm>
            <a:off x="2821577" y="4868091"/>
            <a:ext cx="7445829" cy="174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Düz Bağlayıcı 8"/>
          <p:cNvCxnSpPr/>
          <p:nvPr/>
        </p:nvCxnSpPr>
        <p:spPr>
          <a:xfrm>
            <a:off x="2194560" y="5138057"/>
            <a:ext cx="4920343" cy="1741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Düz Bağlayıcı 10"/>
          <p:cNvCxnSpPr/>
          <p:nvPr/>
        </p:nvCxnSpPr>
        <p:spPr>
          <a:xfrm>
            <a:off x="2821577" y="5913120"/>
            <a:ext cx="735874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Düz Bağlayıcı 12"/>
          <p:cNvCxnSpPr/>
          <p:nvPr/>
        </p:nvCxnSpPr>
        <p:spPr>
          <a:xfrm flipV="1">
            <a:off x="2194560" y="6200503"/>
            <a:ext cx="1576251" cy="2612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Düz Bağlayıcı 14"/>
          <p:cNvCxnSpPr/>
          <p:nvPr/>
        </p:nvCxnSpPr>
        <p:spPr>
          <a:xfrm flipV="1">
            <a:off x="2982685" y="6460316"/>
            <a:ext cx="7284721" cy="348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Düz Bağlayıcı 16"/>
          <p:cNvCxnSpPr/>
          <p:nvPr/>
        </p:nvCxnSpPr>
        <p:spPr>
          <a:xfrm>
            <a:off x="2072640" y="6670767"/>
            <a:ext cx="65314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3916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452338"/>
            <a:ext cx="10058400" cy="1285022"/>
          </a:xfrm>
        </p:spPr>
        <p:txBody>
          <a:bodyPr/>
          <a:lstStyle/>
          <a:p>
            <a:pPr algn="ctr"/>
            <a:r>
              <a:rPr lang="tr-TR" b="1" dirty="0" smtClean="0">
                <a:solidFill>
                  <a:srgbClr val="FF0000"/>
                </a:solidFill>
              </a:rPr>
              <a:t>Sağlık Profesyonellerinin Sorumlulukları</a:t>
            </a:r>
            <a:endParaRPr lang="tr-TR" b="1" dirty="0">
              <a:solidFill>
                <a:srgbClr val="FF0000"/>
              </a:solidFill>
            </a:endParaRPr>
          </a:p>
        </p:txBody>
      </p:sp>
      <p:sp>
        <p:nvSpPr>
          <p:cNvPr id="3" name="İçerik Yer Tutucusu 2"/>
          <p:cNvSpPr>
            <a:spLocks noGrp="1"/>
          </p:cNvSpPr>
          <p:nvPr>
            <p:ph idx="1"/>
          </p:nvPr>
        </p:nvSpPr>
        <p:spPr>
          <a:xfrm>
            <a:off x="416242" y="2011469"/>
            <a:ext cx="11585258" cy="3998806"/>
          </a:xfrm>
          <a:solidFill>
            <a:schemeClr val="accent1">
              <a:lumMod val="20000"/>
              <a:lumOff val="80000"/>
            </a:schemeClr>
          </a:solidFill>
        </p:spPr>
        <p:txBody>
          <a:bodyPr>
            <a:noAutofit/>
          </a:bodyPr>
          <a:lstStyle/>
          <a:p>
            <a:pPr marL="0" indent="0" algn="just">
              <a:buNone/>
            </a:pPr>
            <a:r>
              <a:rPr lang="tr-TR" sz="2400" b="1" dirty="0" smtClean="0">
                <a:solidFill>
                  <a:srgbClr val="FF0000"/>
                </a:solidFill>
                <a:latin typeface="Arial" panose="020B0604020202020204" pitchFamily="34" charset="0"/>
                <a:cs typeface="Arial" panose="020B0604020202020204" pitchFamily="34" charset="0"/>
              </a:rPr>
              <a:t>Medikal Fizikçinin Temel </a:t>
            </a:r>
            <a:r>
              <a:rPr lang="tr-TR" sz="2400" b="1" dirty="0">
                <a:solidFill>
                  <a:srgbClr val="FF0000"/>
                </a:solidFill>
                <a:latin typeface="Arial" panose="020B0604020202020204" pitchFamily="34" charset="0"/>
                <a:cs typeface="Arial" panose="020B0604020202020204" pitchFamily="34" charset="0"/>
              </a:rPr>
              <a:t>Sorumlulukları Nelerdir</a:t>
            </a:r>
            <a:r>
              <a:rPr lang="tr-TR" sz="2400" b="1" dirty="0" smtClean="0">
                <a:solidFill>
                  <a:srgbClr val="FF0000"/>
                </a:solidFill>
                <a:latin typeface="Arial" panose="020B0604020202020204" pitchFamily="34" charset="0"/>
                <a:cs typeface="Arial" panose="020B0604020202020204" pitchFamily="34" charset="0"/>
              </a:rPr>
              <a:t>?</a:t>
            </a:r>
          </a:p>
          <a:p>
            <a:pPr marL="0" indent="0" algn="just">
              <a:buNone/>
            </a:pPr>
            <a:endParaRPr lang="tr-TR" b="1" dirty="0" smtClean="0">
              <a:solidFill>
                <a:srgbClr val="FF0000"/>
              </a:solidFill>
              <a:latin typeface="Arial" panose="020B0604020202020204" pitchFamily="34" charset="0"/>
              <a:cs typeface="Arial" panose="020B0604020202020204" pitchFamily="34" charset="0"/>
            </a:endParaRPr>
          </a:p>
          <a:p>
            <a:pPr algn="just">
              <a:buFont typeface="Arial" panose="020B0604020202020204" pitchFamily="34" charset="0"/>
              <a:buChar char="•"/>
            </a:pPr>
            <a:r>
              <a:rPr lang="tr-TR" b="1" dirty="0" smtClean="0">
                <a:latin typeface="Arial" panose="020B0604020202020204" pitchFamily="34" charset="0"/>
                <a:cs typeface="Arial" panose="020B0604020202020204" pitchFamily="34" charset="0"/>
              </a:rPr>
              <a:t>Tedavi ünitelerini </a:t>
            </a:r>
            <a:r>
              <a:rPr lang="tr-TR" b="1" dirty="0">
                <a:latin typeface="Arial" panose="020B0604020202020204" pitchFamily="34" charset="0"/>
                <a:cs typeface="Arial" panose="020B0604020202020204" pitchFamily="34" charset="0"/>
              </a:rPr>
              <a:t>hem devreye </a:t>
            </a:r>
            <a:r>
              <a:rPr lang="tr-TR" b="1" dirty="0" smtClean="0">
                <a:latin typeface="Arial" panose="020B0604020202020204" pitchFamily="34" charset="0"/>
                <a:cs typeface="Arial" panose="020B0604020202020204" pitchFamily="34" charset="0"/>
              </a:rPr>
              <a:t>alır ve </a:t>
            </a:r>
            <a:r>
              <a:rPr lang="tr-TR" b="1" dirty="0">
                <a:latin typeface="Arial" panose="020B0604020202020204" pitchFamily="34" charset="0"/>
                <a:cs typeface="Arial" panose="020B0604020202020204" pitchFamily="34" charset="0"/>
              </a:rPr>
              <a:t>düzenli olarak doğru kalibrasyonunu </a:t>
            </a:r>
            <a:r>
              <a:rPr lang="tr-TR" b="1" dirty="0" smtClean="0">
                <a:latin typeface="Arial" panose="020B0604020202020204" pitchFamily="34" charset="0"/>
                <a:cs typeface="Arial" panose="020B0604020202020204" pitchFamily="34" charset="0"/>
              </a:rPr>
              <a:t>sağlar.</a:t>
            </a:r>
            <a:endParaRPr lang="tr-TR" b="1" dirty="0">
              <a:latin typeface="Arial" panose="020B0604020202020204" pitchFamily="34" charset="0"/>
              <a:cs typeface="Arial" panose="020B0604020202020204" pitchFamily="34" charset="0"/>
            </a:endParaRPr>
          </a:p>
          <a:p>
            <a:pPr algn="just">
              <a:buFont typeface="Arial" panose="020B0604020202020204" pitchFamily="34" charset="0"/>
              <a:buChar char="•"/>
            </a:pPr>
            <a:r>
              <a:rPr lang="tr-TR" dirty="0">
                <a:latin typeface="Arial" panose="020B0604020202020204" pitchFamily="34" charset="0"/>
                <a:cs typeface="Arial" panose="020B0604020202020204" pitchFamily="34" charset="0"/>
              </a:rPr>
              <a:t>Hasta dozu hesaplamalarının hem bilgisayarlı hem de manuel olarak doğruluğunu </a:t>
            </a:r>
            <a:r>
              <a:rPr lang="tr-TR" dirty="0" smtClean="0">
                <a:latin typeface="Arial" panose="020B0604020202020204" pitchFamily="34" charset="0"/>
                <a:cs typeface="Arial" panose="020B0604020202020204" pitchFamily="34" charset="0"/>
              </a:rPr>
              <a:t>sağlar.</a:t>
            </a:r>
            <a:endParaRPr lang="tr-TR" dirty="0">
              <a:latin typeface="Arial" panose="020B0604020202020204" pitchFamily="34" charset="0"/>
              <a:cs typeface="Arial" panose="020B0604020202020204" pitchFamily="34" charset="0"/>
            </a:endParaRPr>
          </a:p>
          <a:p>
            <a:pPr algn="just">
              <a:buFont typeface="Arial" panose="020B0604020202020204" pitchFamily="34" charset="0"/>
              <a:buChar char="•"/>
            </a:pPr>
            <a:r>
              <a:rPr lang="tr-TR" b="1" dirty="0">
                <a:latin typeface="Arial" panose="020B0604020202020204" pitchFamily="34" charset="0"/>
                <a:cs typeface="Arial" panose="020B0604020202020204" pitchFamily="34" charset="0"/>
              </a:rPr>
              <a:t>Kalite güvence prosedürlerini </a:t>
            </a:r>
            <a:r>
              <a:rPr lang="tr-TR" b="1" dirty="0" smtClean="0">
                <a:latin typeface="Arial" panose="020B0604020202020204" pitchFamily="34" charset="0"/>
                <a:cs typeface="Arial" panose="020B0604020202020204" pitchFamily="34" charset="0"/>
              </a:rPr>
              <a:t>tasarlar, uygular ve denetler.</a:t>
            </a:r>
            <a:endParaRPr lang="tr-TR" b="1" dirty="0">
              <a:latin typeface="Arial" panose="020B0604020202020204" pitchFamily="34" charset="0"/>
              <a:cs typeface="Arial" panose="020B0604020202020204" pitchFamily="34" charset="0"/>
            </a:endParaRPr>
          </a:p>
          <a:p>
            <a:pPr algn="just">
              <a:buFont typeface="Arial" panose="020B0604020202020204" pitchFamily="34" charset="0"/>
              <a:buChar char="•"/>
            </a:pPr>
            <a:r>
              <a:rPr lang="tr-TR" b="1" dirty="0" smtClean="0">
                <a:latin typeface="Arial" panose="020B0604020202020204" pitchFamily="34" charset="0"/>
                <a:cs typeface="Arial" panose="020B0604020202020204" pitchFamily="34" charset="0"/>
              </a:rPr>
              <a:t>Personelin </a:t>
            </a:r>
            <a:r>
              <a:rPr lang="tr-TR" b="1" dirty="0">
                <a:latin typeface="Arial" panose="020B0604020202020204" pitchFamily="34" charset="0"/>
                <a:cs typeface="Arial" panose="020B0604020202020204" pitchFamily="34" charset="0"/>
              </a:rPr>
              <a:t>ve halkın güvenliği için radyasyondan korunma programının oluşturulmasını ve sürdürülmesini </a:t>
            </a:r>
            <a:r>
              <a:rPr lang="tr-TR" b="1" dirty="0" smtClean="0">
                <a:latin typeface="Arial" panose="020B0604020202020204" pitchFamily="34" charset="0"/>
                <a:cs typeface="Arial" panose="020B0604020202020204" pitchFamily="34" charset="0"/>
              </a:rPr>
              <a:t>sağlar.</a:t>
            </a:r>
            <a:endParaRPr lang="tr-TR" b="1" dirty="0">
              <a:latin typeface="Arial" panose="020B0604020202020204" pitchFamily="34" charset="0"/>
              <a:cs typeface="Arial" panose="020B0604020202020204" pitchFamily="34" charset="0"/>
            </a:endParaRPr>
          </a:p>
          <a:p>
            <a:pPr algn="just">
              <a:buFont typeface="Arial" panose="020B0604020202020204" pitchFamily="34" charset="0"/>
              <a:buChar char="•"/>
            </a:pPr>
            <a:r>
              <a:rPr lang="tr-TR" dirty="0" smtClean="0">
                <a:latin typeface="Arial" panose="020B0604020202020204" pitchFamily="34" charset="0"/>
                <a:cs typeface="Arial" panose="020B0604020202020204" pitchFamily="34" charset="0"/>
              </a:rPr>
              <a:t>Olayların </a:t>
            </a:r>
            <a:r>
              <a:rPr lang="tr-TR" dirty="0">
                <a:latin typeface="Arial" panose="020B0604020202020204" pitchFamily="34" charset="0"/>
                <a:cs typeface="Arial" panose="020B0604020202020204" pitchFamily="34" charset="0"/>
              </a:rPr>
              <a:t>ve kazaların araştırılmasına ve değerlendirilmesine </a:t>
            </a:r>
            <a:r>
              <a:rPr lang="tr-TR" dirty="0" smtClean="0">
                <a:latin typeface="Arial" panose="020B0604020202020204" pitchFamily="34" charset="0"/>
                <a:cs typeface="Arial" panose="020B0604020202020204" pitchFamily="34" charset="0"/>
              </a:rPr>
              <a:t>katılır.</a:t>
            </a:r>
            <a:endParaRPr lang="tr-TR" dirty="0">
              <a:latin typeface="Arial" panose="020B0604020202020204" pitchFamily="34" charset="0"/>
              <a:cs typeface="Arial" panose="020B0604020202020204" pitchFamily="34" charset="0"/>
            </a:endParaRPr>
          </a:p>
          <a:p>
            <a:pPr algn="just">
              <a:buFont typeface="Arial" panose="020B0604020202020204" pitchFamily="34" charset="0"/>
              <a:buChar char="•"/>
            </a:pPr>
            <a:r>
              <a:rPr lang="tr-TR" dirty="0">
                <a:latin typeface="Arial" panose="020B0604020202020204" pitchFamily="34" charset="0"/>
                <a:cs typeface="Arial" panose="020B0604020202020204" pitchFamily="34" charset="0"/>
              </a:rPr>
              <a:t>Radyasyondan korunma eğitim programına katkıda </a:t>
            </a:r>
            <a:r>
              <a:rPr lang="tr-TR" dirty="0" smtClean="0">
                <a:latin typeface="Arial" panose="020B0604020202020204" pitchFamily="34" charset="0"/>
                <a:cs typeface="Arial" panose="020B0604020202020204" pitchFamily="34" charset="0"/>
              </a:rPr>
              <a:t>bulunur.</a:t>
            </a:r>
            <a:endParaRPr lang="tr-TR" dirty="0">
              <a:latin typeface="Arial" panose="020B0604020202020204" pitchFamily="34" charset="0"/>
              <a:cs typeface="Arial" panose="020B0604020202020204" pitchFamily="34" charset="0"/>
            </a:endParaRPr>
          </a:p>
          <a:p>
            <a:pPr algn="just">
              <a:buFont typeface="Arial" panose="020B0604020202020204" pitchFamily="34" charset="0"/>
              <a:buChar char="•"/>
            </a:pPr>
            <a:endParaRPr lang="tr-TR" b="1" dirty="0">
              <a:solidFill>
                <a:srgbClr val="FF0000"/>
              </a:solidFill>
              <a:latin typeface="Arial" panose="020B0604020202020204" pitchFamily="34" charset="0"/>
              <a:cs typeface="Arial" panose="020B0604020202020204" pitchFamily="34" charset="0"/>
            </a:endParaRPr>
          </a:p>
          <a:p>
            <a:pPr algn="just">
              <a:buFont typeface="Arial" panose="020B0604020202020204" pitchFamily="34" charset="0"/>
              <a:buChar char="•"/>
            </a:pPr>
            <a:endParaRPr lang="tr-TR" dirty="0">
              <a:latin typeface="Arial" panose="020B0604020202020204" pitchFamily="34" charset="0"/>
              <a:cs typeface="Arial" panose="020B0604020202020204" pitchFamily="34" charset="0"/>
            </a:endParaRPr>
          </a:p>
        </p:txBody>
      </p:sp>
      <p:pic>
        <p:nvPicPr>
          <p:cNvPr id="4" name="Picture 4" descr="Hom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3369"/>
          <a:stretch/>
        </p:blipFill>
        <p:spPr bwMode="auto">
          <a:xfrm>
            <a:off x="320992" y="178229"/>
            <a:ext cx="3432291" cy="828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22594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88571" y="460775"/>
            <a:ext cx="10058400" cy="671340"/>
          </a:xfrm>
        </p:spPr>
        <p:txBody>
          <a:bodyPr>
            <a:normAutofit fontScale="90000"/>
          </a:bodyPr>
          <a:lstStyle/>
          <a:p>
            <a:r>
              <a:rPr lang="tr-TR" altLang="tr-TR" sz="2700" dirty="0">
                <a:solidFill>
                  <a:srgbClr val="FF0000"/>
                </a:solidFill>
                <a:cs typeface="Times New Roman" panose="02020603050405020304" pitchFamily="18" charset="0"/>
              </a:rPr>
              <a:t>SAĞLIK MESLEK MENSUPLARI İLE SAĞLIK HİZMETLERİNDE ÇALIŞAN DİĞER MESLEK MENSUPLARININ İŞ VE GÖREV TANIMLARINA DAİR </a:t>
            </a:r>
            <a:r>
              <a:rPr lang="tr-TR" altLang="tr-TR" sz="2700" dirty="0" smtClean="0">
                <a:solidFill>
                  <a:srgbClr val="FF0000"/>
                </a:solidFill>
                <a:cs typeface="Times New Roman" panose="02020603050405020304" pitchFamily="18" charset="0"/>
              </a:rPr>
              <a:t>YÖNETMELİK</a:t>
            </a:r>
            <a:r>
              <a:rPr lang="tr-TR" altLang="tr-TR" sz="2700" dirty="0">
                <a:solidFill>
                  <a:srgbClr val="FF0000"/>
                </a:solidFill>
                <a:cs typeface="Times New Roman" panose="02020603050405020304" pitchFamily="18" charset="0"/>
              </a:rPr>
              <a:t> </a:t>
            </a:r>
            <a:r>
              <a:rPr lang="tr-TR" altLang="tr-TR" sz="2200" dirty="0" smtClean="0">
                <a:solidFill>
                  <a:srgbClr val="FF0000"/>
                </a:solidFill>
                <a:cs typeface="Times New Roman" panose="02020603050405020304" pitchFamily="18" charset="0"/>
              </a:rPr>
              <a:t/>
            </a:r>
            <a:br>
              <a:rPr lang="tr-TR" altLang="tr-TR" sz="2200" dirty="0" smtClean="0">
                <a:solidFill>
                  <a:srgbClr val="FF0000"/>
                </a:solidFill>
                <a:cs typeface="Times New Roman" panose="02020603050405020304" pitchFamily="18" charset="0"/>
              </a:rPr>
            </a:br>
            <a:r>
              <a:rPr lang="tr-TR" altLang="tr-TR" sz="2200" b="1" dirty="0" smtClean="0">
                <a:solidFill>
                  <a:srgbClr val="FF0000"/>
                </a:solidFill>
                <a:cs typeface="Times New Roman" panose="02020603050405020304" pitchFamily="18" charset="0"/>
              </a:rPr>
              <a:t>Sağlık Fizikçisi</a:t>
            </a:r>
            <a:endParaRPr lang="tr-TR" sz="2200" b="1" dirty="0"/>
          </a:p>
        </p:txBody>
      </p:sp>
      <p:sp>
        <p:nvSpPr>
          <p:cNvPr id="3" name="İçerik Yer Tutucusu 2"/>
          <p:cNvSpPr>
            <a:spLocks noGrp="1"/>
          </p:cNvSpPr>
          <p:nvPr>
            <p:ph idx="1"/>
          </p:nvPr>
        </p:nvSpPr>
        <p:spPr>
          <a:xfrm>
            <a:off x="879565" y="1201784"/>
            <a:ext cx="10659291" cy="5399313"/>
          </a:xfrm>
          <a:solidFill>
            <a:schemeClr val="bg1"/>
          </a:solidFill>
        </p:spPr>
        <p:txBody>
          <a:bodyPr>
            <a:noAutofit/>
          </a:bodyPr>
          <a:lstStyle/>
          <a:p>
            <a:pPr algn="just">
              <a:buFont typeface="Arial" panose="020B0604020202020204" pitchFamily="34" charset="0"/>
              <a:buChar char="•"/>
            </a:pPr>
            <a:r>
              <a:rPr lang="tr-TR" dirty="0"/>
              <a:t>Tüm çalışanların kişisel </a:t>
            </a:r>
            <a:r>
              <a:rPr lang="tr-TR" dirty="0" err="1"/>
              <a:t>dozimetre</a:t>
            </a:r>
            <a:r>
              <a:rPr lang="tr-TR" dirty="0"/>
              <a:t> ölçüm sonuçlarını izler, değerlendirir ve kayıtlarını tutar ya da tutulmasını sağlar.</a:t>
            </a:r>
          </a:p>
          <a:p>
            <a:pPr algn="just">
              <a:buFont typeface="Arial" panose="020B0604020202020204" pitchFamily="34" charset="0"/>
              <a:buChar char="•"/>
            </a:pPr>
            <a:r>
              <a:rPr lang="tr-TR" dirty="0" smtClean="0"/>
              <a:t>Tüm </a:t>
            </a:r>
            <a:r>
              <a:rPr lang="tr-TR" dirty="0"/>
              <a:t>sistemlerin hatasız ve etkin kullanımı için gerekli talimatları ve rutin kalite kontrollerine yönelik protokolleri hazırlar, rutin işlemlerin bu talimat ve protokollere uygunluğunu kontrol eder</a:t>
            </a:r>
            <a:r>
              <a:rPr lang="tr-TR" dirty="0" smtClean="0"/>
              <a:t>.</a:t>
            </a:r>
          </a:p>
          <a:p>
            <a:pPr algn="just">
              <a:buFont typeface="Arial" panose="020B0604020202020204" pitchFamily="34" charset="0"/>
              <a:buChar char="•"/>
            </a:pPr>
            <a:r>
              <a:rPr lang="tr-TR" dirty="0"/>
              <a:t>Yeni kurulacak ya da kapasitesini artıracak radyasyon yayan bölümlerde gerekli yerleşim planlamalarının yapılmasına destek verir, inşaat sırasında ve sonrasında gerekli kontrolleri ve radyasyon güvenliğini sağlayacak zırhlama hesaplamalarını yapar</a:t>
            </a:r>
            <a:r>
              <a:rPr lang="tr-TR" dirty="0" smtClean="0"/>
              <a:t>.</a:t>
            </a:r>
          </a:p>
          <a:p>
            <a:pPr algn="just">
              <a:buFont typeface="Arial" panose="020B0604020202020204" pitchFamily="34" charset="0"/>
              <a:buChar char="•"/>
            </a:pPr>
            <a:r>
              <a:rPr lang="tr-TR" dirty="0"/>
              <a:t>Yeni alınacak cihazların teknik performanslarına yönelik özelliklerinin belirlenmesini ve seçimini, kabul testlerini ulusal/uluslararası protokollere uygun olarak yapar. Bakım ve onarımdan geçen cihazların kullanıma girmesini sağlamak üzere gerekli ölçümleri yapar</a:t>
            </a:r>
            <a:r>
              <a:rPr lang="tr-TR" dirty="0" smtClean="0"/>
              <a:t>.</a:t>
            </a:r>
          </a:p>
          <a:p>
            <a:pPr algn="just">
              <a:buFont typeface="Arial" panose="020B0604020202020204" pitchFamily="34" charset="0"/>
              <a:buChar char="•"/>
            </a:pPr>
            <a:r>
              <a:rPr lang="tr-TR" dirty="0" smtClean="0"/>
              <a:t>Radyasyon </a:t>
            </a:r>
            <a:r>
              <a:rPr lang="tr-TR" dirty="0"/>
              <a:t>cihaz ve kaynaklarının mekanik ve </a:t>
            </a:r>
            <a:r>
              <a:rPr lang="tr-TR" dirty="0" err="1"/>
              <a:t>dozimetrik</a:t>
            </a:r>
            <a:r>
              <a:rPr lang="tr-TR" dirty="0"/>
              <a:t> kalite teminini, kalibrasyon işlemleri, kalite kontrolleri ve rutin bakım işlemlerinin yapılmasını sağlar</a:t>
            </a:r>
            <a:r>
              <a:rPr lang="tr-TR" dirty="0" smtClean="0"/>
              <a:t>.</a:t>
            </a:r>
          </a:p>
          <a:p>
            <a:pPr algn="just">
              <a:buFont typeface="Arial" panose="020B0604020202020204" pitchFamily="34" charset="0"/>
              <a:buChar char="•"/>
            </a:pPr>
            <a:r>
              <a:rPr lang="tr-TR" dirty="0" smtClean="0"/>
              <a:t>Bölümde </a:t>
            </a:r>
            <a:r>
              <a:rPr lang="tr-TR" dirty="0"/>
              <a:t>çalışan fizikçi, tekniker ve teknisyenlere radyasyon fiziği, sayım ve görüntüleme sistemlerinin prensipleri, kullanılan klinik protokoller, görüntü işleme teknikleri, radyasyondan korunma ve olası radyasyon kazaları gibi konularda eğitim verir.</a:t>
            </a:r>
            <a:endParaRPr lang="tr-TR" dirty="0" smtClean="0"/>
          </a:p>
        </p:txBody>
      </p:sp>
    </p:spTree>
    <p:extLst>
      <p:ext uri="{BB962C8B-B14F-4D97-AF65-F5344CB8AC3E}">
        <p14:creationId xmlns:p14="http://schemas.microsoft.com/office/powerpoint/2010/main" val="31668866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49499" y="3105151"/>
            <a:ext cx="10845490" cy="3048000"/>
          </a:xfrm>
          <a:solidFill>
            <a:schemeClr val="accent4">
              <a:lumMod val="20000"/>
              <a:lumOff val="80000"/>
            </a:schemeClr>
          </a:solidFill>
        </p:spPr>
        <p:txBody>
          <a:bodyPr>
            <a:noAutofit/>
          </a:bodyPr>
          <a:lstStyle/>
          <a:p>
            <a:pPr algn="just"/>
            <a:r>
              <a:rPr lang="tr-TR" sz="2400" b="1" dirty="0">
                <a:solidFill>
                  <a:srgbClr val="FF0000"/>
                </a:solidFill>
                <a:latin typeface="Arial" panose="020B0604020202020204" pitchFamily="34" charset="0"/>
                <a:cs typeface="Arial" panose="020B0604020202020204" pitchFamily="34" charset="0"/>
              </a:rPr>
              <a:t>Radyasyon </a:t>
            </a:r>
            <a:r>
              <a:rPr lang="tr-TR" sz="2400" b="1" dirty="0" err="1">
                <a:solidFill>
                  <a:srgbClr val="FF0000"/>
                </a:solidFill>
                <a:latin typeface="Arial" panose="020B0604020202020204" pitchFamily="34" charset="0"/>
                <a:cs typeface="Arial" panose="020B0604020202020204" pitchFamily="34" charset="0"/>
              </a:rPr>
              <a:t>O</a:t>
            </a:r>
            <a:r>
              <a:rPr lang="tr-TR" sz="2400" b="1" dirty="0" err="1" smtClean="0">
                <a:solidFill>
                  <a:srgbClr val="FF0000"/>
                </a:solidFill>
                <a:latin typeface="Arial" panose="020B0604020202020204" pitchFamily="34" charset="0"/>
                <a:cs typeface="Arial" panose="020B0604020202020204" pitchFamily="34" charset="0"/>
              </a:rPr>
              <a:t>nkoloğunun</a:t>
            </a:r>
            <a:r>
              <a:rPr lang="tr-TR" sz="2400" b="1" dirty="0" smtClean="0">
                <a:solidFill>
                  <a:srgbClr val="FF0000"/>
                </a:solidFill>
                <a:latin typeface="Arial" panose="020B0604020202020204" pitchFamily="34" charset="0"/>
                <a:cs typeface="Arial" panose="020B0604020202020204" pitchFamily="34" charset="0"/>
              </a:rPr>
              <a:t> </a:t>
            </a:r>
            <a:r>
              <a:rPr lang="tr-TR" sz="2400" b="1" dirty="0">
                <a:solidFill>
                  <a:srgbClr val="FF0000"/>
                </a:solidFill>
                <a:latin typeface="Arial" panose="020B0604020202020204" pitchFamily="34" charset="0"/>
                <a:cs typeface="Arial" panose="020B0604020202020204" pitchFamily="34" charset="0"/>
              </a:rPr>
              <a:t>T</a:t>
            </a:r>
            <a:r>
              <a:rPr lang="tr-TR" sz="2400" b="1" dirty="0" smtClean="0">
                <a:solidFill>
                  <a:srgbClr val="FF0000"/>
                </a:solidFill>
                <a:latin typeface="Arial" panose="020B0604020202020204" pitchFamily="34" charset="0"/>
                <a:cs typeface="Arial" panose="020B0604020202020204" pitchFamily="34" charset="0"/>
              </a:rPr>
              <a:t>emel </a:t>
            </a:r>
            <a:r>
              <a:rPr lang="tr-TR" sz="2400" b="1" dirty="0">
                <a:solidFill>
                  <a:srgbClr val="FF0000"/>
                </a:solidFill>
                <a:latin typeface="Arial" panose="020B0604020202020204" pitchFamily="34" charset="0"/>
                <a:cs typeface="Arial" panose="020B0604020202020204" pitchFamily="34" charset="0"/>
              </a:rPr>
              <a:t>S</a:t>
            </a:r>
            <a:r>
              <a:rPr lang="tr-TR" sz="2400" b="1" dirty="0" smtClean="0">
                <a:solidFill>
                  <a:srgbClr val="FF0000"/>
                </a:solidFill>
                <a:latin typeface="Arial" panose="020B0604020202020204" pitchFamily="34" charset="0"/>
                <a:cs typeface="Arial" panose="020B0604020202020204" pitchFamily="34" charset="0"/>
              </a:rPr>
              <a:t>orumlulukları Nelerdir</a:t>
            </a:r>
            <a:r>
              <a:rPr lang="tr-TR" sz="2400" b="1" dirty="0">
                <a:solidFill>
                  <a:srgbClr val="FF0000"/>
                </a:solidFill>
                <a:latin typeface="Arial" panose="020B0604020202020204" pitchFamily="34" charset="0"/>
                <a:cs typeface="Arial" panose="020B0604020202020204" pitchFamily="34" charset="0"/>
              </a:rPr>
              <a:t>?</a:t>
            </a:r>
          </a:p>
          <a:p>
            <a:pPr algn="just">
              <a:buFont typeface="Arial" panose="020B0604020202020204" pitchFamily="34" charset="0"/>
              <a:buChar char="•"/>
            </a:pPr>
            <a:r>
              <a:rPr lang="tr-TR" b="1" dirty="0" smtClean="0">
                <a:latin typeface="Arial" panose="020B0604020202020204" pitchFamily="34" charset="0"/>
                <a:cs typeface="Arial" panose="020B0604020202020204" pitchFamily="34" charset="0"/>
              </a:rPr>
              <a:t>Hastanın </a:t>
            </a:r>
            <a:r>
              <a:rPr lang="tr-TR" b="1" dirty="0">
                <a:latin typeface="Arial" panose="020B0604020202020204" pitchFamily="34" charset="0"/>
                <a:cs typeface="Arial" panose="020B0604020202020204" pitchFamily="34" charset="0"/>
              </a:rPr>
              <a:t>teşhis, tedavi, </a:t>
            </a:r>
            <a:r>
              <a:rPr lang="tr-TR" b="1" dirty="0" smtClean="0">
                <a:latin typeface="Arial" panose="020B0604020202020204" pitchFamily="34" charset="0"/>
                <a:cs typeface="Arial" panose="020B0604020202020204" pitchFamily="34" charset="0"/>
              </a:rPr>
              <a:t>takip, destekleyici </a:t>
            </a:r>
            <a:r>
              <a:rPr lang="tr-TR" b="1" dirty="0">
                <a:latin typeface="Arial" panose="020B0604020202020204" pitchFamily="34" charset="0"/>
                <a:cs typeface="Arial" panose="020B0604020202020204" pitchFamily="34" charset="0"/>
              </a:rPr>
              <a:t>bakımından ve </a:t>
            </a:r>
            <a:r>
              <a:rPr lang="tr-TR" b="1" dirty="0" smtClean="0">
                <a:latin typeface="Arial" panose="020B0604020202020204" pitchFamily="34" charset="0"/>
                <a:cs typeface="Arial" panose="020B0604020202020204" pitchFamily="34" charset="0"/>
              </a:rPr>
              <a:t>radyolojik olarak korunmasından </a:t>
            </a:r>
            <a:r>
              <a:rPr lang="tr-TR" b="1" dirty="0">
                <a:latin typeface="Arial" panose="020B0604020202020204" pitchFamily="34" charset="0"/>
                <a:cs typeface="Arial" panose="020B0604020202020204" pitchFamily="34" charset="0"/>
              </a:rPr>
              <a:t>birincil </a:t>
            </a:r>
            <a:r>
              <a:rPr lang="tr-TR" b="1" dirty="0" smtClean="0">
                <a:latin typeface="Arial" panose="020B0604020202020204" pitchFamily="34" charset="0"/>
                <a:cs typeface="Arial" panose="020B0604020202020204" pitchFamily="34" charset="0"/>
              </a:rPr>
              <a:t>sorumludur. </a:t>
            </a:r>
            <a:endParaRPr lang="tr-TR" b="1" dirty="0">
              <a:latin typeface="Arial" panose="020B0604020202020204" pitchFamily="34" charset="0"/>
              <a:cs typeface="Arial" panose="020B0604020202020204" pitchFamily="34" charset="0"/>
            </a:endParaRPr>
          </a:p>
          <a:p>
            <a:pPr algn="just">
              <a:buFont typeface="Arial" panose="020B0604020202020204" pitchFamily="34" charset="0"/>
              <a:buChar char="•"/>
            </a:pPr>
            <a:r>
              <a:rPr lang="tr-TR" b="1" dirty="0" smtClean="0">
                <a:latin typeface="Arial" panose="020B0604020202020204" pitchFamily="34" charset="0"/>
                <a:cs typeface="Arial" panose="020B0604020202020204" pitchFamily="34" charset="0"/>
              </a:rPr>
              <a:t>Gerekli </a:t>
            </a:r>
            <a:r>
              <a:rPr lang="tr-TR" b="1" dirty="0">
                <a:latin typeface="Arial" panose="020B0604020202020204" pitchFamily="34" charset="0"/>
                <a:cs typeface="Arial" panose="020B0604020202020204" pitchFamily="34" charset="0"/>
              </a:rPr>
              <a:t>dozun </a:t>
            </a:r>
            <a:r>
              <a:rPr lang="tr-TR" b="1" dirty="0" smtClean="0">
                <a:latin typeface="Arial" panose="020B0604020202020204" pitchFamily="34" charset="0"/>
                <a:cs typeface="Arial" panose="020B0604020202020204" pitchFamily="34" charset="0"/>
              </a:rPr>
              <a:t>planlanan hedef </a:t>
            </a:r>
            <a:r>
              <a:rPr lang="tr-TR" b="1" dirty="0">
                <a:latin typeface="Arial" panose="020B0604020202020204" pitchFamily="34" charset="0"/>
                <a:cs typeface="Arial" panose="020B0604020202020204" pitchFamily="34" charset="0"/>
              </a:rPr>
              <a:t>hacmine </a:t>
            </a:r>
            <a:r>
              <a:rPr lang="tr-TR" b="1" dirty="0" smtClean="0">
                <a:latin typeface="Arial" panose="020B0604020202020204" pitchFamily="34" charset="0"/>
                <a:cs typeface="Arial" panose="020B0604020202020204" pitchFamily="34" charset="0"/>
              </a:rPr>
              <a:t>verilmesi </a:t>
            </a:r>
            <a:r>
              <a:rPr lang="tr-TR" b="1" dirty="0">
                <a:latin typeface="Arial" panose="020B0604020202020204" pitchFamily="34" charset="0"/>
                <a:cs typeface="Arial" panose="020B0604020202020204" pitchFamily="34" charset="0"/>
              </a:rPr>
              <a:t>sırasında normal </a:t>
            </a:r>
            <a:r>
              <a:rPr lang="tr-TR" b="1" dirty="0" smtClean="0">
                <a:latin typeface="Arial" panose="020B0604020202020204" pitchFamily="34" charset="0"/>
                <a:cs typeface="Arial" panose="020B0604020202020204" pitchFamily="34" charset="0"/>
              </a:rPr>
              <a:t>doku dozunun mümkün olduğunca  </a:t>
            </a:r>
            <a:r>
              <a:rPr lang="tr-TR" b="1" dirty="0">
                <a:latin typeface="Arial" panose="020B0604020202020204" pitchFamily="34" charset="0"/>
                <a:cs typeface="Arial" panose="020B0604020202020204" pitchFamily="34" charset="0"/>
              </a:rPr>
              <a:t>düşük tutulmasını </a:t>
            </a:r>
            <a:r>
              <a:rPr lang="tr-TR" b="1" dirty="0" smtClean="0">
                <a:latin typeface="Arial" panose="020B0604020202020204" pitchFamily="34" charset="0"/>
                <a:cs typeface="Arial" panose="020B0604020202020204" pitchFamily="34" charset="0"/>
              </a:rPr>
              <a:t>sağlar.</a:t>
            </a:r>
            <a:endParaRPr lang="tr-TR" b="1" dirty="0">
              <a:latin typeface="Arial" panose="020B0604020202020204" pitchFamily="34" charset="0"/>
              <a:cs typeface="Arial" panose="020B0604020202020204" pitchFamily="34" charset="0"/>
            </a:endParaRPr>
          </a:p>
          <a:p>
            <a:pPr algn="just">
              <a:buFont typeface="Arial" panose="020B0604020202020204" pitchFamily="34" charset="0"/>
              <a:buChar char="•"/>
            </a:pPr>
            <a:r>
              <a:rPr lang="tr-TR" dirty="0" smtClean="0">
                <a:latin typeface="Arial" panose="020B0604020202020204" pitchFamily="34" charset="0"/>
                <a:cs typeface="Arial" panose="020B0604020202020204" pitchFamily="34" charset="0"/>
              </a:rPr>
              <a:t>Medikal fizikçiye </a:t>
            </a:r>
            <a:r>
              <a:rPr lang="tr-TR" dirty="0">
                <a:latin typeface="Arial" panose="020B0604020202020204" pitchFamily="34" charset="0"/>
                <a:cs typeface="Arial" panose="020B0604020202020204" pitchFamily="34" charset="0"/>
              </a:rPr>
              <a:t>danışarak </a:t>
            </a:r>
            <a:r>
              <a:rPr lang="tr-TR" dirty="0" smtClean="0">
                <a:latin typeface="Arial" panose="020B0604020202020204" pitchFamily="34" charset="0"/>
                <a:cs typeface="Arial" panose="020B0604020202020204" pitchFamily="34" charset="0"/>
              </a:rPr>
              <a:t>tedavi prosedürleri </a:t>
            </a:r>
            <a:r>
              <a:rPr lang="tr-TR" dirty="0">
                <a:latin typeface="Arial" panose="020B0604020202020204" pitchFamily="34" charset="0"/>
                <a:cs typeface="Arial" panose="020B0604020202020204" pitchFamily="34" charset="0"/>
              </a:rPr>
              <a:t>için optimize edilmiş protokoller </a:t>
            </a:r>
            <a:r>
              <a:rPr lang="tr-TR" dirty="0" smtClean="0">
                <a:latin typeface="Arial" panose="020B0604020202020204" pitchFamily="34" charset="0"/>
                <a:cs typeface="Arial" panose="020B0604020202020204" pitchFamily="34" charset="0"/>
              </a:rPr>
              <a:t>oluşturur.</a:t>
            </a:r>
            <a:endParaRPr lang="tr-TR" dirty="0">
              <a:latin typeface="Arial" panose="020B0604020202020204" pitchFamily="34" charset="0"/>
              <a:cs typeface="Arial" panose="020B0604020202020204" pitchFamily="34" charset="0"/>
            </a:endParaRPr>
          </a:p>
          <a:p>
            <a:pPr algn="just">
              <a:buFont typeface="Arial" panose="020B0604020202020204" pitchFamily="34" charset="0"/>
              <a:buChar char="•"/>
            </a:pPr>
            <a:r>
              <a:rPr lang="tr-TR" dirty="0" smtClean="0">
                <a:latin typeface="Arial" panose="020B0604020202020204" pitchFamily="34" charset="0"/>
                <a:cs typeface="Arial" panose="020B0604020202020204" pitchFamily="34" charset="0"/>
              </a:rPr>
              <a:t>Herhangi </a:t>
            </a:r>
            <a:r>
              <a:rPr lang="tr-TR" dirty="0">
                <a:latin typeface="Arial" panose="020B0604020202020204" pitchFamily="34" charset="0"/>
                <a:cs typeface="Arial" panose="020B0604020202020204" pitchFamily="34" charset="0"/>
              </a:rPr>
              <a:t>bir radyasyon kazasını veya olayını tıbbi açıdan </a:t>
            </a:r>
            <a:r>
              <a:rPr lang="tr-TR" dirty="0" smtClean="0">
                <a:latin typeface="Arial" panose="020B0604020202020204" pitchFamily="34" charset="0"/>
                <a:cs typeface="Arial" panose="020B0604020202020204" pitchFamily="34" charset="0"/>
              </a:rPr>
              <a:t>değerlendirir.</a:t>
            </a:r>
            <a:endParaRPr lang="tr-TR" dirty="0">
              <a:latin typeface="Arial" panose="020B0604020202020204" pitchFamily="34" charset="0"/>
              <a:cs typeface="Arial" panose="020B0604020202020204" pitchFamily="34" charset="0"/>
            </a:endParaRPr>
          </a:p>
        </p:txBody>
      </p:sp>
      <p:pic>
        <p:nvPicPr>
          <p:cNvPr id="4" name="Resim 3"/>
          <p:cNvPicPr>
            <a:picLocks noChangeAspect="1"/>
          </p:cNvPicPr>
          <p:nvPr/>
        </p:nvPicPr>
        <p:blipFill>
          <a:blip r:embed="rId2"/>
          <a:stretch>
            <a:fillRect/>
          </a:stretch>
        </p:blipFill>
        <p:spPr>
          <a:xfrm>
            <a:off x="1457325" y="136281"/>
            <a:ext cx="8934450" cy="2637920"/>
          </a:xfrm>
          <a:prstGeom prst="rect">
            <a:avLst/>
          </a:prstGeom>
        </p:spPr>
      </p:pic>
      <p:pic>
        <p:nvPicPr>
          <p:cNvPr id="6" name="Picture 4" descr="Hom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3369"/>
          <a:stretch/>
        </p:blipFill>
        <p:spPr bwMode="auto">
          <a:xfrm>
            <a:off x="254317" y="885824"/>
            <a:ext cx="3432291" cy="828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1568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solidFill>
                  <a:srgbClr val="FF0000"/>
                </a:solidFill>
              </a:rPr>
              <a:t>Radyasyon Güvenliğine Dair Mevzuat</a:t>
            </a:r>
            <a:endParaRPr lang="tr-TR" dirty="0"/>
          </a:p>
        </p:txBody>
      </p:sp>
      <p:sp>
        <p:nvSpPr>
          <p:cNvPr id="6" name="İçerik Yer Tutucusu 2"/>
          <p:cNvSpPr txBox="1">
            <a:spLocks/>
          </p:cNvSpPr>
          <p:nvPr/>
        </p:nvSpPr>
        <p:spPr>
          <a:xfrm>
            <a:off x="259078" y="1914525"/>
            <a:ext cx="11799572" cy="4152900"/>
          </a:xfrm>
          <a:prstGeom prst="rect">
            <a:avLst/>
          </a:prstGeom>
          <a:solidFill>
            <a:schemeClr val="bg2">
              <a:lumMod val="9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1" algn="just">
              <a:buFont typeface="Arial" panose="020B0604020202020204" pitchFamily="34" charset="0"/>
              <a:buChar char="•"/>
            </a:pPr>
            <a:r>
              <a:rPr lang="tr-TR" sz="2400" b="1" dirty="0" smtClean="0">
                <a:solidFill>
                  <a:srgbClr val="002060"/>
                </a:solidFill>
                <a:cs typeface="Arial" panose="020B0604020202020204" pitchFamily="34" charset="0"/>
              </a:rPr>
              <a:t>Radyasyon Güvenliği Yönetmeliği </a:t>
            </a:r>
          </a:p>
          <a:p>
            <a:pPr lvl="2" algn="just">
              <a:buFont typeface="Arial" panose="020B0604020202020204" pitchFamily="34" charset="0"/>
              <a:buChar char="•"/>
            </a:pPr>
            <a:r>
              <a:rPr lang="tr-TR" sz="2400" i="1" dirty="0" smtClean="0"/>
              <a:t>Resmî </a:t>
            </a:r>
            <a:r>
              <a:rPr lang="tr-TR" sz="2400" i="1" dirty="0"/>
              <a:t>Gazete Tarihi: 24.03.2000 Resmî Gazete Sayısı: </a:t>
            </a:r>
            <a:r>
              <a:rPr lang="tr-TR" sz="2400" i="1" dirty="0" smtClean="0"/>
              <a:t>23999</a:t>
            </a:r>
            <a:endParaRPr lang="tr-TR" sz="2400" dirty="0" smtClean="0">
              <a:solidFill>
                <a:srgbClr val="002060"/>
              </a:solidFill>
              <a:cs typeface="Arial" panose="020B0604020202020204" pitchFamily="34" charset="0"/>
            </a:endParaRPr>
          </a:p>
          <a:p>
            <a:pPr lvl="1" algn="just">
              <a:buFont typeface="Arial" panose="020B0604020202020204" pitchFamily="34" charset="0"/>
              <a:buChar char="•"/>
            </a:pPr>
            <a:r>
              <a:rPr lang="tr-TR" sz="2400" b="1" dirty="0" smtClean="0">
                <a:solidFill>
                  <a:srgbClr val="002060"/>
                </a:solidFill>
              </a:rPr>
              <a:t>Sağlık Hizmetlerinde İyonlaştırıcı Radyasyon Kaynakları İle Çalışan Personelin Radyasyon Doz Limitleri ve Çalışma Esasları Hakkındaki Yönetmelik </a:t>
            </a:r>
          </a:p>
          <a:p>
            <a:pPr lvl="2" algn="just">
              <a:buFont typeface="Arial" panose="020B0604020202020204" pitchFamily="34" charset="0"/>
              <a:buChar char="•"/>
            </a:pPr>
            <a:r>
              <a:rPr lang="tr-TR" sz="2400" i="1" dirty="0" smtClean="0"/>
              <a:t>Resmî </a:t>
            </a:r>
            <a:r>
              <a:rPr lang="tr-TR" sz="2400" i="1" dirty="0"/>
              <a:t>Gazete Tarihi: </a:t>
            </a:r>
            <a:r>
              <a:rPr lang="tr-TR" sz="2400" i="1" dirty="0" smtClean="0"/>
              <a:t>05.07.2012 </a:t>
            </a:r>
            <a:r>
              <a:rPr lang="tr-TR" sz="2400" i="1" dirty="0"/>
              <a:t>Resmî Gazete Sayısı: </a:t>
            </a:r>
            <a:r>
              <a:rPr lang="tr-TR" sz="2400" i="1" dirty="0" smtClean="0"/>
              <a:t>28344</a:t>
            </a:r>
            <a:endParaRPr lang="tr-TR" sz="2400" dirty="0">
              <a:solidFill>
                <a:srgbClr val="002060"/>
              </a:solidFill>
              <a:cs typeface="Arial" panose="020B0604020202020204" pitchFamily="34" charset="0"/>
            </a:endParaRPr>
          </a:p>
          <a:p>
            <a:pPr lvl="1" algn="just">
              <a:buFont typeface="Arial" panose="020B0604020202020204" pitchFamily="34" charset="0"/>
              <a:buChar char="•"/>
            </a:pPr>
            <a:r>
              <a:rPr lang="tr-TR" sz="2400" b="1" dirty="0" smtClean="0">
                <a:solidFill>
                  <a:srgbClr val="002060"/>
                </a:solidFill>
                <a:cs typeface="Arial" panose="020B0604020202020204" pitchFamily="34" charset="0"/>
              </a:rPr>
              <a:t>İyonlaştırıcı Radyasyon ve </a:t>
            </a:r>
            <a:r>
              <a:rPr lang="tr-TR" sz="2400" b="1" dirty="0" err="1" smtClean="0">
                <a:solidFill>
                  <a:srgbClr val="002060"/>
                </a:solidFill>
                <a:cs typeface="Arial" panose="020B0604020202020204" pitchFamily="34" charset="0"/>
              </a:rPr>
              <a:t>Radyonüklit</a:t>
            </a:r>
            <a:r>
              <a:rPr lang="tr-TR" sz="2400" b="1" dirty="0" smtClean="0">
                <a:solidFill>
                  <a:srgbClr val="002060"/>
                </a:solidFill>
                <a:cs typeface="Arial" panose="020B0604020202020204" pitchFamily="34" charset="0"/>
              </a:rPr>
              <a:t> Kullanılarak Sunulan Sağlık Hizmetleri Hakkında Yönetmelik</a:t>
            </a:r>
          </a:p>
          <a:p>
            <a:pPr lvl="2" algn="just">
              <a:buFont typeface="Arial" panose="020B0604020202020204" pitchFamily="34" charset="0"/>
              <a:buChar char="•"/>
            </a:pPr>
            <a:r>
              <a:rPr lang="tr-TR" sz="2400" i="1" dirty="0" smtClean="0"/>
              <a:t>Resmî </a:t>
            </a:r>
            <a:r>
              <a:rPr lang="tr-TR" sz="2400" i="1" dirty="0"/>
              <a:t>Gazete Tarihi: 13.04.2023 Resmî Gazete Sayısı: 32162</a:t>
            </a:r>
            <a:endParaRPr lang="tr-TR" sz="2400" dirty="0" smtClean="0">
              <a:solidFill>
                <a:srgbClr val="002060"/>
              </a:solidFill>
              <a:cs typeface="Arial" panose="020B0604020202020204" pitchFamily="34" charset="0"/>
            </a:endParaRPr>
          </a:p>
          <a:p>
            <a:pPr lvl="1" algn="just">
              <a:buFont typeface="Arial" panose="020B0604020202020204" pitchFamily="34" charset="0"/>
              <a:buChar char="•"/>
            </a:pPr>
            <a:r>
              <a:rPr lang="tr-TR" sz="2400" b="1" dirty="0" smtClean="0">
                <a:solidFill>
                  <a:srgbClr val="002060"/>
                </a:solidFill>
                <a:cs typeface="Arial" panose="020B0604020202020204" pitchFamily="34" charset="0"/>
              </a:rPr>
              <a:t>Radyasyon Onkolojisi Hizmetleri Yönetmeliği</a:t>
            </a:r>
          </a:p>
          <a:p>
            <a:pPr lvl="2" algn="just">
              <a:buFont typeface="Arial" panose="020B0604020202020204" pitchFamily="34" charset="0"/>
              <a:buChar char="•"/>
            </a:pPr>
            <a:r>
              <a:rPr lang="tr-TR" sz="2400" i="1" dirty="0" smtClean="0"/>
              <a:t>Resmî </a:t>
            </a:r>
            <a:r>
              <a:rPr lang="tr-TR" sz="2400" i="1" dirty="0"/>
              <a:t>Gazete Tarihi: 25.04.2023 Resmî Gazete Sayısı: 32171</a:t>
            </a:r>
            <a:endParaRPr lang="tr-TR" sz="2400" dirty="0" smtClean="0">
              <a:solidFill>
                <a:srgbClr val="002060"/>
              </a:solidFill>
              <a:cs typeface="Arial" panose="020B0604020202020204" pitchFamily="34" charset="0"/>
            </a:endParaRPr>
          </a:p>
        </p:txBody>
      </p:sp>
    </p:spTree>
    <p:extLst>
      <p:ext uri="{BB962C8B-B14F-4D97-AF65-F5344CB8AC3E}">
        <p14:creationId xmlns:p14="http://schemas.microsoft.com/office/powerpoint/2010/main" val="9132760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endParaRPr lang="tr-TR" dirty="0"/>
          </a:p>
        </p:txBody>
      </p:sp>
      <p:pic>
        <p:nvPicPr>
          <p:cNvPr id="4" name="Resim 3"/>
          <p:cNvPicPr>
            <a:picLocks noChangeAspect="1"/>
          </p:cNvPicPr>
          <p:nvPr/>
        </p:nvPicPr>
        <p:blipFill rotWithShape="1">
          <a:blip r:embed="rId2"/>
          <a:srcRect t="11114"/>
          <a:stretch/>
        </p:blipFill>
        <p:spPr>
          <a:xfrm>
            <a:off x="1049383" y="1763867"/>
            <a:ext cx="10154193" cy="731556"/>
          </a:xfrm>
          <a:prstGeom prst="rect">
            <a:avLst/>
          </a:prstGeom>
        </p:spPr>
      </p:pic>
      <p:pic>
        <p:nvPicPr>
          <p:cNvPr id="5" name="Resim 4"/>
          <p:cNvPicPr>
            <a:picLocks noChangeAspect="1"/>
          </p:cNvPicPr>
          <p:nvPr/>
        </p:nvPicPr>
        <p:blipFill rotWithShape="1">
          <a:blip r:embed="rId3"/>
          <a:srcRect b="26563"/>
          <a:stretch/>
        </p:blipFill>
        <p:spPr>
          <a:xfrm>
            <a:off x="1049383" y="2659157"/>
            <a:ext cx="10250713" cy="3291804"/>
          </a:xfrm>
          <a:prstGeom prst="rect">
            <a:avLst/>
          </a:prstGeom>
        </p:spPr>
      </p:pic>
      <p:sp>
        <p:nvSpPr>
          <p:cNvPr id="9" name="Unvan 1"/>
          <p:cNvSpPr>
            <a:spLocks noGrp="1"/>
          </p:cNvSpPr>
          <p:nvPr>
            <p:ph type="title"/>
          </p:nvPr>
        </p:nvSpPr>
        <p:spPr>
          <a:xfrm>
            <a:off x="1049383" y="600113"/>
            <a:ext cx="10058400" cy="916045"/>
          </a:xfrm>
        </p:spPr>
        <p:txBody>
          <a:bodyPr>
            <a:normAutofit fontScale="90000"/>
          </a:bodyPr>
          <a:lstStyle/>
          <a:p>
            <a:pPr algn="r"/>
            <a:r>
              <a:rPr lang="tr-TR" b="1" dirty="0">
                <a:solidFill>
                  <a:srgbClr val="FF0000"/>
                </a:solidFill>
                <a:cs typeface="Arial" panose="020B0604020202020204" pitchFamily="34" charset="0"/>
              </a:rPr>
              <a:t>Radyasyon Onkolojisi Hizmetleri Yönetmeliği</a:t>
            </a:r>
            <a:br>
              <a:rPr lang="tr-TR" b="1" dirty="0">
                <a:solidFill>
                  <a:srgbClr val="FF0000"/>
                </a:solidFill>
                <a:cs typeface="Arial" panose="020B0604020202020204" pitchFamily="34" charset="0"/>
              </a:rPr>
            </a:br>
            <a:r>
              <a:rPr lang="tr-TR" sz="2000" i="1" dirty="0"/>
              <a:t>Resmî Gazete Tarihi: 25.04.2023 Resmî Gazete Sayısı: 32171</a:t>
            </a:r>
            <a:endParaRPr lang="tr-TR" sz="2000" dirty="0"/>
          </a:p>
        </p:txBody>
      </p:sp>
      <p:cxnSp>
        <p:nvCxnSpPr>
          <p:cNvPr id="13" name="Düz Bağlayıcı 12"/>
          <p:cNvCxnSpPr/>
          <p:nvPr/>
        </p:nvCxnSpPr>
        <p:spPr>
          <a:xfrm>
            <a:off x="9422674" y="2246811"/>
            <a:ext cx="100148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Düz Bağlayıcı 14"/>
          <p:cNvCxnSpPr/>
          <p:nvPr/>
        </p:nvCxnSpPr>
        <p:spPr>
          <a:xfrm>
            <a:off x="1889760" y="2495423"/>
            <a:ext cx="1828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Düz Bağlayıcı 16"/>
          <p:cNvCxnSpPr/>
          <p:nvPr/>
        </p:nvCxnSpPr>
        <p:spPr>
          <a:xfrm>
            <a:off x="2335258" y="3145112"/>
            <a:ext cx="8003177" cy="3483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Düz Bağlayıcı 18"/>
          <p:cNvCxnSpPr/>
          <p:nvPr/>
        </p:nvCxnSpPr>
        <p:spPr>
          <a:xfrm flipV="1">
            <a:off x="1568632" y="3449955"/>
            <a:ext cx="8891451" cy="2612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Düz Bağlayıcı 20"/>
          <p:cNvCxnSpPr/>
          <p:nvPr/>
        </p:nvCxnSpPr>
        <p:spPr>
          <a:xfrm flipV="1">
            <a:off x="1568632" y="3746090"/>
            <a:ext cx="7080068" cy="2046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91621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286604"/>
            <a:ext cx="10058400" cy="916045"/>
          </a:xfrm>
        </p:spPr>
        <p:txBody>
          <a:bodyPr>
            <a:normAutofit fontScale="90000"/>
          </a:bodyPr>
          <a:lstStyle/>
          <a:p>
            <a:pPr algn="r"/>
            <a:r>
              <a:rPr lang="tr-TR" b="1" dirty="0">
                <a:solidFill>
                  <a:srgbClr val="FF0000"/>
                </a:solidFill>
                <a:cs typeface="Arial" panose="020B0604020202020204" pitchFamily="34" charset="0"/>
              </a:rPr>
              <a:t>Radyasyon Onkolojisi Hizmetleri Yönetmeliği</a:t>
            </a:r>
            <a:br>
              <a:rPr lang="tr-TR" b="1" dirty="0">
                <a:solidFill>
                  <a:srgbClr val="FF0000"/>
                </a:solidFill>
                <a:cs typeface="Arial" panose="020B0604020202020204" pitchFamily="34" charset="0"/>
              </a:rPr>
            </a:br>
            <a:r>
              <a:rPr lang="tr-TR" sz="2000" i="1" dirty="0"/>
              <a:t>Resmî Gazete Tarihi: 25.04.2023 Resmî Gazete Sayısı: 32171</a:t>
            </a:r>
            <a:endParaRPr lang="tr-TR" sz="2000" dirty="0"/>
          </a:p>
        </p:txBody>
      </p:sp>
      <p:pic>
        <p:nvPicPr>
          <p:cNvPr id="4" name="Resim 3"/>
          <p:cNvPicPr>
            <a:picLocks noChangeAspect="1"/>
          </p:cNvPicPr>
          <p:nvPr/>
        </p:nvPicPr>
        <p:blipFill>
          <a:blip r:embed="rId2"/>
          <a:stretch>
            <a:fillRect/>
          </a:stretch>
        </p:blipFill>
        <p:spPr>
          <a:xfrm>
            <a:off x="1904634" y="1651142"/>
            <a:ext cx="8443692" cy="5105842"/>
          </a:xfrm>
          <a:prstGeom prst="rect">
            <a:avLst/>
          </a:prstGeom>
        </p:spPr>
      </p:pic>
      <p:pic>
        <p:nvPicPr>
          <p:cNvPr id="5" name="Resim 4"/>
          <p:cNvPicPr>
            <a:picLocks noChangeAspect="1"/>
          </p:cNvPicPr>
          <p:nvPr/>
        </p:nvPicPr>
        <p:blipFill rotWithShape="1">
          <a:blip r:embed="rId3"/>
          <a:srcRect l="2312" t="74139" r="101" b="14123"/>
          <a:stretch/>
        </p:blipFill>
        <p:spPr>
          <a:xfrm>
            <a:off x="1904634" y="1202649"/>
            <a:ext cx="8449857" cy="461555"/>
          </a:xfrm>
          <a:prstGeom prst="rect">
            <a:avLst/>
          </a:prstGeom>
        </p:spPr>
      </p:pic>
      <p:cxnSp>
        <p:nvCxnSpPr>
          <p:cNvPr id="7" name="Düz Bağlayıcı 6"/>
          <p:cNvCxnSpPr/>
          <p:nvPr/>
        </p:nvCxnSpPr>
        <p:spPr>
          <a:xfrm flipV="1">
            <a:off x="2046514" y="5773783"/>
            <a:ext cx="7968343" cy="7837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Düz Bağlayıcı 8"/>
          <p:cNvCxnSpPr/>
          <p:nvPr/>
        </p:nvCxnSpPr>
        <p:spPr>
          <a:xfrm flipV="1">
            <a:off x="2098766" y="5077097"/>
            <a:ext cx="7959634" cy="1741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83292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rgbClr val="FF0000"/>
                </a:solidFill>
              </a:rPr>
              <a:t>Sağlık Fizikçisi Görev ve Sorumlulukları ?</a:t>
            </a:r>
            <a:endParaRPr lang="tr-TR" dirty="0">
              <a:solidFill>
                <a:srgbClr val="FF0000"/>
              </a:solidFill>
            </a:endParaRPr>
          </a:p>
        </p:txBody>
      </p:sp>
      <p:pic>
        <p:nvPicPr>
          <p:cNvPr id="4" name="Resim 3"/>
          <p:cNvPicPr>
            <a:picLocks noChangeAspect="1"/>
          </p:cNvPicPr>
          <p:nvPr/>
        </p:nvPicPr>
        <p:blipFill rotWithShape="1">
          <a:blip r:embed="rId2"/>
          <a:srcRect b="40709"/>
          <a:stretch/>
        </p:blipFill>
        <p:spPr>
          <a:xfrm>
            <a:off x="1908463" y="1737360"/>
            <a:ext cx="8009314" cy="2878183"/>
          </a:xfrm>
          <a:prstGeom prst="rect">
            <a:avLst/>
          </a:prstGeom>
        </p:spPr>
      </p:pic>
      <p:cxnSp>
        <p:nvCxnSpPr>
          <p:cNvPr id="6" name="Düz Bağlayıcı 5"/>
          <p:cNvCxnSpPr/>
          <p:nvPr/>
        </p:nvCxnSpPr>
        <p:spPr>
          <a:xfrm flipV="1">
            <a:off x="2786743" y="4389120"/>
            <a:ext cx="6888480" cy="870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Resim 6"/>
          <p:cNvPicPr>
            <a:picLocks noChangeAspect="1"/>
          </p:cNvPicPr>
          <p:nvPr/>
        </p:nvPicPr>
        <p:blipFill>
          <a:blip r:embed="rId3"/>
          <a:stretch>
            <a:fillRect/>
          </a:stretch>
        </p:blipFill>
        <p:spPr>
          <a:xfrm>
            <a:off x="997132" y="5250158"/>
            <a:ext cx="10258696" cy="932928"/>
          </a:xfrm>
          <a:prstGeom prst="rect">
            <a:avLst/>
          </a:prstGeom>
        </p:spPr>
      </p:pic>
    </p:spTree>
    <p:extLst>
      <p:ext uri="{BB962C8B-B14F-4D97-AF65-F5344CB8AC3E}">
        <p14:creationId xmlns:p14="http://schemas.microsoft.com/office/powerpoint/2010/main" val="61679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ppt_x"/>
                                          </p:val>
                                        </p:tav>
                                        <p:tav tm="100000">
                                          <p:val>
                                            <p:strVal val="#ppt_x"/>
                                          </p:val>
                                        </p:tav>
                                      </p:tavLst>
                                    </p:anim>
                                    <p:anim calcmode="lin" valueType="num">
                                      <p:cBhvr additive="base">
                                        <p:cTn id="8" dur="2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a:xfrm>
            <a:off x="1097280" y="1017163"/>
            <a:ext cx="5378075" cy="720197"/>
          </a:xfrm>
          <a:prstGeom prst="rect">
            <a:avLst/>
          </a:prstGeom>
        </p:spPr>
        <p:txBody>
          <a:bodyPr wrap="none">
            <a:spAutoFit/>
          </a:bodyPr>
          <a:lstStyle/>
          <a:p>
            <a:r>
              <a:rPr lang="tr-TR" dirty="0">
                <a:solidFill>
                  <a:srgbClr val="FF0000"/>
                </a:solidFill>
                <a:latin typeface="Arial" panose="020B0604020202020204" pitchFamily="34" charset="0"/>
                <a:cs typeface="Arial" panose="020B0604020202020204" pitchFamily="34" charset="0"/>
              </a:rPr>
              <a:t>Radyasyon Alanları</a:t>
            </a:r>
          </a:p>
        </p:txBody>
      </p:sp>
      <p:sp>
        <p:nvSpPr>
          <p:cNvPr id="5" name="İçerik Yer Tutucusu 2"/>
          <p:cNvSpPr txBox="1">
            <a:spLocks/>
          </p:cNvSpPr>
          <p:nvPr/>
        </p:nvSpPr>
        <p:spPr>
          <a:xfrm>
            <a:off x="599259" y="2070734"/>
            <a:ext cx="6167302" cy="3590925"/>
          </a:xfrm>
          <a:prstGeom prst="rect">
            <a:avLst/>
          </a:prstGeom>
          <a:solidFill>
            <a:schemeClr val="accent4">
              <a:lumMod val="20000"/>
              <a:lumOff val="8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lvl="1" indent="-91440" algn="just">
              <a:spcBef>
                <a:spcPts val="1200"/>
              </a:spcBef>
              <a:spcAft>
                <a:spcPts val="200"/>
              </a:spcAft>
              <a:buSzPct val="100000"/>
              <a:buFont typeface="Calibri" panose="020F0502020204030204" pitchFamily="34" charset="0"/>
              <a:buChar char=" "/>
            </a:pPr>
            <a:r>
              <a:rPr lang="tr-TR" sz="2400" dirty="0" smtClean="0">
                <a:solidFill>
                  <a:srgbClr val="002060"/>
                </a:solidFill>
                <a:latin typeface="Arial" panose="020B0604020202020204" pitchFamily="34" charset="0"/>
                <a:cs typeface="Arial" panose="020B0604020202020204" pitchFamily="34" charset="0"/>
              </a:rPr>
              <a:t>Yıllık 1 </a:t>
            </a:r>
            <a:r>
              <a:rPr lang="tr-TR" sz="2400" dirty="0" err="1">
                <a:solidFill>
                  <a:srgbClr val="002060"/>
                </a:solidFill>
                <a:latin typeface="Arial" panose="020B0604020202020204" pitchFamily="34" charset="0"/>
                <a:cs typeface="Arial" panose="020B0604020202020204" pitchFamily="34" charset="0"/>
              </a:rPr>
              <a:t>mSv</a:t>
            </a:r>
            <a:r>
              <a:rPr lang="tr-TR" sz="2400" dirty="0">
                <a:solidFill>
                  <a:srgbClr val="002060"/>
                </a:solidFill>
                <a:latin typeface="Arial" panose="020B0604020202020204" pitchFamily="34" charset="0"/>
                <a:cs typeface="Arial" panose="020B0604020202020204" pitchFamily="34" charset="0"/>
              </a:rPr>
              <a:t> değerini geçme </a:t>
            </a:r>
            <a:r>
              <a:rPr lang="tr-TR" sz="2400" dirty="0" smtClean="0">
                <a:solidFill>
                  <a:srgbClr val="002060"/>
                </a:solidFill>
                <a:latin typeface="Arial" panose="020B0604020202020204" pitchFamily="34" charset="0"/>
                <a:cs typeface="Arial" panose="020B0604020202020204" pitchFamily="34" charset="0"/>
              </a:rPr>
              <a:t>olasılığı olan alanlar (≥1mSv</a:t>
            </a:r>
            <a:r>
              <a:rPr lang="tr-TR" sz="2400" dirty="0">
                <a:solidFill>
                  <a:srgbClr val="002060"/>
                </a:solidFill>
                <a:latin typeface="Arial" panose="020B0604020202020204" pitchFamily="34" charset="0"/>
                <a:cs typeface="Arial" panose="020B0604020202020204" pitchFamily="34" charset="0"/>
              </a:rPr>
              <a:t>)</a:t>
            </a:r>
          </a:p>
          <a:p>
            <a:pPr algn="just">
              <a:buFont typeface="Arial" panose="020B0604020202020204" pitchFamily="34" charset="0"/>
              <a:buChar char="•"/>
            </a:pPr>
            <a:r>
              <a:rPr lang="tr-TR" sz="2400" b="1" dirty="0" smtClean="0">
                <a:solidFill>
                  <a:srgbClr val="002060"/>
                </a:solidFill>
                <a:latin typeface="Arial" panose="020B0604020202020204" pitchFamily="34" charset="0"/>
                <a:cs typeface="Arial" panose="020B0604020202020204" pitchFamily="34" charset="0"/>
              </a:rPr>
              <a:t>Denetimli </a:t>
            </a:r>
            <a:r>
              <a:rPr lang="tr-TR" sz="2400" b="1" dirty="0">
                <a:solidFill>
                  <a:srgbClr val="002060"/>
                </a:solidFill>
                <a:latin typeface="Arial" panose="020B0604020202020204" pitchFamily="34" charset="0"/>
                <a:cs typeface="Arial" panose="020B0604020202020204" pitchFamily="34" charset="0"/>
              </a:rPr>
              <a:t>Alanlar</a:t>
            </a:r>
          </a:p>
          <a:p>
            <a:pPr lvl="1" algn="just"/>
            <a:r>
              <a:rPr lang="tr-TR" sz="2400" dirty="0">
                <a:solidFill>
                  <a:srgbClr val="002060"/>
                </a:solidFill>
                <a:latin typeface="Arial" panose="020B0604020202020204" pitchFamily="34" charset="0"/>
                <a:cs typeface="Arial" panose="020B0604020202020204" pitchFamily="34" charset="0"/>
              </a:rPr>
              <a:t>Ardışık beş yılın ortalaması yıllık </a:t>
            </a:r>
            <a:r>
              <a:rPr lang="tr-TR" sz="2400" dirty="0" smtClean="0">
                <a:solidFill>
                  <a:srgbClr val="002060"/>
                </a:solidFill>
                <a:latin typeface="Arial" panose="020B0604020202020204" pitchFamily="34" charset="0"/>
                <a:cs typeface="Arial" panose="020B0604020202020204" pitchFamily="34" charset="0"/>
              </a:rPr>
              <a:t>doz </a:t>
            </a:r>
            <a:r>
              <a:rPr lang="sv-SE" sz="2400" dirty="0" smtClean="0">
                <a:solidFill>
                  <a:srgbClr val="002060"/>
                </a:solidFill>
                <a:latin typeface="Arial" panose="020B0604020202020204" pitchFamily="34" charset="0"/>
                <a:cs typeface="Arial" panose="020B0604020202020204" pitchFamily="34" charset="0"/>
              </a:rPr>
              <a:t>sınırının </a:t>
            </a:r>
            <a:r>
              <a:rPr lang="sv-SE" sz="2400" dirty="0">
                <a:solidFill>
                  <a:srgbClr val="002060"/>
                </a:solidFill>
                <a:latin typeface="Arial" panose="020B0604020202020204" pitchFamily="34" charset="0"/>
                <a:cs typeface="Arial" panose="020B0604020202020204" pitchFamily="34" charset="0"/>
              </a:rPr>
              <a:t>3/10’undan fazla </a:t>
            </a:r>
            <a:r>
              <a:rPr lang="tr-TR" sz="2400" dirty="0" smtClean="0">
                <a:solidFill>
                  <a:srgbClr val="002060"/>
                </a:solidFill>
                <a:latin typeface="Arial" panose="020B0604020202020204" pitchFamily="34" charset="0"/>
                <a:cs typeface="Arial" panose="020B0604020202020204" pitchFamily="34" charset="0"/>
              </a:rPr>
              <a:t>(˃6mSv)</a:t>
            </a:r>
          </a:p>
          <a:p>
            <a:pPr algn="just">
              <a:buFont typeface="Arial" panose="020B0604020202020204" pitchFamily="34" charset="0"/>
              <a:buChar char="•"/>
            </a:pPr>
            <a:r>
              <a:rPr lang="tr-TR" sz="2400" b="1" dirty="0" smtClean="0">
                <a:solidFill>
                  <a:srgbClr val="002060"/>
                </a:solidFill>
                <a:latin typeface="Arial" panose="020B0604020202020204" pitchFamily="34" charset="0"/>
                <a:cs typeface="Arial" panose="020B0604020202020204" pitchFamily="34" charset="0"/>
              </a:rPr>
              <a:t>Gözetimli </a:t>
            </a:r>
            <a:r>
              <a:rPr lang="tr-TR" sz="2400" b="1" dirty="0">
                <a:solidFill>
                  <a:srgbClr val="002060"/>
                </a:solidFill>
                <a:latin typeface="Arial" panose="020B0604020202020204" pitchFamily="34" charset="0"/>
                <a:cs typeface="Arial" panose="020B0604020202020204" pitchFamily="34" charset="0"/>
              </a:rPr>
              <a:t>Alanlar</a:t>
            </a:r>
          </a:p>
          <a:p>
            <a:pPr lvl="1" algn="just"/>
            <a:r>
              <a:rPr lang="tr-TR" sz="2400" dirty="0">
                <a:solidFill>
                  <a:srgbClr val="002060"/>
                </a:solidFill>
                <a:latin typeface="Arial" panose="020B0604020202020204" pitchFamily="34" charset="0"/>
                <a:cs typeface="Arial" panose="020B0604020202020204" pitchFamily="34" charset="0"/>
              </a:rPr>
              <a:t>Yıllık doz sınırlarının 1/20’sinin </a:t>
            </a:r>
            <a:r>
              <a:rPr lang="tr-TR" sz="2400" dirty="0" smtClean="0">
                <a:solidFill>
                  <a:srgbClr val="002060"/>
                </a:solidFill>
                <a:latin typeface="Arial" panose="020B0604020202020204" pitchFamily="34" charset="0"/>
                <a:cs typeface="Arial" panose="020B0604020202020204" pitchFamily="34" charset="0"/>
              </a:rPr>
              <a:t>aşma olasılığı </a:t>
            </a:r>
            <a:r>
              <a:rPr lang="tr-TR" sz="2400" dirty="0">
                <a:solidFill>
                  <a:srgbClr val="002060"/>
                </a:solidFill>
                <a:latin typeface="Arial" panose="020B0604020202020204" pitchFamily="34" charset="0"/>
                <a:cs typeface="Arial" panose="020B0604020202020204" pitchFamily="34" charset="0"/>
              </a:rPr>
              <a:t>olup, 3/10’unun </a:t>
            </a:r>
            <a:r>
              <a:rPr lang="tr-TR" sz="2400" dirty="0" smtClean="0">
                <a:solidFill>
                  <a:srgbClr val="002060"/>
                </a:solidFill>
                <a:latin typeface="Arial" panose="020B0604020202020204" pitchFamily="34" charset="0"/>
                <a:cs typeface="Arial" panose="020B0604020202020204" pitchFamily="34" charset="0"/>
              </a:rPr>
              <a:t>aşılması beklenmeyen (1≤x</a:t>
            </a:r>
            <a:r>
              <a:rPr lang="tr-TR" sz="2400" dirty="0">
                <a:solidFill>
                  <a:srgbClr val="002060"/>
                </a:solidFill>
                <a:latin typeface="Calibri" panose="020F0502020204030204" pitchFamily="34" charset="0"/>
                <a:cs typeface="Calibri" panose="020F0502020204030204" pitchFamily="34" charset="0"/>
              </a:rPr>
              <a:t>≤</a:t>
            </a:r>
            <a:r>
              <a:rPr lang="tr-TR" sz="2400" dirty="0" smtClean="0">
                <a:solidFill>
                  <a:srgbClr val="002060"/>
                </a:solidFill>
                <a:latin typeface="Arial" panose="020B0604020202020204" pitchFamily="34" charset="0"/>
                <a:cs typeface="Arial" panose="020B0604020202020204" pitchFamily="34" charset="0"/>
              </a:rPr>
              <a:t>6 </a:t>
            </a:r>
            <a:r>
              <a:rPr lang="tr-TR" sz="2400" dirty="0" err="1" smtClean="0">
                <a:solidFill>
                  <a:srgbClr val="002060"/>
                </a:solidFill>
                <a:latin typeface="Arial" panose="020B0604020202020204" pitchFamily="34" charset="0"/>
                <a:cs typeface="Arial" panose="020B0604020202020204" pitchFamily="34" charset="0"/>
              </a:rPr>
              <a:t>mSv</a:t>
            </a:r>
            <a:r>
              <a:rPr lang="tr-TR" sz="2400" dirty="0">
                <a:solidFill>
                  <a:srgbClr val="002060"/>
                </a:solidFill>
                <a:latin typeface="Arial" panose="020B0604020202020204" pitchFamily="34" charset="0"/>
                <a:cs typeface="Arial" panose="020B0604020202020204" pitchFamily="34" charset="0"/>
              </a:rPr>
              <a:t>)</a:t>
            </a:r>
          </a:p>
          <a:p>
            <a:pPr lvl="1" algn="just"/>
            <a:endParaRPr lang="tr-TR" sz="2400" u="sng" dirty="0">
              <a:solidFill>
                <a:srgbClr val="002060"/>
              </a:solidFill>
              <a:latin typeface="Arial" panose="020B0604020202020204" pitchFamily="34" charset="0"/>
              <a:cs typeface="Arial" panose="020B0604020202020204" pitchFamily="34" charset="0"/>
            </a:endParaRPr>
          </a:p>
        </p:txBody>
      </p:sp>
      <p:pic>
        <p:nvPicPr>
          <p:cNvPr id="6" name="İçerik Yer Tutucusu 3"/>
          <p:cNvPicPr>
            <a:picLocks noGrp="1" noChangeAspect="1"/>
          </p:cNvPicPr>
          <p:nvPr>
            <p:ph idx="1"/>
          </p:nvPr>
        </p:nvPicPr>
        <p:blipFill>
          <a:blip r:embed="rId2"/>
          <a:stretch>
            <a:fillRect/>
          </a:stretch>
        </p:blipFill>
        <p:spPr>
          <a:xfrm>
            <a:off x="7257474" y="239742"/>
            <a:ext cx="4298799" cy="6360766"/>
          </a:xfrm>
          <a:prstGeom prst="rect">
            <a:avLst/>
          </a:prstGeom>
        </p:spPr>
      </p:pic>
    </p:spTree>
    <p:extLst>
      <p:ext uri="{BB962C8B-B14F-4D97-AF65-F5344CB8AC3E}">
        <p14:creationId xmlns:p14="http://schemas.microsoft.com/office/powerpoint/2010/main" val="22014599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286604"/>
            <a:ext cx="10058400" cy="808772"/>
          </a:xfrm>
        </p:spPr>
        <p:txBody>
          <a:bodyPr/>
          <a:lstStyle/>
          <a:p>
            <a:pPr algn="ctr"/>
            <a:r>
              <a:rPr lang="tr-TR" b="1" dirty="0" smtClean="0">
                <a:solidFill>
                  <a:srgbClr val="FF0000"/>
                </a:solidFill>
              </a:rPr>
              <a:t>Radyoterapi Departmanı Örneği</a:t>
            </a:r>
            <a:endParaRPr lang="tr-TR" b="1" dirty="0">
              <a:solidFill>
                <a:srgbClr val="FF0000"/>
              </a:solidFill>
            </a:endParaRPr>
          </a:p>
        </p:txBody>
      </p:sp>
      <p:pic>
        <p:nvPicPr>
          <p:cNvPr id="10242" name="Picture 2" descr="0003-15-2019 11-20-47 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739" y="1091087"/>
            <a:ext cx="8769349" cy="5407352"/>
          </a:xfrm>
          <a:prstGeom prst="rect">
            <a:avLst/>
          </a:prstGeom>
          <a:noFill/>
          <a:ln>
            <a:solidFill>
              <a:srgbClr val="FFFF00"/>
            </a:solidFill>
          </a:ln>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
        <p:nvSpPr>
          <p:cNvPr id="4" name="Dikdörtgen 3"/>
          <p:cNvSpPr/>
          <p:nvPr/>
        </p:nvSpPr>
        <p:spPr>
          <a:xfrm>
            <a:off x="5793951" y="6531992"/>
            <a:ext cx="6279516" cy="261610"/>
          </a:xfrm>
          <a:prstGeom prst="rect">
            <a:avLst/>
          </a:prstGeom>
        </p:spPr>
        <p:txBody>
          <a:bodyPr wrap="square">
            <a:spAutoFit/>
          </a:bodyPr>
          <a:lstStyle/>
          <a:p>
            <a:r>
              <a:rPr lang="tr-TR" sz="1100" dirty="0"/>
              <a:t>https://www.healthcareexecutive.in/blog/tdesigning-the-new-age-oncology-radiation-therapy-department</a:t>
            </a:r>
          </a:p>
        </p:txBody>
      </p:sp>
      <p:cxnSp>
        <p:nvCxnSpPr>
          <p:cNvPr id="8" name="Düz Bağlayıcı 7"/>
          <p:cNvCxnSpPr/>
          <p:nvPr/>
        </p:nvCxnSpPr>
        <p:spPr>
          <a:xfrm>
            <a:off x="6045200" y="4847166"/>
            <a:ext cx="2616200" cy="1028701"/>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p:nvCxnSpPr>
        <p:spPr>
          <a:xfrm>
            <a:off x="7171267" y="4114800"/>
            <a:ext cx="1634066" cy="1693333"/>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Düz Bağlayıcı 11"/>
          <p:cNvCxnSpPr/>
          <p:nvPr/>
        </p:nvCxnSpPr>
        <p:spPr>
          <a:xfrm>
            <a:off x="7603067" y="3170808"/>
            <a:ext cx="1246610" cy="2357925"/>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Düz Bağlayıcı 13"/>
          <p:cNvCxnSpPr/>
          <p:nvPr/>
        </p:nvCxnSpPr>
        <p:spPr>
          <a:xfrm>
            <a:off x="8505138" y="3663319"/>
            <a:ext cx="428571" cy="1831547"/>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18" name="Metin kutusu 17"/>
          <p:cNvSpPr txBox="1"/>
          <p:nvPr/>
        </p:nvSpPr>
        <p:spPr>
          <a:xfrm>
            <a:off x="7727843" y="5987377"/>
            <a:ext cx="2243667" cy="369332"/>
          </a:xfrm>
          <a:prstGeom prst="rect">
            <a:avLst/>
          </a:prstGeom>
          <a:solidFill>
            <a:srgbClr val="FFFF00"/>
          </a:solidFill>
        </p:spPr>
        <p:txBody>
          <a:bodyPr wrap="square" rtlCol="0">
            <a:spAutoFit/>
          </a:bodyPr>
          <a:lstStyle/>
          <a:p>
            <a:r>
              <a:rPr lang="tr-TR" b="1" dirty="0" smtClean="0">
                <a:solidFill>
                  <a:schemeClr val="tx1">
                    <a:lumMod val="95000"/>
                    <a:lumOff val="5000"/>
                  </a:schemeClr>
                </a:solidFill>
              </a:rPr>
              <a:t>DENETİMLİ ALANLAR</a:t>
            </a:r>
            <a:endParaRPr lang="tr-TR" b="1" dirty="0">
              <a:solidFill>
                <a:schemeClr val="tx1">
                  <a:lumMod val="95000"/>
                  <a:lumOff val="5000"/>
                </a:schemeClr>
              </a:solidFill>
            </a:endParaRPr>
          </a:p>
        </p:txBody>
      </p:sp>
      <p:pic>
        <p:nvPicPr>
          <p:cNvPr id="10244" name="Picture 4" descr="İyonizan Radyasyon Sembolü Dikkat Tehlike Uyarı Işareti Stok Vektör Sanatı  &amp; Radyasyon'nin Daha Fazla Görseli - iStoc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4176" y="5204189"/>
            <a:ext cx="722313" cy="722313"/>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Düz Bağlayıcı 19"/>
          <p:cNvCxnSpPr/>
          <p:nvPr/>
        </p:nvCxnSpPr>
        <p:spPr>
          <a:xfrm flipH="1" flipV="1">
            <a:off x="3397198" y="1779664"/>
            <a:ext cx="3556001" cy="1166279"/>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Düz Bağlayıcı 21"/>
          <p:cNvCxnSpPr/>
          <p:nvPr/>
        </p:nvCxnSpPr>
        <p:spPr>
          <a:xfrm flipH="1" flipV="1">
            <a:off x="3200400" y="1938867"/>
            <a:ext cx="2575558" cy="172445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 name="Düz Bağlayıcı 26"/>
          <p:cNvCxnSpPr/>
          <p:nvPr/>
        </p:nvCxnSpPr>
        <p:spPr>
          <a:xfrm>
            <a:off x="4580467" y="4579092"/>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Düz Bağlayıcı 29"/>
          <p:cNvCxnSpPr/>
          <p:nvPr/>
        </p:nvCxnSpPr>
        <p:spPr>
          <a:xfrm flipV="1">
            <a:off x="4633649" y="3209285"/>
            <a:ext cx="2368365" cy="143013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3" name="Düz Bağlayıcı 32"/>
          <p:cNvCxnSpPr/>
          <p:nvPr/>
        </p:nvCxnSpPr>
        <p:spPr>
          <a:xfrm flipH="1" flipV="1">
            <a:off x="4610543" y="4594044"/>
            <a:ext cx="1394671" cy="949637"/>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6" name="Düz Bağlayıcı 35"/>
          <p:cNvCxnSpPr/>
          <p:nvPr/>
        </p:nvCxnSpPr>
        <p:spPr>
          <a:xfrm flipH="1" flipV="1">
            <a:off x="7046358" y="3245182"/>
            <a:ext cx="1336475" cy="72788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7" name="Düz Bağlayıcı 36"/>
          <p:cNvCxnSpPr/>
          <p:nvPr/>
        </p:nvCxnSpPr>
        <p:spPr>
          <a:xfrm flipV="1">
            <a:off x="6066367" y="3579684"/>
            <a:ext cx="3026833" cy="200831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8" name="Düz Bağlayıcı 37"/>
          <p:cNvCxnSpPr/>
          <p:nvPr/>
        </p:nvCxnSpPr>
        <p:spPr>
          <a:xfrm flipH="1" flipV="1">
            <a:off x="7558723" y="2769243"/>
            <a:ext cx="1517704" cy="800863"/>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9" name="Düz Bağlayıcı 38"/>
          <p:cNvCxnSpPr/>
          <p:nvPr/>
        </p:nvCxnSpPr>
        <p:spPr>
          <a:xfrm flipV="1">
            <a:off x="7684454" y="3147992"/>
            <a:ext cx="541918" cy="36395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0" name="Düz Bağlayıcı 39"/>
          <p:cNvCxnSpPr/>
          <p:nvPr/>
        </p:nvCxnSpPr>
        <p:spPr>
          <a:xfrm flipV="1">
            <a:off x="6942668" y="2750975"/>
            <a:ext cx="595178" cy="34680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3" name="Düz Bağlayıcı 52"/>
          <p:cNvCxnSpPr/>
          <p:nvPr/>
        </p:nvCxnSpPr>
        <p:spPr>
          <a:xfrm flipH="1" flipV="1">
            <a:off x="4235169" y="1699357"/>
            <a:ext cx="4147664" cy="125971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6" name="Metin kutusu 55"/>
          <p:cNvSpPr txBox="1"/>
          <p:nvPr/>
        </p:nvSpPr>
        <p:spPr>
          <a:xfrm>
            <a:off x="2141063" y="1579094"/>
            <a:ext cx="2304942" cy="369332"/>
          </a:xfrm>
          <a:prstGeom prst="rect">
            <a:avLst/>
          </a:prstGeom>
          <a:solidFill>
            <a:srgbClr val="FFFF00"/>
          </a:solidFill>
        </p:spPr>
        <p:txBody>
          <a:bodyPr wrap="square" rtlCol="0">
            <a:spAutoFit/>
          </a:bodyPr>
          <a:lstStyle/>
          <a:p>
            <a:r>
              <a:rPr lang="tr-TR" b="1" dirty="0" smtClean="0">
                <a:solidFill>
                  <a:srgbClr val="00B050"/>
                </a:solidFill>
              </a:rPr>
              <a:t>GÖZETİMLİ ALANLAR</a:t>
            </a:r>
            <a:endParaRPr lang="tr-TR" b="1" dirty="0">
              <a:solidFill>
                <a:srgbClr val="00B050"/>
              </a:solidFill>
            </a:endParaRPr>
          </a:p>
        </p:txBody>
      </p:sp>
    </p:spTree>
    <p:extLst>
      <p:ext uri="{BB962C8B-B14F-4D97-AF65-F5344CB8AC3E}">
        <p14:creationId xmlns:p14="http://schemas.microsoft.com/office/powerpoint/2010/main" val="126502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5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250"/>
                                        <p:tgtEl>
                                          <p:spTgt spid="14"/>
                                        </p:tgtEl>
                                      </p:cBhvr>
                                    </p:animEffect>
                                  </p:childTnLst>
                                </p:cTn>
                              </p:par>
                              <p:par>
                                <p:cTn id="17" presetID="6" presetClass="entr" presetSubtype="16" fill="hold" nodeType="withEffect">
                                  <p:stCondLst>
                                    <p:cond delay="0"/>
                                  </p:stCondLst>
                                  <p:childTnLst>
                                    <p:set>
                                      <p:cBhvr>
                                        <p:cTn id="18" dur="1" fill="hold">
                                          <p:stCondLst>
                                            <p:cond delay="0"/>
                                          </p:stCondLst>
                                        </p:cTn>
                                        <p:tgtEl>
                                          <p:spTgt spid="10244"/>
                                        </p:tgtEl>
                                        <p:attrNameLst>
                                          <p:attrName>style.visibility</p:attrName>
                                        </p:attrNameLst>
                                      </p:cBhvr>
                                      <p:to>
                                        <p:strVal val="visible"/>
                                      </p:to>
                                    </p:set>
                                    <p:animEffect transition="in" filter="circle(in)">
                                      <p:cBhvr>
                                        <p:cTn id="19" dur="500"/>
                                        <p:tgtEl>
                                          <p:spTgt spid="1024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250"/>
                                        <p:tgtEl>
                                          <p:spTgt spid="18"/>
                                        </p:tgtEl>
                                      </p:cBhvr>
                                    </p:animEffect>
                                  </p:childTnLst>
                                </p:cTn>
                              </p:par>
                              <p:par>
                                <p:cTn id="23" presetID="10"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250"/>
                                        <p:tgtEl>
                                          <p:spTgt spid="20"/>
                                        </p:tgtEl>
                                      </p:cBhvr>
                                    </p:animEffect>
                                  </p:childTnLst>
                                </p:cTn>
                              </p:par>
                              <p:par>
                                <p:cTn id="29" presetID="10" presetClass="entr" presetSubtype="0"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250"/>
                                        <p:tgtEl>
                                          <p:spTgt spid="53"/>
                                        </p:tgtEl>
                                      </p:cBhvr>
                                    </p:animEffect>
                                  </p:childTnLst>
                                </p:cTn>
                              </p:par>
                              <p:par>
                                <p:cTn id="32" presetID="10" presetClass="entr" presetSubtype="0"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250"/>
                                        <p:tgtEl>
                                          <p:spTgt spid="33"/>
                                        </p:tgtEl>
                                      </p:cBhvr>
                                    </p:animEffect>
                                  </p:childTnLst>
                                </p:cTn>
                              </p:par>
                              <p:par>
                                <p:cTn id="35" presetID="10"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250"/>
                                        <p:tgtEl>
                                          <p:spTgt spid="30"/>
                                        </p:tgtEl>
                                      </p:cBhvr>
                                    </p:animEffect>
                                  </p:childTnLst>
                                </p:cTn>
                              </p:par>
                              <p:par>
                                <p:cTn id="38" presetID="10" presetClass="entr" presetSubtype="0"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250"/>
                                        <p:tgtEl>
                                          <p:spTgt spid="37"/>
                                        </p:tgtEl>
                                      </p:cBhvr>
                                    </p:animEffect>
                                  </p:childTnLst>
                                </p:cTn>
                              </p:par>
                              <p:par>
                                <p:cTn id="41" presetID="10"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250"/>
                                        <p:tgtEl>
                                          <p:spTgt spid="36"/>
                                        </p:tgtEl>
                                      </p:cBhvr>
                                    </p:animEffect>
                                  </p:childTnLst>
                                </p:cTn>
                              </p:par>
                              <p:par>
                                <p:cTn id="44" presetID="10" presetClass="entr" presetSubtype="0"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250"/>
                                        <p:tgtEl>
                                          <p:spTgt spid="38"/>
                                        </p:tgtEl>
                                      </p:cBhvr>
                                    </p:animEffect>
                                  </p:childTnLst>
                                </p:cTn>
                              </p:par>
                              <p:par>
                                <p:cTn id="47" presetID="10" presetClass="entr" presetSubtype="0" fill="hold"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250"/>
                                        <p:tgtEl>
                                          <p:spTgt spid="40"/>
                                        </p:tgtEl>
                                      </p:cBhvr>
                                    </p:animEffect>
                                  </p:childTnLst>
                                </p:cTn>
                              </p:par>
                              <p:par>
                                <p:cTn id="50" presetID="10" presetClass="entr" presetSubtype="0" fill="hold"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250"/>
                                        <p:tgtEl>
                                          <p:spTgt spid="3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40526" y="261257"/>
            <a:ext cx="10610850" cy="1502228"/>
          </a:xfrm>
        </p:spPr>
        <p:txBody>
          <a:bodyPr>
            <a:noAutofit/>
          </a:bodyPr>
          <a:lstStyle/>
          <a:p>
            <a:pPr lvl="1" algn="l"/>
            <a:r>
              <a:rPr lang="tr-TR" sz="3600" b="1" dirty="0" smtClean="0">
                <a:solidFill>
                  <a:srgbClr val="FF0000"/>
                </a:solidFill>
                <a:latin typeface="+mn-lt"/>
                <a:cs typeface="Arial" panose="020B0604020202020204" pitchFamily="34" charset="0"/>
              </a:rPr>
              <a:t>Radyasyon Onkolojisi Hizmetleri Yönetmeliği</a:t>
            </a:r>
            <a:br>
              <a:rPr lang="tr-TR" sz="3600" b="1" dirty="0" smtClean="0">
                <a:solidFill>
                  <a:srgbClr val="FF0000"/>
                </a:solidFill>
                <a:latin typeface="+mn-lt"/>
                <a:cs typeface="Arial" panose="020B0604020202020204" pitchFamily="34" charset="0"/>
              </a:rPr>
            </a:br>
            <a:r>
              <a:rPr lang="tr-TR" sz="3600" dirty="0" smtClean="0">
                <a:solidFill>
                  <a:srgbClr val="FF0000"/>
                </a:solidFill>
                <a:latin typeface="+mn-lt"/>
              </a:rPr>
              <a:t>Radyasyon </a:t>
            </a:r>
            <a:r>
              <a:rPr lang="tr-TR" sz="3600" dirty="0">
                <a:solidFill>
                  <a:srgbClr val="FF0000"/>
                </a:solidFill>
                <a:latin typeface="+mn-lt"/>
              </a:rPr>
              <a:t>Doz </a:t>
            </a:r>
            <a:r>
              <a:rPr lang="tr-TR" sz="3600" dirty="0" smtClean="0">
                <a:solidFill>
                  <a:srgbClr val="FF0000"/>
                </a:solidFill>
                <a:latin typeface="+mn-lt"/>
              </a:rPr>
              <a:t>Sınırları</a:t>
            </a:r>
            <a:r>
              <a:rPr lang="tr-TR" sz="4800" b="1" dirty="0" smtClean="0">
                <a:solidFill>
                  <a:srgbClr val="002060"/>
                </a:solidFill>
                <a:cs typeface="Arial" panose="020B0604020202020204" pitchFamily="34" charset="0"/>
              </a:rPr>
              <a:t>                                       </a:t>
            </a:r>
            <a:r>
              <a:rPr lang="tr-TR" sz="1100" i="1" dirty="0" smtClean="0"/>
              <a:t>Resmî Gazete Tarihi: 25.04.2023 Resmî Gazete Sayısı: 32171</a:t>
            </a:r>
            <a:endParaRPr lang="tr-TR" sz="1100" dirty="0" smtClean="0">
              <a:solidFill>
                <a:srgbClr val="002060"/>
              </a:solidFill>
              <a:cs typeface="Arial" panose="020B0604020202020204" pitchFamily="34" charset="0"/>
            </a:endParaRPr>
          </a:p>
        </p:txBody>
      </p:sp>
      <p:sp>
        <p:nvSpPr>
          <p:cNvPr id="3" name="İçerik Yer Tutucusu 2"/>
          <p:cNvSpPr>
            <a:spLocks noGrp="1"/>
          </p:cNvSpPr>
          <p:nvPr>
            <p:ph idx="1"/>
          </p:nvPr>
        </p:nvSpPr>
        <p:spPr>
          <a:xfrm>
            <a:off x="1097280" y="1845733"/>
            <a:ext cx="10058400" cy="4354769"/>
          </a:xfrm>
          <a:solidFill>
            <a:schemeClr val="accent6">
              <a:lumMod val="20000"/>
              <a:lumOff val="80000"/>
            </a:schemeClr>
          </a:solidFill>
        </p:spPr>
        <p:txBody>
          <a:bodyPr>
            <a:noAutofit/>
          </a:bodyPr>
          <a:lstStyle/>
          <a:p>
            <a:pPr algn="just">
              <a:buFont typeface="Arial" panose="020B0604020202020204" pitchFamily="34" charset="0"/>
              <a:buChar char="•"/>
            </a:pPr>
            <a:r>
              <a:rPr lang="tr-TR" sz="2400" dirty="0" smtClean="0"/>
              <a:t>Denetimli alanlarda </a:t>
            </a:r>
            <a:r>
              <a:rPr lang="tr-TR" sz="2400" dirty="0"/>
              <a:t>iyonlaştırıcı radyasyon kaynakları ile çalışan personel, </a:t>
            </a:r>
            <a:r>
              <a:rPr lang="tr-TR" sz="2400" b="1" dirty="0"/>
              <a:t>kişisel </a:t>
            </a:r>
            <a:r>
              <a:rPr lang="tr-TR" sz="2400" b="1" dirty="0" err="1"/>
              <a:t>dozimetre</a:t>
            </a:r>
            <a:r>
              <a:rPr lang="tr-TR" sz="2400" b="1" dirty="0"/>
              <a:t> kullanmak zorundadır.</a:t>
            </a:r>
          </a:p>
          <a:p>
            <a:pPr algn="just">
              <a:buFont typeface="Arial" panose="020B0604020202020204" pitchFamily="34" charset="0"/>
              <a:buChar char="•"/>
            </a:pPr>
            <a:r>
              <a:rPr lang="tr-TR" sz="2400" dirty="0" smtClean="0"/>
              <a:t>Radyasyonla </a:t>
            </a:r>
            <a:r>
              <a:rPr lang="tr-TR" sz="2400" dirty="0"/>
              <a:t>çalışanlar için etkin doz sınırı yıllık 20 </a:t>
            </a:r>
            <a:r>
              <a:rPr lang="tr-TR" sz="2400" dirty="0" err="1"/>
              <a:t>mSv’tir</a:t>
            </a:r>
            <a:r>
              <a:rPr lang="tr-TR" sz="2400" dirty="0"/>
              <a:t>. Ancak ardışık beş yılın ortalaması 20 </a:t>
            </a:r>
            <a:r>
              <a:rPr lang="tr-TR" sz="2400" dirty="0" err="1"/>
              <a:t>mSv’i</a:t>
            </a:r>
            <a:r>
              <a:rPr lang="tr-TR" sz="2400" dirty="0"/>
              <a:t> geçmemek üzere tek bir yılda en fazla 50 </a:t>
            </a:r>
            <a:r>
              <a:rPr lang="tr-TR" sz="2400" dirty="0" err="1"/>
              <a:t>mSv’e</a:t>
            </a:r>
            <a:r>
              <a:rPr lang="tr-TR" sz="2400" dirty="0"/>
              <a:t> kadar izin verilebilir.</a:t>
            </a:r>
          </a:p>
          <a:p>
            <a:pPr algn="just">
              <a:buFont typeface="Arial" panose="020B0604020202020204" pitchFamily="34" charset="0"/>
              <a:buChar char="•"/>
            </a:pPr>
            <a:r>
              <a:rPr lang="tr-TR" sz="2400" dirty="0" smtClean="0"/>
              <a:t>El</a:t>
            </a:r>
            <a:r>
              <a:rPr lang="tr-TR" sz="2400" dirty="0"/>
              <a:t>, kol, ayak ve cilt için yıllık eşdeğer doz sınırı 500 </a:t>
            </a:r>
            <a:r>
              <a:rPr lang="tr-TR" sz="2400" dirty="0" err="1"/>
              <a:t>mSv</a:t>
            </a:r>
            <a:r>
              <a:rPr lang="tr-TR" sz="2400" dirty="0"/>
              <a:t>, </a:t>
            </a:r>
            <a:r>
              <a:rPr lang="tr-TR" sz="2400" u="sng" dirty="0">
                <a:solidFill>
                  <a:srgbClr val="FF0000"/>
                </a:solidFill>
              </a:rPr>
              <a:t>göz merceği için ardışık beş yılın ortalaması 20 </a:t>
            </a:r>
            <a:r>
              <a:rPr lang="tr-TR" sz="2400" u="sng" dirty="0" err="1">
                <a:solidFill>
                  <a:srgbClr val="FF0000"/>
                </a:solidFill>
              </a:rPr>
              <a:t>mSv’i</a:t>
            </a:r>
            <a:r>
              <a:rPr lang="tr-TR" sz="2400" u="sng" dirty="0">
                <a:solidFill>
                  <a:srgbClr val="FF0000"/>
                </a:solidFill>
              </a:rPr>
              <a:t> geçmemek üzere tek bir yılda en fazla 50 </a:t>
            </a:r>
            <a:r>
              <a:rPr lang="tr-TR" sz="2400" u="sng" dirty="0" err="1">
                <a:solidFill>
                  <a:srgbClr val="FF0000"/>
                </a:solidFill>
              </a:rPr>
              <a:t>mSv’dir</a:t>
            </a:r>
            <a:r>
              <a:rPr lang="tr-TR" sz="2400" u="sng" dirty="0">
                <a:solidFill>
                  <a:srgbClr val="FF0000"/>
                </a:solidFill>
              </a:rPr>
              <a:t>.</a:t>
            </a:r>
          </a:p>
          <a:p>
            <a:pPr algn="just">
              <a:buFont typeface="Arial" panose="020B0604020202020204" pitchFamily="34" charset="0"/>
              <a:buChar char="•"/>
            </a:pPr>
            <a:r>
              <a:rPr lang="tr-TR" sz="2400" dirty="0"/>
              <a:t>Kişisel </a:t>
            </a:r>
            <a:r>
              <a:rPr lang="tr-TR" sz="2400" dirty="0" err="1"/>
              <a:t>dozimetre</a:t>
            </a:r>
            <a:r>
              <a:rPr lang="tr-TR" sz="2400" dirty="0"/>
              <a:t> sonuçlarında aylık 2 </a:t>
            </a:r>
            <a:r>
              <a:rPr lang="tr-TR" sz="2400" dirty="0" err="1"/>
              <a:t>mSv</a:t>
            </a:r>
            <a:r>
              <a:rPr lang="tr-TR" sz="2400" dirty="0"/>
              <a:t> değerinin aşılması durumunda merkez sorumlusu ve radyasyondan korunma sorumlusu sorunun kaynağını inceleyip değerlendirir, varsa eksiklik ve aksaklıkların düzeltilmesi için gerekli tedbirleri alır ve NDK mevzuatı kapsamında işlem yapılır.</a:t>
            </a:r>
          </a:p>
          <a:p>
            <a:pPr algn="just">
              <a:buFont typeface="Arial" panose="020B0604020202020204" pitchFamily="34" charset="0"/>
              <a:buChar char="•"/>
            </a:pPr>
            <a:endParaRPr lang="tr-TR" sz="2400" dirty="0" smtClean="0"/>
          </a:p>
        </p:txBody>
      </p:sp>
    </p:spTree>
    <p:extLst>
      <p:ext uri="{BB962C8B-B14F-4D97-AF65-F5344CB8AC3E}">
        <p14:creationId xmlns:p14="http://schemas.microsoft.com/office/powerpoint/2010/main" val="39606351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FF0000"/>
                </a:solidFill>
                <a:latin typeface="+mn-lt"/>
              </a:rPr>
              <a:t>İYONLAŞTIRICI RADYASYON VE RADYONÜKLİT KULLANILARAK SUNULAN SAĞLIK HİZMETLERİ HAKKINDA </a:t>
            </a:r>
            <a:r>
              <a:rPr lang="tr-TR" sz="3200" b="1" dirty="0" smtClean="0">
                <a:solidFill>
                  <a:srgbClr val="FF0000"/>
                </a:solidFill>
                <a:latin typeface="+mn-lt"/>
              </a:rPr>
              <a:t>YÖNETMELİK                        </a:t>
            </a:r>
            <a:r>
              <a:rPr lang="tr-TR" sz="2000" i="1" dirty="0" smtClean="0"/>
              <a:t>Resmî </a:t>
            </a:r>
            <a:r>
              <a:rPr lang="tr-TR" sz="2000" i="1" dirty="0"/>
              <a:t>Gazete Tarihi: 13.04.2023 Resmî Gazete Sayısı: 32162</a:t>
            </a:r>
            <a:endParaRPr lang="tr-TR" sz="2000" dirty="0">
              <a:solidFill>
                <a:srgbClr val="FF0000"/>
              </a:solidFill>
              <a:latin typeface="+mn-lt"/>
            </a:endParaRPr>
          </a:p>
        </p:txBody>
      </p:sp>
      <p:sp>
        <p:nvSpPr>
          <p:cNvPr id="3" name="İçerik Yer Tutucusu 2"/>
          <p:cNvSpPr>
            <a:spLocks noGrp="1"/>
          </p:cNvSpPr>
          <p:nvPr>
            <p:ph idx="1"/>
          </p:nvPr>
        </p:nvSpPr>
        <p:spPr>
          <a:xfrm>
            <a:off x="500743" y="1845734"/>
            <a:ext cx="11212285" cy="4772780"/>
          </a:xfrm>
          <a:solidFill>
            <a:schemeClr val="accent2">
              <a:lumMod val="20000"/>
              <a:lumOff val="80000"/>
            </a:schemeClr>
          </a:solidFill>
        </p:spPr>
        <p:txBody>
          <a:bodyPr>
            <a:noAutofit/>
          </a:bodyPr>
          <a:lstStyle/>
          <a:p>
            <a:pPr algn="just"/>
            <a:r>
              <a:rPr lang="tr-TR" sz="2200" dirty="0">
                <a:solidFill>
                  <a:srgbClr val="002060"/>
                </a:solidFill>
              </a:rPr>
              <a:t>(17) Radyasyon onkolojisi merkezleri, radyasyon alanlarında aşağıdaki fiziki kriterleri sağlamak zorundadır:</a:t>
            </a:r>
          </a:p>
          <a:p>
            <a:pPr algn="just"/>
            <a:r>
              <a:rPr lang="tr-TR" sz="2200" dirty="0">
                <a:solidFill>
                  <a:srgbClr val="002060"/>
                </a:solidFill>
              </a:rPr>
              <a:t>a) İyonlaştırıcı radyasyon kaynağının bulunduğu alanın içinde, dışında ve giriş kapısı üstünde radyasyon üretiminin açık veya kapalı olduğunu gösteren radyasyon uyarı ışıkları bulundurulur.</a:t>
            </a:r>
          </a:p>
          <a:p>
            <a:pPr algn="just"/>
            <a:r>
              <a:rPr lang="tr-TR" sz="2200" dirty="0">
                <a:solidFill>
                  <a:srgbClr val="002060"/>
                </a:solidFill>
              </a:rPr>
              <a:t>b) Radyoaktif kaynak içeren uygulamalarda, radyoaktif kaynakların güvenlik ve emniyetinin sağlanması için gerekli önlemler alınır.</a:t>
            </a:r>
          </a:p>
          <a:p>
            <a:pPr algn="just"/>
            <a:r>
              <a:rPr lang="tr-TR" sz="2200" dirty="0">
                <a:solidFill>
                  <a:srgbClr val="002060"/>
                </a:solidFill>
              </a:rPr>
              <a:t>c) Radyasyon onkolojisi merkezlerinde tedavi cihazları için ayrı bir kumanda odası bulunur ve cihaz odası içerisinde kumanda ünitesi yer almaz. Kör nokta kalmaksızın, şaşırtma koridoru dâhil tedavi odasının tamamının görüntülenebilmesi için yeterli sayıda kapalı devre televizyon sistemi bulunur.</a:t>
            </a:r>
          </a:p>
          <a:p>
            <a:pPr algn="just"/>
            <a:r>
              <a:rPr lang="tr-TR" sz="2200" dirty="0">
                <a:solidFill>
                  <a:srgbClr val="002060"/>
                </a:solidFill>
              </a:rPr>
              <a:t>ç) İyonlaştırıcı radyasyon kaynağının bulunduğu alanda, tedavi esnasında kapının açılması durumunda radyasyon üretimini durduracak devre kesici sisteminin bulunması ve kapının açılması ile radyasyon üretiminin durdurulması durumunda radyasyon üretiminin sadece kumanda ünitesinden tekrar başlatılabilir olması sağlanır.</a:t>
            </a:r>
          </a:p>
          <a:p>
            <a:pPr algn="just"/>
            <a:endParaRPr lang="tr-TR" sz="2200" dirty="0">
              <a:solidFill>
                <a:srgbClr val="002060"/>
              </a:solidFill>
            </a:endParaRPr>
          </a:p>
        </p:txBody>
      </p:sp>
    </p:spTree>
    <p:extLst>
      <p:ext uri="{BB962C8B-B14F-4D97-AF65-F5344CB8AC3E}">
        <p14:creationId xmlns:p14="http://schemas.microsoft.com/office/powerpoint/2010/main" val="34420524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FF0000"/>
                </a:solidFill>
                <a:latin typeface="+mn-lt"/>
              </a:rPr>
              <a:t>İYONLAŞTIRICI RADYASYON VE RADYONÜKLİT KULLANILARAK SUNULAN SAĞLIK HİZMETLERİ HAKKINDA </a:t>
            </a:r>
            <a:r>
              <a:rPr lang="tr-TR" sz="3200" b="1" dirty="0" smtClean="0">
                <a:solidFill>
                  <a:srgbClr val="FF0000"/>
                </a:solidFill>
                <a:latin typeface="+mn-lt"/>
              </a:rPr>
              <a:t>YÖNETMELİK                        </a:t>
            </a:r>
            <a:r>
              <a:rPr lang="tr-TR" sz="2000" i="1" dirty="0" smtClean="0"/>
              <a:t>Resmî </a:t>
            </a:r>
            <a:r>
              <a:rPr lang="tr-TR" sz="2000" i="1" dirty="0"/>
              <a:t>Gazete Tarihi: 13.04.2023 Resmî Gazete Sayısı: 32162</a:t>
            </a:r>
            <a:endParaRPr lang="tr-TR" sz="2000" dirty="0">
              <a:solidFill>
                <a:srgbClr val="FF0000"/>
              </a:solidFill>
              <a:latin typeface="+mn-lt"/>
            </a:endParaRPr>
          </a:p>
        </p:txBody>
      </p:sp>
      <p:sp>
        <p:nvSpPr>
          <p:cNvPr id="3" name="İçerik Yer Tutucusu 2"/>
          <p:cNvSpPr>
            <a:spLocks noGrp="1"/>
          </p:cNvSpPr>
          <p:nvPr>
            <p:ph idx="1"/>
          </p:nvPr>
        </p:nvSpPr>
        <p:spPr>
          <a:xfrm>
            <a:off x="544286" y="1737360"/>
            <a:ext cx="11125200" cy="5044440"/>
          </a:xfrm>
          <a:solidFill>
            <a:schemeClr val="accent2">
              <a:lumMod val="20000"/>
              <a:lumOff val="80000"/>
            </a:schemeClr>
          </a:solidFill>
        </p:spPr>
        <p:txBody>
          <a:bodyPr>
            <a:noAutofit/>
          </a:bodyPr>
          <a:lstStyle/>
          <a:p>
            <a:pPr algn="just"/>
            <a:r>
              <a:rPr lang="tr-TR" sz="2400" dirty="0" smtClean="0">
                <a:solidFill>
                  <a:srgbClr val="002060"/>
                </a:solidFill>
              </a:rPr>
              <a:t>d</a:t>
            </a:r>
            <a:r>
              <a:rPr lang="tr-TR" sz="2400" dirty="0">
                <a:solidFill>
                  <a:srgbClr val="002060"/>
                </a:solidFill>
              </a:rPr>
              <a:t>) </a:t>
            </a:r>
            <a:r>
              <a:rPr lang="tr-TR" sz="2400" b="1" dirty="0">
                <a:solidFill>
                  <a:srgbClr val="002060"/>
                </a:solidFill>
              </a:rPr>
              <a:t>Lineer hızlandırıcı, siber bıçağı, </a:t>
            </a:r>
            <a:r>
              <a:rPr lang="tr-TR" sz="2400" b="1" dirty="0" err="1">
                <a:solidFill>
                  <a:srgbClr val="002060"/>
                </a:solidFill>
              </a:rPr>
              <a:t>tomoterapi</a:t>
            </a:r>
            <a:r>
              <a:rPr lang="tr-TR" sz="2400" b="1" dirty="0">
                <a:solidFill>
                  <a:srgbClr val="002060"/>
                </a:solidFill>
              </a:rPr>
              <a:t> cihazlarının bulunduğu alanda şaşırtma koridoru bulunur. </a:t>
            </a:r>
            <a:r>
              <a:rPr lang="tr-TR" sz="2400" dirty="0">
                <a:solidFill>
                  <a:srgbClr val="002060"/>
                </a:solidFill>
              </a:rPr>
              <a:t>Şaşırtma koridoru, sedye ve tekerlekli sandalye dolaşımını engellemeyecek şekilde tasarlanır.</a:t>
            </a:r>
          </a:p>
          <a:p>
            <a:pPr algn="just"/>
            <a:r>
              <a:rPr lang="tr-TR" sz="2400" dirty="0">
                <a:solidFill>
                  <a:srgbClr val="002060"/>
                </a:solidFill>
              </a:rPr>
              <a:t>e) Enerjisi 10 </a:t>
            </a:r>
            <a:r>
              <a:rPr lang="tr-TR" sz="2400" dirty="0" err="1">
                <a:solidFill>
                  <a:srgbClr val="002060"/>
                </a:solidFill>
              </a:rPr>
              <a:t>MV’nin</a:t>
            </a:r>
            <a:r>
              <a:rPr lang="tr-TR" sz="2400" dirty="0">
                <a:solidFill>
                  <a:srgbClr val="002060"/>
                </a:solidFill>
              </a:rPr>
              <a:t> üzerinde olan lineer hızlandırıcı cihazlarının bulunduğu alanların kapısı, oluşan </a:t>
            </a:r>
            <a:r>
              <a:rPr lang="tr-TR" sz="2400" b="1" dirty="0">
                <a:solidFill>
                  <a:srgbClr val="002060"/>
                </a:solidFill>
              </a:rPr>
              <a:t>nötronları durdurma özelliğine sahip parafin, polietilen gibi malzemeler</a:t>
            </a:r>
            <a:r>
              <a:rPr lang="tr-TR" sz="2400" dirty="0">
                <a:solidFill>
                  <a:srgbClr val="002060"/>
                </a:solidFill>
              </a:rPr>
              <a:t> ile kaplanır.</a:t>
            </a:r>
          </a:p>
          <a:p>
            <a:pPr algn="just"/>
            <a:r>
              <a:rPr lang="tr-TR" sz="2400" dirty="0">
                <a:solidFill>
                  <a:srgbClr val="002060"/>
                </a:solidFill>
              </a:rPr>
              <a:t>f) </a:t>
            </a:r>
            <a:r>
              <a:rPr lang="tr-TR" sz="2400" b="1" dirty="0">
                <a:solidFill>
                  <a:srgbClr val="002060"/>
                </a:solidFill>
              </a:rPr>
              <a:t>İyonlaştırıcı radyasyon kaynağının bulunduğu alanda ortamdaki ozon seviyesinin izin verilen seviyelere indirilmesini sağlayacak uygun havalandırma sistemi kurulur.</a:t>
            </a:r>
          </a:p>
          <a:p>
            <a:pPr algn="just"/>
            <a:r>
              <a:rPr lang="tr-TR" sz="2400" dirty="0">
                <a:solidFill>
                  <a:srgbClr val="002060"/>
                </a:solidFill>
              </a:rPr>
              <a:t>g) İyonlaştırıcı radyasyon kaynağının bulunduğu alanda, acil durumlarda radyasyon üretimini tamamen kapalı duruma geçirecek acil durum durdurma düğmesi bulundurulur.</a:t>
            </a:r>
          </a:p>
          <a:p>
            <a:pPr algn="just"/>
            <a:r>
              <a:rPr lang="tr-TR" sz="2400" dirty="0">
                <a:solidFill>
                  <a:srgbClr val="002060"/>
                </a:solidFill>
              </a:rPr>
              <a:t>ğ) </a:t>
            </a:r>
            <a:r>
              <a:rPr lang="tr-TR" sz="2400" b="1" dirty="0">
                <a:solidFill>
                  <a:srgbClr val="002060"/>
                </a:solidFill>
              </a:rPr>
              <a:t>Radyoaktif kaynak içeren uygulamalarda, elektrik kesintileri ve arızaları durumunda radyoaktif kaynakları güvenli ve emniyetli konumuna alan otomatik sistemlerin bulunması sağlanır.</a:t>
            </a:r>
          </a:p>
          <a:p>
            <a:pPr algn="just"/>
            <a:endParaRPr lang="tr-TR" sz="2400" dirty="0">
              <a:solidFill>
                <a:srgbClr val="002060"/>
              </a:solidFill>
            </a:endParaRPr>
          </a:p>
        </p:txBody>
      </p:sp>
    </p:spTree>
    <p:extLst>
      <p:ext uri="{BB962C8B-B14F-4D97-AF65-F5344CB8AC3E}">
        <p14:creationId xmlns:p14="http://schemas.microsoft.com/office/powerpoint/2010/main" val="5221797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smtClean="0">
                <a:solidFill>
                  <a:srgbClr val="FF0000"/>
                </a:solidFill>
              </a:rPr>
              <a:t>Sağlıkta Kalite Standartları</a:t>
            </a:r>
            <a:br>
              <a:rPr lang="tr-TR" b="1" dirty="0" smtClean="0">
                <a:solidFill>
                  <a:srgbClr val="FF0000"/>
                </a:solidFill>
              </a:rPr>
            </a:br>
            <a:r>
              <a:rPr lang="tr-TR" b="1" dirty="0" smtClean="0">
                <a:solidFill>
                  <a:srgbClr val="FF0000"/>
                </a:solidFill>
              </a:rPr>
              <a:t>Hastane (Sürüm 6.1)</a:t>
            </a:r>
            <a:endParaRPr lang="tr-TR" b="1" dirty="0">
              <a:solidFill>
                <a:srgbClr val="FF0000"/>
              </a:solidFill>
            </a:endParaRPr>
          </a:p>
        </p:txBody>
      </p:sp>
      <p:sp>
        <p:nvSpPr>
          <p:cNvPr id="3" name="İçerik Yer Tutucusu 2"/>
          <p:cNvSpPr>
            <a:spLocks noGrp="1"/>
          </p:cNvSpPr>
          <p:nvPr>
            <p:ph idx="1"/>
          </p:nvPr>
        </p:nvSpPr>
        <p:spPr>
          <a:xfrm>
            <a:off x="1097280" y="1985553"/>
            <a:ext cx="10058400" cy="4214949"/>
          </a:xfrm>
        </p:spPr>
        <p:txBody>
          <a:bodyPr>
            <a:normAutofit fontScale="92500" lnSpcReduction="10000"/>
          </a:bodyPr>
          <a:lstStyle/>
          <a:p>
            <a:pPr algn="just"/>
            <a:r>
              <a:rPr lang="tr-TR" sz="4000" b="1" dirty="0">
                <a:solidFill>
                  <a:srgbClr val="FF0000"/>
                </a:solidFill>
              </a:rPr>
              <a:t>Radyasyon Güvenliği </a:t>
            </a:r>
          </a:p>
          <a:p>
            <a:pPr algn="just"/>
            <a:r>
              <a:rPr lang="tr-TR" sz="3000" dirty="0"/>
              <a:t>Radyasyon içeren teşhis ve tedavi hizmetlerinde hasta, hasta yakını ve çalışanların radyasyona maruz kalma durumlarını azaltmaya yönelik önlemlerin alınmasını sağlamaktır. </a:t>
            </a:r>
            <a:endParaRPr lang="tr-TR" sz="3000" dirty="0" smtClean="0"/>
          </a:p>
          <a:p>
            <a:pPr algn="just"/>
            <a:r>
              <a:rPr lang="tr-TR" sz="2600" b="1" dirty="0"/>
              <a:t>SRG02.03 </a:t>
            </a:r>
            <a:endParaRPr lang="tr-TR" sz="2600" dirty="0"/>
          </a:p>
          <a:p>
            <a:pPr algn="just"/>
            <a:r>
              <a:rPr lang="tr-TR" sz="2600" dirty="0"/>
              <a:t>Gözetimli alanlarda ortam radyasyon seviyelerini takip etmek amacıyla düzenli aralıklarla radyasyon ölçümleri yapılmalı ve kayıtları tutulmalıdır. </a:t>
            </a:r>
            <a:endParaRPr lang="tr-TR" sz="2600" b="1" dirty="0" smtClean="0"/>
          </a:p>
          <a:p>
            <a:pPr algn="just"/>
            <a:r>
              <a:rPr lang="tr-TR" sz="2600" b="1" dirty="0" smtClean="0"/>
              <a:t>SRG09.04 </a:t>
            </a:r>
            <a:endParaRPr lang="tr-TR" sz="2600" dirty="0"/>
          </a:p>
          <a:p>
            <a:pPr algn="just"/>
            <a:r>
              <a:rPr lang="tr-TR" sz="2600" dirty="0"/>
              <a:t>Doğru hastaya doğru işlemin (doğru ilaç ve doz, doğru malzeme, doğru yöntem vb.) uygulanmasına yönelik gerekli tedbirler alınmalıdır.</a:t>
            </a:r>
          </a:p>
        </p:txBody>
      </p:sp>
    </p:spTree>
    <p:extLst>
      <p:ext uri="{BB962C8B-B14F-4D97-AF65-F5344CB8AC3E}">
        <p14:creationId xmlns:p14="http://schemas.microsoft.com/office/powerpoint/2010/main" val="24448973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225143" y="919164"/>
            <a:ext cx="6812280" cy="1502229"/>
          </a:xfrm>
          <a:solidFill>
            <a:schemeClr val="accent4">
              <a:lumMod val="40000"/>
              <a:lumOff val="60000"/>
            </a:schemeClr>
          </a:solidFill>
        </p:spPr>
        <p:txBody>
          <a:bodyPr>
            <a:normAutofit lnSpcReduction="10000"/>
          </a:bodyPr>
          <a:lstStyle/>
          <a:p>
            <a:pPr algn="just"/>
            <a:r>
              <a:rPr lang="tr-TR" sz="2800" dirty="0"/>
              <a:t>5/3/2022 tarihli ve 7381 sayılı Nükleer Düzenleme Kanunu ile; </a:t>
            </a:r>
            <a:r>
              <a:rPr lang="tr-TR" sz="2800" b="1" dirty="0" smtClean="0"/>
              <a:t>iyonlaştırıcı </a:t>
            </a:r>
            <a:r>
              <a:rPr lang="tr-TR" sz="2800" b="1" dirty="0"/>
              <a:t>radyasyon ile ilgili </a:t>
            </a:r>
            <a:r>
              <a:rPr lang="tr-TR" sz="2800" b="1" dirty="0" smtClean="0"/>
              <a:t>yetkilendirme </a:t>
            </a:r>
            <a:r>
              <a:rPr lang="tr-TR" sz="2800" b="1" dirty="0"/>
              <a:t>ve denetleme görevleri Nükleer Düzenleme Kurumuna </a:t>
            </a:r>
            <a:r>
              <a:rPr lang="tr-TR" sz="2800" b="1" dirty="0" smtClean="0"/>
              <a:t>verilmiştir</a:t>
            </a:r>
            <a:r>
              <a:rPr lang="tr-TR" sz="2800" b="1" dirty="0"/>
              <a:t>.</a:t>
            </a:r>
          </a:p>
        </p:txBody>
      </p:sp>
      <p:pic>
        <p:nvPicPr>
          <p:cNvPr id="4" name="İçerik Yer Tutucusu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609601"/>
            <a:ext cx="4007540" cy="1811792"/>
          </a:xfrm>
          <a:prstGeom prst="rect">
            <a:avLst/>
          </a:prstGeom>
        </p:spPr>
      </p:pic>
      <p:sp>
        <p:nvSpPr>
          <p:cNvPr id="5" name="Dikdörtgen 4"/>
          <p:cNvSpPr/>
          <p:nvPr/>
        </p:nvSpPr>
        <p:spPr>
          <a:xfrm>
            <a:off x="468086" y="2747111"/>
            <a:ext cx="11310257" cy="3785652"/>
          </a:xfrm>
          <a:prstGeom prst="rect">
            <a:avLst/>
          </a:prstGeom>
          <a:solidFill>
            <a:schemeClr val="bg2">
              <a:lumMod val="90000"/>
            </a:schemeClr>
          </a:solidFill>
        </p:spPr>
        <p:txBody>
          <a:bodyPr wrap="square">
            <a:spAutoFit/>
          </a:bodyPr>
          <a:lstStyle/>
          <a:p>
            <a:pPr marL="342900" indent="-342900" algn="just">
              <a:buFont typeface="Arial" panose="020B0604020202020204" pitchFamily="34" charset="0"/>
              <a:buChar char="•"/>
            </a:pPr>
            <a:r>
              <a:rPr lang="tr-TR" sz="2400" dirty="0">
                <a:solidFill>
                  <a:srgbClr val="263238"/>
                </a:solidFill>
              </a:rPr>
              <a:t>İ</a:t>
            </a:r>
            <a:r>
              <a:rPr lang="tr-TR" sz="2400" dirty="0" smtClean="0">
                <a:solidFill>
                  <a:srgbClr val="263238"/>
                </a:solidFill>
              </a:rPr>
              <a:t>yonlaştırıcı </a:t>
            </a:r>
            <a:r>
              <a:rPr lang="tr-TR" sz="2400" dirty="0">
                <a:solidFill>
                  <a:srgbClr val="263238"/>
                </a:solidFill>
              </a:rPr>
              <a:t>radyasyon kaynaklarının her türlü amaçla kullanılması ve bulundurulması için </a:t>
            </a:r>
            <a:r>
              <a:rPr lang="tr-TR" sz="2400" dirty="0" err="1">
                <a:solidFill>
                  <a:srgbClr val="263238"/>
                </a:solidFill>
              </a:rPr>
              <a:t>NDK’dan</a:t>
            </a:r>
            <a:r>
              <a:rPr lang="tr-TR" sz="2400" dirty="0">
                <a:solidFill>
                  <a:srgbClr val="263238"/>
                </a:solidFill>
              </a:rPr>
              <a:t> lisans alınması zorunludur. </a:t>
            </a:r>
            <a:endParaRPr lang="tr-TR" sz="2400" dirty="0" smtClean="0">
              <a:solidFill>
                <a:srgbClr val="263238"/>
              </a:solidFill>
            </a:endParaRPr>
          </a:p>
          <a:p>
            <a:pPr marL="342900" indent="-342900" algn="just">
              <a:buFont typeface="Arial" panose="020B0604020202020204" pitchFamily="34" charset="0"/>
              <a:buChar char="•"/>
            </a:pPr>
            <a:r>
              <a:rPr lang="tr-TR" sz="2400" dirty="0" smtClean="0">
                <a:solidFill>
                  <a:srgbClr val="263238"/>
                </a:solidFill>
              </a:rPr>
              <a:t>Radyasyon </a:t>
            </a:r>
            <a:r>
              <a:rPr lang="tr-TR" sz="2400" dirty="0">
                <a:solidFill>
                  <a:srgbClr val="263238"/>
                </a:solidFill>
              </a:rPr>
              <a:t>kaynaklarıyla faaliyet gösterecek kuruluşların </a:t>
            </a:r>
            <a:r>
              <a:rPr lang="tr-TR" sz="2400" dirty="0" smtClean="0">
                <a:solidFill>
                  <a:srgbClr val="263238"/>
                </a:solidFill>
              </a:rPr>
              <a:t>radyasyon güvenliğini </a:t>
            </a:r>
            <a:r>
              <a:rPr lang="tr-TR" sz="2400" dirty="0">
                <a:solidFill>
                  <a:srgbClr val="263238"/>
                </a:solidFill>
              </a:rPr>
              <a:t>sağlamak üzere; radyasyon güvenliği mevzuatı gereği belirlenen niteliklerdeki personeli istihdam ederek teknik ve idari güvenlik önlemlerini içeren düzenlemeleri yapması </a:t>
            </a:r>
            <a:r>
              <a:rPr lang="tr-TR" sz="2400" dirty="0" smtClean="0">
                <a:solidFill>
                  <a:srgbClr val="263238"/>
                </a:solidFill>
              </a:rPr>
              <a:t>gerekir</a:t>
            </a:r>
            <a:r>
              <a:rPr lang="tr-TR" sz="2400" dirty="0">
                <a:solidFill>
                  <a:srgbClr val="263238"/>
                </a:solidFill>
              </a:rPr>
              <a:t>. </a:t>
            </a:r>
            <a:endParaRPr lang="tr-TR" sz="2400" dirty="0" smtClean="0">
              <a:solidFill>
                <a:srgbClr val="263238"/>
              </a:solidFill>
            </a:endParaRPr>
          </a:p>
          <a:p>
            <a:pPr marL="342900" indent="-342900" algn="just">
              <a:buFont typeface="Arial" panose="020B0604020202020204" pitchFamily="34" charset="0"/>
              <a:buChar char="•"/>
            </a:pPr>
            <a:r>
              <a:rPr lang="tr-TR" sz="2400" b="1" dirty="0" smtClean="0">
                <a:solidFill>
                  <a:srgbClr val="263238"/>
                </a:solidFill>
              </a:rPr>
              <a:t>Lisans </a:t>
            </a:r>
            <a:r>
              <a:rPr lang="tr-TR" sz="2400" b="1" dirty="0">
                <a:solidFill>
                  <a:srgbClr val="263238"/>
                </a:solidFill>
              </a:rPr>
              <a:t>alınmadan radyasyon kaynaklarıyla faaliyet gösterilemez. </a:t>
            </a:r>
            <a:r>
              <a:rPr lang="tr-TR" sz="2400" dirty="0" smtClean="0">
                <a:solidFill>
                  <a:srgbClr val="263238"/>
                </a:solidFill>
              </a:rPr>
              <a:t>(Lisans belgesi 5 yıl  geçerlidir)</a:t>
            </a:r>
          </a:p>
          <a:p>
            <a:pPr marL="342900" indent="-342900" algn="just">
              <a:buFont typeface="Arial" panose="020B0604020202020204" pitchFamily="34" charset="0"/>
              <a:buChar char="•"/>
            </a:pPr>
            <a:r>
              <a:rPr lang="tr-TR" sz="2400" dirty="0" smtClean="0">
                <a:solidFill>
                  <a:srgbClr val="263238"/>
                </a:solidFill>
              </a:rPr>
              <a:t>Bununla </a:t>
            </a:r>
            <a:r>
              <a:rPr lang="tr-TR" sz="2400" dirty="0">
                <a:solidFill>
                  <a:srgbClr val="263238"/>
                </a:solidFill>
              </a:rPr>
              <a:t>birlikte bazı tesis ve uygulamalarda lisans öncesinde Kurumumuzdan zırhlama uygunluk raporu alınması da gerekmektedir.</a:t>
            </a:r>
            <a:endParaRPr lang="tr-TR" sz="2400" dirty="0"/>
          </a:p>
        </p:txBody>
      </p:sp>
    </p:spTree>
    <p:extLst>
      <p:ext uri="{BB962C8B-B14F-4D97-AF65-F5344CB8AC3E}">
        <p14:creationId xmlns:p14="http://schemas.microsoft.com/office/powerpoint/2010/main" val="42350544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8585" y="1841366"/>
            <a:ext cx="5646420" cy="3697816"/>
          </a:xfrm>
          <a:solidFill>
            <a:schemeClr val="accent4">
              <a:lumMod val="20000"/>
              <a:lumOff val="80000"/>
            </a:schemeClr>
          </a:solidFill>
        </p:spPr>
        <p:txBody>
          <a:bodyPr>
            <a:noAutofit/>
          </a:bodyPr>
          <a:lstStyle/>
          <a:p>
            <a:pPr marL="0" indent="0">
              <a:buNone/>
            </a:pPr>
            <a:r>
              <a:rPr lang="tr-TR" sz="2400" b="1" dirty="0" smtClean="0">
                <a:solidFill>
                  <a:srgbClr val="002060"/>
                </a:solidFill>
              </a:rPr>
              <a:t>1. ZIRHLAMA</a:t>
            </a:r>
          </a:p>
          <a:p>
            <a:pPr lvl="1">
              <a:buFont typeface="Arial" panose="020B0604020202020204" pitchFamily="34" charset="0"/>
              <a:buChar char="•"/>
            </a:pPr>
            <a:r>
              <a:rPr lang="tr-TR" sz="2400" dirty="0" smtClean="0">
                <a:solidFill>
                  <a:srgbClr val="002060"/>
                </a:solidFill>
              </a:rPr>
              <a:t>Radyasyon üreten cihazlar </a:t>
            </a:r>
          </a:p>
          <a:p>
            <a:pPr marL="841248" lvl="2" indent="-457200">
              <a:buFont typeface="+mj-lt"/>
              <a:buAutoNum type="alphaLcPeriod"/>
            </a:pPr>
            <a:r>
              <a:rPr lang="tr-TR" sz="2400" dirty="0" smtClean="0">
                <a:solidFill>
                  <a:srgbClr val="002060"/>
                </a:solidFill>
              </a:rPr>
              <a:t>Bilgisayarlı Tomografi Simülatör</a:t>
            </a:r>
          </a:p>
          <a:p>
            <a:pPr marL="841248" lvl="2" indent="-457200">
              <a:buFont typeface="+mj-lt"/>
              <a:buAutoNum type="alphaLcPeriod"/>
            </a:pPr>
            <a:r>
              <a:rPr lang="tr-TR" sz="2400" dirty="0" smtClean="0">
                <a:solidFill>
                  <a:srgbClr val="002060"/>
                </a:solidFill>
              </a:rPr>
              <a:t>Tedavi Cihazları</a:t>
            </a:r>
          </a:p>
          <a:p>
            <a:pPr lvl="3">
              <a:buFont typeface="Arial" panose="020B0604020202020204" pitchFamily="34" charset="0"/>
              <a:buChar char="•"/>
            </a:pPr>
            <a:r>
              <a:rPr lang="tr-TR" sz="2400" dirty="0" smtClean="0">
                <a:solidFill>
                  <a:srgbClr val="002060"/>
                </a:solidFill>
              </a:rPr>
              <a:t>Lineer Hızlandırıcı</a:t>
            </a:r>
          </a:p>
          <a:p>
            <a:pPr lvl="3">
              <a:buFont typeface="Arial" panose="020B0604020202020204" pitchFamily="34" charset="0"/>
              <a:buChar char="•"/>
            </a:pPr>
            <a:r>
              <a:rPr lang="tr-TR" sz="2400" dirty="0" err="1" smtClean="0">
                <a:solidFill>
                  <a:srgbClr val="002060"/>
                </a:solidFill>
              </a:rPr>
              <a:t>Tomoterapi</a:t>
            </a:r>
            <a:endParaRPr lang="tr-TR" sz="2400" dirty="0" smtClean="0">
              <a:solidFill>
                <a:srgbClr val="002060"/>
              </a:solidFill>
            </a:endParaRPr>
          </a:p>
          <a:p>
            <a:pPr lvl="3">
              <a:buFont typeface="Arial" panose="020B0604020202020204" pitchFamily="34" charset="0"/>
              <a:buChar char="•"/>
            </a:pPr>
            <a:r>
              <a:rPr lang="tr-TR" sz="2400" dirty="0" err="1" smtClean="0">
                <a:solidFill>
                  <a:srgbClr val="002060"/>
                </a:solidFill>
              </a:rPr>
              <a:t>Cyber</a:t>
            </a:r>
            <a:r>
              <a:rPr lang="tr-TR" sz="2400" dirty="0" smtClean="0">
                <a:solidFill>
                  <a:srgbClr val="002060"/>
                </a:solidFill>
              </a:rPr>
              <a:t> </a:t>
            </a:r>
            <a:r>
              <a:rPr lang="tr-TR" sz="2400" dirty="0" err="1" smtClean="0">
                <a:solidFill>
                  <a:srgbClr val="002060"/>
                </a:solidFill>
              </a:rPr>
              <a:t>Knife</a:t>
            </a:r>
            <a:endParaRPr lang="tr-TR" sz="2400" dirty="0" smtClean="0">
              <a:solidFill>
                <a:srgbClr val="002060"/>
              </a:solidFill>
            </a:endParaRPr>
          </a:p>
          <a:p>
            <a:pPr lvl="3">
              <a:buFont typeface="Arial" panose="020B0604020202020204" pitchFamily="34" charset="0"/>
              <a:buChar char="•"/>
            </a:pPr>
            <a:r>
              <a:rPr lang="tr-TR" sz="2400" dirty="0" smtClean="0">
                <a:solidFill>
                  <a:srgbClr val="002060"/>
                </a:solidFill>
              </a:rPr>
              <a:t>Gamma </a:t>
            </a:r>
            <a:r>
              <a:rPr lang="tr-TR" sz="2400" dirty="0" err="1" smtClean="0">
                <a:solidFill>
                  <a:srgbClr val="002060"/>
                </a:solidFill>
              </a:rPr>
              <a:t>Knife</a:t>
            </a:r>
            <a:endParaRPr lang="tr-TR" sz="2400" dirty="0" smtClean="0">
              <a:solidFill>
                <a:srgbClr val="002060"/>
              </a:solidFill>
            </a:endParaRPr>
          </a:p>
          <a:p>
            <a:pPr lvl="3">
              <a:buFont typeface="Arial" panose="020B0604020202020204" pitchFamily="34" charset="0"/>
              <a:buChar char="•"/>
            </a:pPr>
            <a:r>
              <a:rPr lang="tr-TR" sz="2400" dirty="0" err="1" smtClean="0">
                <a:solidFill>
                  <a:srgbClr val="002060"/>
                </a:solidFill>
              </a:rPr>
              <a:t>Brakiterapi</a:t>
            </a:r>
            <a:r>
              <a:rPr lang="tr-TR" sz="2400" dirty="0" smtClean="0">
                <a:solidFill>
                  <a:srgbClr val="002060"/>
                </a:solidFill>
              </a:rPr>
              <a:t> cihazları</a:t>
            </a:r>
          </a:p>
        </p:txBody>
      </p:sp>
      <p:sp>
        <p:nvSpPr>
          <p:cNvPr id="4" name="TextBox 27">
            <a:extLst>
              <a:ext uri="{FF2B5EF4-FFF2-40B4-BE49-F238E27FC236}">
                <a16:creationId xmlns:a16="http://schemas.microsoft.com/office/drawing/2014/main" id="{3414089A-AC40-4C9D-ABF9-FE46517AA958}"/>
              </a:ext>
            </a:extLst>
          </p:cNvPr>
          <p:cNvSpPr txBox="1"/>
          <p:nvPr/>
        </p:nvSpPr>
        <p:spPr>
          <a:xfrm>
            <a:off x="617988" y="529409"/>
            <a:ext cx="10822073" cy="733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4000" b="1" dirty="0" smtClean="0">
                <a:solidFill>
                  <a:srgbClr val="FF0000"/>
                </a:solidFill>
                <a:latin typeface="Noto Sans" panose="020B0502040504020204" pitchFamily="34"/>
                <a:ea typeface="Noto Sans" panose="020B0502040504020204" pitchFamily="34"/>
                <a:cs typeface="Noto Sans" panose="020B0502040504020204" pitchFamily="34"/>
              </a:rPr>
              <a:t>Radyoterapi Ünitelerinde Radyasyon Güvenliği</a:t>
            </a:r>
            <a:endParaRPr kumimoji="0" lang="en-GB" sz="4000" b="1" i="0" u="none" strike="noStrike" kern="1200" cap="none" spc="0" normalizeH="0" baseline="0" noProof="0" dirty="0">
              <a:ln>
                <a:noFill/>
              </a:ln>
              <a:solidFill>
                <a:srgbClr val="FF0000"/>
              </a:solidFill>
              <a:effectLst/>
              <a:uLnTx/>
              <a:uFillTx/>
              <a:latin typeface="Noto Sans" panose="020B0502040504020204" pitchFamily="34"/>
              <a:ea typeface="Noto Sans" panose="020B0502040504020204" pitchFamily="34"/>
              <a:cs typeface="Noto Sans" panose="020B0502040504020204" pitchFamily="34"/>
            </a:endParaRPr>
          </a:p>
        </p:txBody>
      </p:sp>
      <p:sp>
        <p:nvSpPr>
          <p:cNvPr id="5" name="İçerik Yer Tutucusu 2"/>
          <p:cNvSpPr txBox="1">
            <a:spLocks/>
          </p:cNvSpPr>
          <p:nvPr/>
        </p:nvSpPr>
        <p:spPr>
          <a:xfrm>
            <a:off x="3615961" y="4003782"/>
            <a:ext cx="2941321" cy="2248972"/>
          </a:xfrm>
          <a:prstGeom prst="rect">
            <a:avLst/>
          </a:prstGeom>
          <a:solidFill>
            <a:schemeClr val="accent3">
              <a:lumMod val="20000"/>
              <a:lumOff val="8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tr-TR" sz="2400" b="1" dirty="0" smtClean="0">
                <a:solidFill>
                  <a:srgbClr val="002060"/>
                </a:solidFill>
              </a:rPr>
              <a:t>3. ÇALIŞAN EĞİTİMİ</a:t>
            </a:r>
          </a:p>
          <a:p>
            <a:pPr lvl="1">
              <a:buFont typeface="Arial" panose="020B0604020202020204" pitchFamily="34" charset="0"/>
              <a:buChar char="•"/>
            </a:pPr>
            <a:r>
              <a:rPr lang="tr-TR" sz="2200" dirty="0" smtClean="0">
                <a:solidFill>
                  <a:srgbClr val="002060"/>
                </a:solidFill>
              </a:rPr>
              <a:t>Cihaz kullanımı</a:t>
            </a:r>
          </a:p>
          <a:p>
            <a:pPr lvl="1">
              <a:buFont typeface="Arial" panose="020B0604020202020204" pitchFamily="34" charset="0"/>
              <a:buChar char="•"/>
            </a:pPr>
            <a:r>
              <a:rPr lang="tr-TR" sz="2200" dirty="0" smtClean="0">
                <a:solidFill>
                  <a:srgbClr val="002060"/>
                </a:solidFill>
              </a:rPr>
              <a:t>Radyasyon Güvenliği</a:t>
            </a:r>
          </a:p>
          <a:p>
            <a:pPr lvl="1">
              <a:buFont typeface="Arial" panose="020B0604020202020204" pitchFamily="34" charset="0"/>
              <a:buChar char="•"/>
            </a:pPr>
            <a:r>
              <a:rPr lang="tr-TR" sz="2200" dirty="0" smtClean="0">
                <a:solidFill>
                  <a:srgbClr val="002060"/>
                </a:solidFill>
              </a:rPr>
              <a:t>Hasta takibi</a:t>
            </a:r>
          </a:p>
          <a:p>
            <a:pPr marL="0" indent="0">
              <a:buNone/>
            </a:pPr>
            <a:r>
              <a:rPr lang="tr-TR" sz="2400" b="1" dirty="0" smtClean="0">
                <a:solidFill>
                  <a:srgbClr val="002060"/>
                </a:solidFill>
              </a:rPr>
              <a:t>4. MEVZUAT</a:t>
            </a:r>
          </a:p>
          <a:p>
            <a:pPr>
              <a:buFont typeface="Arial" panose="020B0604020202020204" pitchFamily="34" charset="0"/>
              <a:buChar char="•"/>
            </a:pPr>
            <a:endParaRPr lang="tr-TR" sz="2400" dirty="0">
              <a:solidFill>
                <a:srgbClr val="002060"/>
              </a:solidFill>
            </a:endParaRPr>
          </a:p>
        </p:txBody>
      </p:sp>
      <p:sp>
        <p:nvSpPr>
          <p:cNvPr id="6" name="İçerik Yer Tutucusu 2"/>
          <p:cNvSpPr txBox="1">
            <a:spLocks/>
          </p:cNvSpPr>
          <p:nvPr/>
        </p:nvSpPr>
        <p:spPr>
          <a:xfrm>
            <a:off x="6677025" y="1834882"/>
            <a:ext cx="5410200" cy="4536016"/>
          </a:xfrm>
          <a:prstGeom prst="rect">
            <a:avLst/>
          </a:prstGeom>
          <a:solidFill>
            <a:schemeClr val="accent6">
              <a:lumMod val="20000"/>
              <a:lumOff val="8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tr-TR" sz="2400" b="1" dirty="0" smtClean="0">
                <a:solidFill>
                  <a:srgbClr val="002060"/>
                </a:solidFill>
              </a:rPr>
              <a:t>2. KALİTE GÜVENCE VE TEDAVİ DOĞRULAMA</a:t>
            </a:r>
          </a:p>
          <a:p>
            <a:pPr lvl="1">
              <a:buFont typeface="Arial" panose="020B0604020202020204" pitchFamily="34" charset="0"/>
              <a:buChar char="•"/>
            </a:pPr>
            <a:r>
              <a:rPr lang="tr-TR" sz="2400" dirty="0" smtClean="0">
                <a:solidFill>
                  <a:srgbClr val="FF0000"/>
                </a:solidFill>
              </a:rPr>
              <a:t>Tedavi cihazlarının kalibrasyonları</a:t>
            </a:r>
          </a:p>
          <a:p>
            <a:pPr lvl="2">
              <a:buFont typeface="Arial" panose="020B0604020202020204" pitchFamily="34" charset="0"/>
              <a:buChar char="•"/>
            </a:pPr>
            <a:r>
              <a:rPr lang="tr-TR" sz="2400" dirty="0" smtClean="0">
                <a:solidFill>
                  <a:srgbClr val="002060"/>
                </a:solidFill>
              </a:rPr>
              <a:t>Mekanik testler</a:t>
            </a:r>
          </a:p>
          <a:p>
            <a:pPr lvl="2">
              <a:buFont typeface="Arial" panose="020B0604020202020204" pitchFamily="34" charset="0"/>
              <a:buChar char="•"/>
            </a:pPr>
            <a:r>
              <a:rPr lang="tr-TR" sz="2400" dirty="0" err="1" smtClean="0">
                <a:solidFill>
                  <a:srgbClr val="002060"/>
                </a:solidFill>
              </a:rPr>
              <a:t>Dozimetrik</a:t>
            </a:r>
            <a:r>
              <a:rPr lang="tr-TR" sz="2400" dirty="0" smtClean="0">
                <a:solidFill>
                  <a:srgbClr val="002060"/>
                </a:solidFill>
              </a:rPr>
              <a:t> testler</a:t>
            </a:r>
          </a:p>
          <a:p>
            <a:pPr lvl="1">
              <a:buFont typeface="Arial" panose="020B0604020202020204" pitchFamily="34" charset="0"/>
              <a:buChar char="•"/>
            </a:pPr>
            <a:r>
              <a:rPr lang="tr-TR" sz="2400" dirty="0" smtClean="0">
                <a:solidFill>
                  <a:srgbClr val="FF0000"/>
                </a:solidFill>
              </a:rPr>
              <a:t>Tedavi planlama sistemlerinin doğruluğu </a:t>
            </a:r>
          </a:p>
          <a:p>
            <a:pPr lvl="2">
              <a:buFont typeface="Arial" panose="020B0604020202020204" pitchFamily="34" charset="0"/>
              <a:buChar char="•"/>
            </a:pPr>
            <a:r>
              <a:rPr lang="tr-TR" sz="2400" dirty="0" smtClean="0">
                <a:solidFill>
                  <a:srgbClr val="002060"/>
                </a:solidFill>
              </a:rPr>
              <a:t>Data transferi </a:t>
            </a:r>
          </a:p>
          <a:p>
            <a:pPr lvl="1">
              <a:buFont typeface="Arial" panose="020B0604020202020204" pitchFamily="34" charset="0"/>
              <a:buChar char="•"/>
            </a:pPr>
            <a:r>
              <a:rPr lang="tr-TR" sz="2400" dirty="0" smtClean="0">
                <a:solidFill>
                  <a:srgbClr val="FF0000"/>
                </a:solidFill>
              </a:rPr>
              <a:t>Hastaya özel kalite kontrol</a:t>
            </a:r>
          </a:p>
          <a:p>
            <a:pPr lvl="2">
              <a:buFont typeface="Arial" panose="020B0604020202020204" pitchFamily="34" charset="0"/>
              <a:buChar char="•"/>
            </a:pPr>
            <a:r>
              <a:rPr lang="tr-TR" sz="2400" dirty="0" smtClean="0">
                <a:solidFill>
                  <a:srgbClr val="002060"/>
                </a:solidFill>
              </a:rPr>
              <a:t>Mutlak doz ölçümü</a:t>
            </a:r>
          </a:p>
          <a:p>
            <a:pPr lvl="2">
              <a:buFont typeface="Arial" panose="020B0604020202020204" pitchFamily="34" charset="0"/>
              <a:buChar char="•"/>
            </a:pPr>
            <a:r>
              <a:rPr lang="tr-TR" sz="2400" dirty="0" smtClean="0">
                <a:solidFill>
                  <a:srgbClr val="002060"/>
                </a:solidFill>
              </a:rPr>
              <a:t>Yoğunluk haritası rölatif doz ölçümü</a:t>
            </a:r>
          </a:p>
        </p:txBody>
      </p:sp>
    </p:spTree>
    <p:extLst>
      <p:ext uri="{BB962C8B-B14F-4D97-AF65-F5344CB8AC3E}">
        <p14:creationId xmlns:p14="http://schemas.microsoft.com/office/powerpoint/2010/main" val="4102582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smtClean="0">
                <a:solidFill>
                  <a:srgbClr val="FF0000"/>
                </a:solidFill>
              </a:rPr>
              <a:t>Radyoterapide Radyasyon Güvenliği</a:t>
            </a:r>
            <a:br>
              <a:rPr lang="tr-TR" b="1" dirty="0" smtClean="0">
                <a:solidFill>
                  <a:srgbClr val="FF0000"/>
                </a:solidFill>
              </a:rPr>
            </a:br>
            <a:r>
              <a:rPr lang="tr-TR" b="1" dirty="0" smtClean="0">
                <a:solidFill>
                  <a:srgbClr val="FF0000"/>
                </a:solidFill>
              </a:rPr>
              <a:t>ZIRHLAMA</a:t>
            </a:r>
            <a:endParaRPr lang="tr-TR" b="1" dirty="0">
              <a:solidFill>
                <a:srgbClr val="FF0000"/>
              </a:solidFill>
            </a:endParaRPr>
          </a:p>
        </p:txBody>
      </p:sp>
      <p:sp>
        <p:nvSpPr>
          <p:cNvPr id="3" name="İçerik Yer Tutucusu 2"/>
          <p:cNvSpPr>
            <a:spLocks noGrp="1"/>
          </p:cNvSpPr>
          <p:nvPr>
            <p:ph idx="1"/>
          </p:nvPr>
        </p:nvSpPr>
        <p:spPr>
          <a:xfrm>
            <a:off x="582930" y="2524124"/>
            <a:ext cx="7599045" cy="3685632"/>
          </a:xfrm>
          <a:solidFill>
            <a:schemeClr val="accent4">
              <a:lumMod val="20000"/>
              <a:lumOff val="80000"/>
            </a:schemeClr>
          </a:solidFill>
        </p:spPr>
        <p:txBody>
          <a:bodyPr>
            <a:noAutofit/>
          </a:bodyPr>
          <a:lstStyle/>
          <a:p>
            <a:pPr lvl="0" algn="just">
              <a:buFont typeface="Arial" panose="020B0604020202020204" pitchFamily="34" charset="0"/>
              <a:buChar char="•"/>
            </a:pPr>
            <a:r>
              <a:rPr lang="tr-TR" sz="2400" dirty="0"/>
              <a:t>Simülasyon cihazının kurulu bulunduğu oda için </a:t>
            </a:r>
            <a:r>
              <a:rPr lang="tr-TR" sz="2400" dirty="0" err="1" smtClean="0"/>
              <a:t>NDK’dan</a:t>
            </a:r>
            <a:r>
              <a:rPr lang="tr-TR" sz="2400" dirty="0" smtClean="0"/>
              <a:t> </a:t>
            </a:r>
            <a:r>
              <a:rPr lang="tr-TR" sz="2400" dirty="0"/>
              <a:t>‘</a:t>
            </a:r>
            <a:r>
              <a:rPr lang="tr-TR" sz="2400" b="1" dirty="0"/>
              <a:t>Zırhlama Uygunluk Raporu’ alınması </a:t>
            </a:r>
            <a:r>
              <a:rPr lang="tr-TR" sz="2400" b="1" u="sng" dirty="0"/>
              <a:t>zorunlu değildir.</a:t>
            </a:r>
            <a:endParaRPr lang="tr-TR" sz="2400" b="1" u="sng" dirty="0" smtClean="0">
              <a:cs typeface="Arial" panose="020B0604020202020204" pitchFamily="34" charset="0"/>
            </a:endParaRPr>
          </a:p>
          <a:p>
            <a:pPr lvl="0" algn="just">
              <a:buFont typeface="Arial" panose="020B0604020202020204" pitchFamily="34" charset="0"/>
              <a:buChar char="•"/>
            </a:pPr>
            <a:r>
              <a:rPr lang="tr-TR" sz="2400" dirty="0" err="1" smtClean="0">
                <a:cs typeface="Arial" panose="020B0604020202020204" pitchFamily="34" charset="0"/>
              </a:rPr>
              <a:t>Bilgisayaralı</a:t>
            </a:r>
            <a:r>
              <a:rPr lang="tr-TR" sz="2400" dirty="0" smtClean="0">
                <a:cs typeface="Arial" panose="020B0604020202020204" pitchFamily="34" charset="0"/>
              </a:rPr>
              <a:t> Tomografi için </a:t>
            </a:r>
            <a:r>
              <a:rPr lang="tr-TR" sz="2400" b="1" dirty="0" smtClean="0">
                <a:cs typeface="Arial" panose="020B0604020202020204" pitchFamily="34" charset="0"/>
              </a:rPr>
              <a:t>NCRP 147 </a:t>
            </a:r>
            <a:r>
              <a:rPr lang="tr-TR" sz="2400" dirty="0" smtClean="0">
                <a:cs typeface="Arial" panose="020B0604020202020204" pitchFamily="34" charset="0"/>
              </a:rPr>
              <a:t>dokümanda </a:t>
            </a:r>
            <a:r>
              <a:rPr lang="tr-TR" sz="2400" dirty="0">
                <a:cs typeface="Arial" panose="020B0604020202020204" pitchFamily="34" charset="0"/>
              </a:rPr>
              <a:t>belirtilen hesaplama teknikleri kullanılarak yapılmakta, zırh kalınlıkları beton ve kurşun cinsinden hesaplanmaktadır. </a:t>
            </a:r>
            <a:endParaRPr lang="tr-TR" sz="2400" dirty="0" smtClean="0">
              <a:cs typeface="Arial" panose="020B0604020202020204" pitchFamily="34" charset="0"/>
            </a:endParaRPr>
          </a:p>
          <a:p>
            <a:pPr lvl="0" algn="just">
              <a:buFont typeface="Arial" panose="020B0604020202020204" pitchFamily="34" charset="0"/>
              <a:buChar char="•"/>
            </a:pPr>
            <a:r>
              <a:rPr lang="tr-TR" sz="2400" dirty="0" smtClean="0">
                <a:cs typeface="Arial" panose="020B0604020202020204" pitchFamily="34" charset="0"/>
              </a:rPr>
              <a:t>Zırhlamada </a:t>
            </a:r>
            <a:r>
              <a:rPr lang="tr-TR" sz="2400" dirty="0">
                <a:cs typeface="Arial" panose="020B0604020202020204" pitchFamily="34" charset="0"/>
              </a:rPr>
              <a:t>kullanılan betonun yoğunluğu en az 2.35 </a:t>
            </a:r>
            <a:r>
              <a:rPr lang="tr-TR" sz="2400" dirty="0" smtClean="0">
                <a:cs typeface="Arial" panose="020B0604020202020204" pitchFamily="34" charset="0"/>
              </a:rPr>
              <a:t>g/cm³, </a:t>
            </a:r>
            <a:r>
              <a:rPr lang="tr-TR" sz="2400" dirty="0">
                <a:cs typeface="Arial" panose="020B0604020202020204" pitchFamily="34" charset="0"/>
              </a:rPr>
              <a:t>kurşunun yoğunluğu ise 11,3 </a:t>
            </a:r>
            <a:r>
              <a:rPr lang="tr-TR" sz="2400" dirty="0" smtClean="0">
                <a:cs typeface="Arial" panose="020B0604020202020204" pitchFamily="34" charset="0"/>
              </a:rPr>
              <a:t>g/cm³ </a:t>
            </a:r>
            <a:r>
              <a:rPr lang="tr-TR" sz="2400" dirty="0">
                <a:cs typeface="Arial" panose="020B0604020202020204" pitchFamily="34" charset="0"/>
              </a:rPr>
              <a:t>(en az %99 saflıkta) </a:t>
            </a:r>
            <a:r>
              <a:rPr lang="tr-TR" sz="2400" dirty="0" smtClean="0">
                <a:cs typeface="Arial" panose="020B0604020202020204" pitchFamily="34" charset="0"/>
              </a:rPr>
              <a:t>olmalıdır.</a:t>
            </a:r>
          </a:p>
        </p:txBody>
      </p:sp>
      <p:sp>
        <p:nvSpPr>
          <p:cNvPr id="7" name="Dikdörtgen 6"/>
          <p:cNvSpPr/>
          <p:nvPr/>
        </p:nvSpPr>
        <p:spPr>
          <a:xfrm>
            <a:off x="582930" y="1869132"/>
            <a:ext cx="5054269" cy="523220"/>
          </a:xfrm>
          <a:prstGeom prst="rect">
            <a:avLst/>
          </a:prstGeom>
        </p:spPr>
        <p:txBody>
          <a:bodyPr wrap="none">
            <a:spAutoFit/>
          </a:bodyPr>
          <a:lstStyle/>
          <a:p>
            <a:pPr lvl="0" algn="just"/>
            <a:r>
              <a:rPr lang="tr-TR" sz="2800" b="1" dirty="0">
                <a:solidFill>
                  <a:srgbClr val="FF0000"/>
                </a:solidFill>
              </a:rPr>
              <a:t>BT Simülatör Cihazı İçin Zırhlama</a:t>
            </a:r>
            <a:endParaRPr lang="tr-TR" sz="2800" dirty="0">
              <a:solidFill>
                <a:srgbClr val="FF0000"/>
              </a:solidFill>
            </a:endParaRPr>
          </a:p>
        </p:txBody>
      </p:sp>
      <p:pic>
        <p:nvPicPr>
          <p:cNvPr id="6146" name="Picture 2" descr="Report No. 147 - Structural Shielding Design for Medical X-Ray Imaging  Facilities (2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4820" y="1269893"/>
            <a:ext cx="3155205" cy="5130364"/>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73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09625" y="286603"/>
            <a:ext cx="10346055" cy="1450757"/>
          </a:xfrm>
        </p:spPr>
        <p:txBody>
          <a:bodyPr>
            <a:normAutofit/>
          </a:bodyPr>
          <a:lstStyle/>
          <a:p>
            <a:r>
              <a:rPr lang="tr-TR" b="1" dirty="0" smtClean="0">
                <a:solidFill>
                  <a:srgbClr val="FF0000"/>
                </a:solidFill>
              </a:rPr>
              <a:t/>
            </a:r>
            <a:br>
              <a:rPr lang="tr-TR" b="1" dirty="0" smtClean="0">
                <a:solidFill>
                  <a:srgbClr val="FF0000"/>
                </a:solidFill>
              </a:rPr>
            </a:br>
            <a:endParaRPr lang="tr-TR" b="1" dirty="0">
              <a:solidFill>
                <a:srgbClr val="FF0000"/>
              </a:solidFill>
            </a:endParaRPr>
          </a:p>
        </p:txBody>
      </p:sp>
      <p:sp>
        <p:nvSpPr>
          <p:cNvPr id="3" name="İçerik Yer Tutucusu 2"/>
          <p:cNvSpPr>
            <a:spLocks noGrp="1"/>
          </p:cNvSpPr>
          <p:nvPr>
            <p:ph idx="1"/>
          </p:nvPr>
        </p:nvSpPr>
        <p:spPr>
          <a:xfrm>
            <a:off x="754297" y="1893753"/>
            <a:ext cx="5133836" cy="4307021"/>
          </a:xfrm>
          <a:solidFill>
            <a:schemeClr val="accent4">
              <a:lumMod val="20000"/>
              <a:lumOff val="80000"/>
            </a:schemeClr>
          </a:solidFill>
        </p:spPr>
        <p:txBody>
          <a:bodyPr>
            <a:noAutofit/>
          </a:bodyPr>
          <a:lstStyle/>
          <a:p>
            <a:pPr lvl="0" algn="just">
              <a:buFont typeface="Arial" panose="020B0604020202020204" pitchFamily="34" charset="0"/>
              <a:buChar char="•"/>
            </a:pPr>
            <a:r>
              <a:rPr lang="tr-TR" sz="2400" dirty="0" smtClean="0">
                <a:cs typeface="Arial" panose="020B0604020202020204" pitchFamily="34" charset="0"/>
              </a:rPr>
              <a:t>Cihazın teknik </a:t>
            </a:r>
            <a:r>
              <a:rPr lang="tr-TR" sz="2400" dirty="0">
                <a:cs typeface="Arial" panose="020B0604020202020204" pitchFamily="34" charset="0"/>
              </a:rPr>
              <a:t>özellikleri (</a:t>
            </a:r>
            <a:r>
              <a:rPr lang="tr-TR" sz="2400" dirty="0" err="1">
                <a:cs typeface="Arial" panose="020B0604020202020204" pitchFamily="34" charset="0"/>
              </a:rPr>
              <a:t>mA-kVp</a:t>
            </a:r>
            <a:r>
              <a:rPr lang="tr-TR" sz="2400" dirty="0">
                <a:cs typeface="Arial" panose="020B0604020202020204" pitchFamily="34" charset="0"/>
              </a:rPr>
              <a:t> değerleri), </a:t>
            </a:r>
            <a:endParaRPr lang="tr-TR" sz="2400" dirty="0" smtClean="0">
              <a:cs typeface="Arial" panose="020B0604020202020204" pitchFamily="34" charset="0"/>
            </a:endParaRPr>
          </a:p>
          <a:p>
            <a:pPr lvl="0" algn="just">
              <a:buFont typeface="Arial" panose="020B0604020202020204" pitchFamily="34" charset="0"/>
              <a:buChar char="•"/>
            </a:pPr>
            <a:r>
              <a:rPr lang="tr-TR" sz="2400" dirty="0" smtClean="0">
                <a:cs typeface="Arial" panose="020B0604020202020204" pitchFamily="34" charset="0"/>
              </a:rPr>
              <a:t>oda </a:t>
            </a:r>
            <a:r>
              <a:rPr lang="tr-TR" sz="2400" dirty="0">
                <a:cs typeface="Arial" panose="020B0604020202020204" pitchFamily="34" charset="0"/>
              </a:rPr>
              <a:t>içindeki yerleşim durumu, </a:t>
            </a:r>
            <a:endParaRPr lang="tr-TR" sz="2400" dirty="0" smtClean="0">
              <a:cs typeface="Arial" panose="020B0604020202020204" pitchFamily="34" charset="0"/>
            </a:endParaRPr>
          </a:p>
          <a:p>
            <a:pPr lvl="0" algn="just">
              <a:buFont typeface="Arial" panose="020B0604020202020204" pitchFamily="34" charset="0"/>
              <a:buChar char="•"/>
            </a:pPr>
            <a:r>
              <a:rPr lang="tr-TR" sz="2400" dirty="0" smtClean="0">
                <a:cs typeface="Arial" panose="020B0604020202020204" pitchFamily="34" charset="0"/>
              </a:rPr>
              <a:t>haftalık </a:t>
            </a:r>
            <a:r>
              <a:rPr lang="tr-TR" sz="2400" dirty="0">
                <a:cs typeface="Arial" panose="020B0604020202020204" pitchFamily="34" charset="0"/>
              </a:rPr>
              <a:t>tahmini iş yükü ve </a:t>
            </a:r>
            <a:endParaRPr lang="tr-TR" sz="2400" dirty="0" smtClean="0">
              <a:cs typeface="Arial" panose="020B0604020202020204" pitchFamily="34" charset="0"/>
            </a:endParaRPr>
          </a:p>
          <a:p>
            <a:pPr lvl="0" algn="just">
              <a:buFont typeface="Arial" panose="020B0604020202020204" pitchFamily="34" charset="0"/>
              <a:buChar char="•"/>
            </a:pPr>
            <a:r>
              <a:rPr lang="tr-TR" sz="2400" dirty="0" smtClean="0">
                <a:cs typeface="Arial" panose="020B0604020202020204" pitchFamily="34" charset="0"/>
              </a:rPr>
              <a:t>cihazın </a:t>
            </a:r>
            <a:r>
              <a:rPr lang="tr-TR" sz="2400" dirty="0">
                <a:cs typeface="Arial" panose="020B0604020202020204" pitchFamily="34" charset="0"/>
              </a:rPr>
              <a:t>bulunduğu odanın duvar, </a:t>
            </a:r>
            <a:r>
              <a:rPr lang="tr-TR" sz="2400" dirty="0" smtClean="0">
                <a:cs typeface="Arial" panose="020B0604020202020204" pitchFamily="34" charset="0"/>
              </a:rPr>
              <a:t>tavan </a:t>
            </a:r>
            <a:r>
              <a:rPr lang="tr-TR" sz="2400" dirty="0">
                <a:cs typeface="Arial" panose="020B0604020202020204" pitchFamily="34" charset="0"/>
              </a:rPr>
              <a:t>ve zemin yapı malzemesinin cinsi, kalınlığı ve yoğunluğu ile </a:t>
            </a:r>
            <a:endParaRPr lang="tr-TR" sz="2400" dirty="0" smtClean="0">
              <a:cs typeface="Arial" panose="020B0604020202020204" pitchFamily="34" charset="0"/>
            </a:endParaRPr>
          </a:p>
          <a:p>
            <a:pPr lvl="0" algn="just">
              <a:buFont typeface="Arial" panose="020B0604020202020204" pitchFamily="34" charset="0"/>
              <a:buChar char="•"/>
            </a:pPr>
            <a:r>
              <a:rPr lang="tr-TR" sz="2400" dirty="0" smtClean="0">
                <a:cs typeface="Arial" panose="020B0604020202020204" pitchFamily="34" charset="0"/>
              </a:rPr>
              <a:t>bitişik </a:t>
            </a:r>
            <a:r>
              <a:rPr lang="tr-TR" sz="2400" dirty="0">
                <a:cs typeface="Arial" panose="020B0604020202020204" pitchFamily="34" charset="0"/>
              </a:rPr>
              <a:t>alanların kullanım amacı gibi parametrelere bağlı olarak </a:t>
            </a:r>
            <a:r>
              <a:rPr lang="tr-TR" sz="2400" dirty="0" smtClean="0">
                <a:cs typeface="Arial" panose="020B0604020202020204" pitchFamily="34" charset="0"/>
              </a:rPr>
              <a:t>değişmektedir.</a:t>
            </a:r>
            <a:endParaRPr lang="tr-TR" sz="2400" dirty="0">
              <a:cs typeface="Arial" panose="020B0604020202020204" pitchFamily="34" charset="0"/>
            </a:endParaRPr>
          </a:p>
        </p:txBody>
      </p:sp>
      <p:sp>
        <p:nvSpPr>
          <p:cNvPr id="7" name="Dikdörtgen 6"/>
          <p:cNvSpPr/>
          <p:nvPr/>
        </p:nvSpPr>
        <p:spPr>
          <a:xfrm>
            <a:off x="754297" y="1166692"/>
            <a:ext cx="5054269" cy="523220"/>
          </a:xfrm>
          <a:prstGeom prst="rect">
            <a:avLst/>
          </a:prstGeom>
        </p:spPr>
        <p:txBody>
          <a:bodyPr wrap="none">
            <a:spAutoFit/>
          </a:bodyPr>
          <a:lstStyle/>
          <a:p>
            <a:pPr lvl="0" algn="just"/>
            <a:r>
              <a:rPr lang="tr-TR" sz="2800" b="1" dirty="0">
                <a:solidFill>
                  <a:srgbClr val="FF0000"/>
                </a:solidFill>
              </a:rPr>
              <a:t>BT Simülatör Cihazı İçin Zırhlama</a:t>
            </a:r>
            <a:endParaRPr lang="tr-TR" sz="2800" dirty="0">
              <a:solidFill>
                <a:srgbClr val="FF0000"/>
              </a:solidFill>
            </a:endParaRPr>
          </a:p>
        </p:txBody>
      </p:sp>
      <p:pic>
        <p:nvPicPr>
          <p:cNvPr id="8" name="Resim 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12205" y="1779031"/>
            <a:ext cx="5610225" cy="4800055"/>
          </a:xfrm>
          <a:prstGeom prst="rect">
            <a:avLst/>
          </a:prstGeom>
          <a:noFill/>
          <a:ln>
            <a:noFill/>
          </a:ln>
        </p:spPr>
      </p:pic>
      <p:sp>
        <p:nvSpPr>
          <p:cNvPr id="6" name="Dikdörtgen 5"/>
          <p:cNvSpPr/>
          <p:nvPr/>
        </p:nvSpPr>
        <p:spPr>
          <a:xfrm>
            <a:off x="9804028" y="4180114"/>
            <a:ext cx="1300356" cy="369332"/>
          </a:xfrm>
          <a:prstGeom prst="rect">
            <a:avLst/>
          </a:prstGeom>
        </p:spPr>
        <p:txBody>
          <a:bodyPr wrap="none">
            <a:spAutoFit/>
          </a:bodyPr>
          <a:lstStyle/>
          <a:p>
            <a:r>
              <a:rPr lang="tr-TR" dirty="0" err="1">
                <a:solidFill>
                  <a:srgbClr val="BEF3FF"/>
                </a:solidFill>
                <a:latin typeface="Arial" panose="020B0604020202020204" pitchFamily="34" charset="0"/>
              </a:rPr>
              <a:t>Scan</a:t>
            </a:r>
            <a:r>
              <a:rPr lang="tr-TR" dirty="0">
                <a:solidFill>
                  <a:srgbClr val="BEF3FF"/>
                </a:solidFill>
                <a:latin typeface="Arial" panose="020B0604020202020204" pitchFamily="34" charset="0"/>
              </a:rPr>
              <a:t> </a:t>
            </a:r>
            <a:r>
              <a:rPr lang="tr-TR" dirty="0" err="1">
                <a:solidFill>
                  <a:srgbClr val="BEF3FF"/>
                </a:solidFill>
                <a:latin typeface="Arial" panose="020B0604020202020204" pitchFamily="34" charset="0"/>
              </a:rPr>
              <a:t>room</a:t>
            </a:r>
            <a:endParaRPr lang="tr-TR" dirty="0"/>
          </a:p>
        </p:txBody>
      </p:sp>
      <p:sp>
        <p:nvSpPr>
          <p:cNvPr id="9" name="Dikdörtgen 8"/>
          <p:cNvSpPr/>
          <p:nvPr/>
        </p:nvSpPr>
        <p:spPr>
          <a:xfrm>
            <a:off x="9752732" y="1905198"/>
            <a:ext cx="1402948" cy="369332"/>
          </a:xfrm>
          <a:prstGeom prst="rect">
            <a:avLst/>
          </a:prstGeom>
        </p:spPr>
        <p:txBody>
          <a:bodyPr wrap="none">
            <a:spAutoFit/>
          </a:bodyPr>
          <a:lstStyle/>
          <a:p>
            <a:r>
              <a:rPr lang="tr-TR" dirty="0" err="1">
                <a:solidFill>
                  <a:srgbClr val="BEF3FF"/>
                </a:solidFill>
                <a:latin typeface="Arial" panose="020B0604020202020204" pitchFamily="34" charset="0"/>
              </a:rPr>
              <a:t>Floor</a:t>
            </a:r>
            <a:r>
              <a:rPr lang="tr-TR" dirty="0">
                <a:solidFill>
                  <a:srgbClr val="BEF3FF"/>
                </a:solidFill>
                <a:latin typeface="Arial" panose="020B0604020202020204" pitchFamily="34" charset="0"/>
              </a:rPr>
              <a:t> </a:t>
            </a:r>
            <a:r>
              <a:rPr lang="tr-TR" dirty="0" err="1">
                <a:solidFill>
                  <a:srgbClr val="BEF3FF"/>
                </a:solidFill>
                <a:latin typeface="Arial" panose="020B0604020202020204" pitchFamily="34" charset="0"/>
              </a:rPr>
              <a:t>above</a:t>
            </a:r>
            <a:endParaRPr lang="tr-TR" dirty="0"/>
          </a:p>
        </p:txBody>
      </p:sp>
      <p:sp>
        <p:nvSpPr>
          <p:cNvPr id="10" name="Dikdörtgen 9"/>
          <p:cNvSpPr/>
          <p:nvPr/>
        </p:nvSpPr>
        <p:spPr>
          <a:xfrm>
            <a:off x="9644070" y="5959010"/>
            <a:ext cx="1377300" cy="369332"/>
          </a:xfrm>
          <a:prstGeom prst="rect">
            <a:avLst/>
          </a:prstGeom>
        </p:spPr>
        <p:txBody>
          <a:bodyPr wrap="none">
            <a:spAutoFit/>
          </a:bodyPr>
          <a:lstStyle/>
          <a:p>
            <a:r>
              <a:rPr lang="tr-TR" dirty="0" err="1">
                <a:solidFill>
                  <a:srgbClr val="BEF3FF"/>
                </a:solidFill>
                <a:latin typeface="Arial" panose="020B0604020202020204" pitchFamily="34" charset="0"/>
              </a:rPr>
              <a:t>Floor</a:t>
            </a:r>
            <a:r>
              <a:rPr lang="tr-TR" dirty="0">
                <a:solidFill>
                  <a:srgbClr val="BEF3FF"/>
                </a:solidFill>
                <a:latin typeface="Arial" panose="020B0604020202020204" pitchFamily="34" charset="0"/>
              </a:rPr>
              <a:t> </a:t>
            </a:r>
            <a:r>
              <a:rPr lang="tr-TR" dirty="0" err="1">
                <a:solidFill>
                  <a:srgbClr val="BEF3FF"/>
                </a:solidFill>
                <a:latin typeface="Arial" panose="020B0604020202020204" pitchFamily="34" charset="0"/>
              </a:rPr>
              <a:t>below</a:t>
            </a:r>
            <a:endParaRPr lang="tr-TR" dirty="0"/>
          </a:p>
        </p:txBody>
      </p:sp>
      <p:sp>
        <p:nvSpPr>
          <p:cNvPr id="14" name="Dikdörtgen 13"/>
          <p:cNvSpPr/>
          <p:nvPr/>
        </p:nvSpPr>
        <p:spPr>
          <a:xfrm>
            <a:off x="6212205" y="1893754"/>
            <a:ext cx="6096000" cy="1508105"/>
          </a:xfrm>
          <a:prstGeom prst="rect">
            <a:avLst/>
          </a:prstGeom>
        </p:spPr>
        <p:txBody>
          <a:bodyPr>
            <a:spAutoFit/>
          </a:bodyPr>
          <a:lstStyle/>
          <a:p>
            <a:r>
              <a:rPr lang="tr-TR" sz="2800" b="1" dirty="0" err="1">
                <a:solidFill>
                  <a:srgbClr val="FFCD65"/>
                </a:solidFill>
                <a:latin typeface="Arial" panose="020B0604020202020204" pitchFamily="34" charset="0"/>
              </a:rPr>
              <a:t>Floors</a:t>
            </a:r>
            <a:r>
              <a:rPr lang="tr-TR" sz="2800" b="1" dirty="0">
                <a:solidFill>
                  <a:srgbClr val="FFCD65"/>
                </a:solidFill>
                <a:latin typeface="Arial" panose="020B0604020202020204" pitchFamily="34" charset="0"/>
              </a:rPr>
              <a:t> </a:t>
            </a:r>
            <a:r>
              <a:rPr lang="tr-TR" sz="2800" b="1" dirty="0" err="1">
                <a:solidFill>
                  <a:srgbClr val="FFCD65"/>
                </a:solidFill>
                <a:latin typeface="Arial" panose="020B0604020202020204" pitchFamily="34" charset="0"/>
              </a:rPr>
              <a:t>and</a:t>
            </a:r>
            <a:r>
              <a:rPr lang="tr-TR" sz="2800" b="1" dirty="0">
                <a:solidFill>
                  <a:srgbClr val="FFCD65"/>
                </a:solidFill>
                <a:latin typeface="Arial" panose="020B0604020202020204" pitchFamily="34" charset="0"/>
              </a:rPr>
              <a:t> </a:t>
            </a:r>
            <a:r>
              <a:rPr lang="tr-TR" sz="2800" b="1" dirty="0" err="1">
                <a:solidFill>
                  <a:srgbClr val="FFCD65"/>
                </a:solidFill>
                <a:latin typeface="Arial" panose="020B0604020202020204" pitchFamily="34" charset="0"/>
              </a:rPr>
              <a:t>Ceilings</a:t>
            </a:r>
            <a:endParaRPr lang="tr-TR" sz="2800" b="1" dirty="0">
              <a:solidFill>
                <a:srgbClr val="FFCD65"/>
              </a:solidFill>
              <a:latin typeface="Arial" panose="020B0604020202020204" pitchFamily="34" charset="0"/>
            </a:endParaRPr>
          </a:p>
          <a:p>
            <a:endParaRPr lang="tr-TR" sz="2400" b="1" dirty="0" smtClean="0">
              <a:solidFill>
                <a:srgbClr val="FFFFCD"/>
              </a:solidFill>
              <a:latin typeface="Arial" panose="020B0604020202020204" pitchFamily="34" charset="0"/>
            </a:endParaRPr>
          </a:p>
          <a:p>
            <a:r>
              <a:rPr lang="tr-TR" sz="2400" b="1" dirty="0" smtClean="0">
                <a:solidFill>
                  <a:srgbClr val="FFFFCD"/>
                </a:solidFill>
                <a:latin typeface="Arial" panose="020B0604020202020204" pitchFamily="34" charset="0"/>
              </a:rPr>
              <a:t>                           </a:t>
            </a:r>
            <a:r>
              <a:rPr lang="tr-TR" sz="2400" b="1" dirty="0" err="1" smtClean="0">
                <a:solidFill>
                  <a:srgbClr val="FFFFCD"/>
                </a:solidFill>
                <a:latin typeface="Arial" panose="020B0604020202020204" pitchFamily="34" charset="0"/>
              </a:rPr>
              <a:t>Shielding</a:t>
            </a:r>
            <a:r>
              <a:rPr lang="tr-TR" sz="2400" b="1" dirty="0" smtClean="0">
                <a:solidFill>
                  <a:srgbClr val="FFFFCD"/>
                </a:solidFill>
                <a:latin typeface="Arial" panose="020B0604020202020204" pitchFamily="34" charset="0"/>
              </a:rPr>
              <a:t> </a:t>
            </a:r>
            <a:endParaRPr lang="tr-TR" sz="2000" b="1" dirty="0" smtClean="0">
              <a:solidFill>
                <a:srgbClr val="C1CFFD"/>
              </a:solidFill>
              <a:latin typeface="Arial" panose="020B0604020202020204" pitchFamily="34" charset="0"/>
            </a:endParaRPr>
          </a:p>
          <a:p>
            <a:r>
              <a:rPr lang="tr-TR" sz="1600" b="1" dirty="0" smtClean="0">
                <a:solidFill>
                  <a:srgbClr val="C1CFFD"/>
                </a:solidFill>
                <a:latin typeface="Arial" panose="020B0604020202020204" pitchFamily="34" charset="0"/>
              </a:rPr>
              <a:t>                                                       </a:t>
            </a:r>
            <a:r>
              <a:rPr lang="tr-TR" sz="1600" b="1" dirty="0" err="1" smtClean="0">
                <a:solidFill>
                  <a:srgbClr val="C1CFFD"/>
                </a:solidFill>
                <a:latin typeface="Arial" panose="020B0604020202020204" pitchFamily="34" charset="0"/>
              </a:rPr>
              <a:t>Interstitial</a:t>
            </a:r>
            <a:r>
              <a:rPr lang="tr-TR" sz="1600" b="1" dirty="0" smtClean="0">
                <a:solidFill>
                  <a:srgbClr val="C1CFFD"/>
                </a:solidFill>
                <a:latin typeface="Arial" panose="020B0604020202020204" pitchFamily="34" charset="0"/>
              </a:rPr>
              <a:t> </a:t>
            </a:r>
            <a:r>
              <a:rPr lang="tr-TR" sz="1600" b="1" dirty="0" err="1" smtClean="0">
                <a:solidFill>
                  <a:srgbClr val="C1CFFD"/>
                </a:solidFill>
                <a:latin typeface="Arial" panose="020B0604020202020204" pitchFamily="34" charset="0"/>
              </a:rPr>
              <a:t>space</a:t>
            </a:r>
            <a:endParaRPr lang="tr-TR" sz="1600" b="1" dirty="0">
              <a:solidFill>
                <a:srgbClr val="C1CFFD"/>
              </a:solidFill>
              <a:latin typeface="Arial" panose="020B0604020202020204" pitchFamily="34" charset="0"/>
            </a:endParaRPr>
          </a:p>
        </p:txBody>
      </p:sp>
      <p:cxnSp>
        <p:nvCxnSpPr>
          <p:cNvPr id="16" name="Düz Bağlayıcı 15"/>
          <p:cNvCxnSpPr/>
          <p:nvPr/>
        </p:nvCxnSpPr>
        <p:spPr>
          <a:xfrm flipV="1">
            <a:off x="7448550" y="2732526"/>
            <a:ext cx="3707130" cy="2298"/>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
        <p:nvSpPr>
          <p:cNvPr id="18" name="Dikdörtgen 17"/>
          <p:cNvSpPr/>
          <p:nvPr/>
        </p:nvSpPr>
        <p:spPr>
          <a:xfrm>
            <a:off x="6219825" y="1166692"/>
            <a:ext cx="5602605" cy="646331"/>
          </a:xfrm>
          <a:prstGeom prst="rect">
            <a:avLst/>
          </a:prstGeom>
          <a:solidFill>
            <a:schemeClr val="bg2">
              <a:lumMod val="75000"/>
            </a:schemeClr>
          </a:solidFill>
        </p:spPr>
        <p:txBody>
          <a:bodyPr wrap="square">
            <a:spAutoFit/>
          </a:bodyPr>
          <a:lstStyle/>
          <a:p>
            <a:r>
              <a:rPr lang="en-US" b="1" i="1" dirty="0">
                <a:latin typeface="Times New Roman" panose="02020603050405020304" pitchFamily="18" charset="0"/>
              </a:rPr>
              <a:t>AAPM 2012 Summer School on Medical Imaging using Ionizing Radiation</a:t>
            </a:r>
            <a:endParaRPr lang="tr-TR" dirty="0"/>
          </a:p>
        </p:txBody>
      </p:sp>
      <p:cxnSp>
        <p:nvCxnSpPr>
          <p:cNvPr id="21" name="Düz Bağlayıcı 20"/>
          <p:cNvCxnSpPr/>
          <p:nvPr/>
        </p:nvCxnSpPr>
        <p:spPr>
          <a:xfrm>
            <a:off x="11104384" y="2732526"/>
            <a:ext cx="0" cy="616907"/>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 name="Düz Bağlayıcı 22"/>
          <p:cNvCxnSpPr/>
          <p:nvPr/>
        </p:nvCxnSpPr>
        <p:spPr>
          <a:xfrm>
            <a:off x="7448550" y="2732526"/>
            <a:ext cx="0" cy="616907"/>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058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5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25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smtClean="0">
                <a:solidFill>
                  <a:srgbClr val="FF0000"/>
                </a:solidFill>
              </a:rPr>
              <a:t>Radyoterapide Radyasyon Güvenliği</a:t>
            </a:r>
            <a:br>
              <a:rPr lang="tr-TR" b="1" dirty="0" smtClean="0">
                <a:solidFill>
                  <a:srgbClr val="FF0000"/>
                </a:solidFill>
              </a:rPr>
            </a:br>
            <a:r>
              <a:rPr lang="tr-TR" b="1" dirty="0" smtClean="0">
                <a:solidFill>
                  <a:srgbClr val="FF0000"/>
                </a:solidFill>
              </a:rPr>
              <a:t>ZIRHLAMA</a:t>
            </a:r>
            <a:endParaRPr lang="tr-TR" b="1" dirty="0">
              <a:solidFill>
                <a:srgbClr val="FF0000"/>
              </a:solidFill>
            </a:endParaRPr>
          </a:p>
        </p:txBody>
      </p:sp>
      <p:sp>
        <p:nvSpPr>
          <p:cNvPr id="3" name="İçerik Yer Tutucusu 2"/>
          <p:cNvSpPr>
            <a:spLocks noGrp="1"/>
          </p:cNvSpPr>
          <p:nvPr>
            <p:ph idx="1"/>
          </p:nvPr>
        </p:nvSpPr>
        <p:spPr>
          <a:xfrm>
            <a:off x="463652" y="2823239"/>
            <a:ext cx="5103495" cy="3276601"/>
          </a:xfrm>
          <a:solidFill>
            <a:schemeClr val="accent4">
              <a:lumMod val="20000"/>
              <a:lumOff val="80000"/>
            </a:schemeClr>
          </a:solidFill>
        </p:spPr>
        <p:txBody>
          <a:bodyPr>
            <a:noAutofit/>
          </a:bodyPr>
          <a:lstStyle/>
          <a:p>
            <a:pPr algn="just">
              <a:buFont typeface="Arial" panose="020B0604020202020204" pitchFamily="34" charset="0"/>
              <a:buChar char="•"/>
            </a:pPr>
            <a:r>
              <a:rPr lang="tr-TR" sz="2400" dirty="0" smtClean="0"/>
              <a:t>Radyoterapi uygulamalarının yapıldığı tedavi odaları için </a:t>
            </a:r>
            <a:r>
              <a:rPr lang="tr-TR" sz="2400" b="1" dirty="0" smtClean="0"/>
              <a:t>Nükleer </a:t>
            </a:r>
            <a:r>
              <a:rPr lang="tr-TR" sz="2400" b="1" dirty="0"/>
              <a:t>Düzenleme Kurumu</a:t>
            </a:r>
            <a:r>
              <a:rPr lang="tr-TR" sz="2400" dirty="0"/>
              <a:t>’ndan </a:t>
            </a:r>
            <a:r>
              <a:rPr lang="tr-TR" sz="2400" b="1" u="sng" dirty="0" smtClean="0"/>
              <a:t>‘</a:t>
            </a:r>
            <a:r>
              <a:rPr lang="tr-TR" sz="2400" b="1" i="1" u="sng" dirty="0" smtClean="0"/>
              <a:t>Zırhlama </a:t>
            </a:r>
            <a:r>
              <a:rPr lang="tr-TR" sz="2400" b="1" i="1" u="sng" dirty="0"/>
              <a:t>Uygunluk Raporu’</a:t>
            </a:r>
            <a:r>
              <a:rPr lang="tr-TR" sz="2400" b="1" u="sng" dirty="0"/>
              <a:t> alınması </a:t>
            </a:r>
            <a:r>
              <a:rPr lang="tr-TR" sz="2400" b="1" u="sng" dirty="0" smtClean="0"/>
              <a:t>zorunludur.</a:t>
            </a:r>
          </a:p>
          <a:p>
            <a:pPr lvl="1" algn="just">
              <a:buFont typeface="Arial" panose="020B0604020202020204" pitchFamily="34" charset="0"/>
              <a:buChar char="•"/>
            </a:pPr>
            <a:r>
              <a:rPr lang="tr-TR" sz="2400" dirty="0" smtClean="0"/>
              <a:t>Radyasyon </a:t>
            </a:r>
            <a:r>
              <a:rPr lang="tr-TR" sz="2400" dirty="0"/>
              <a:t>kaynağının yerleşimine ve zırhlamaya ilişkin bilgileri </a:t>
            </a:r>
            <a:r>
              <a:rPr lang="tr-TR" sz="2400" dirty="0" smtClean="0"/>
              <a:t>içeren </a:t>
            </a:r>
            <a:r>
              <a:rPr lang="tr-TR" sz="2400" dirty="0" smtClean="0">
                <a:solidFill>
                  <a:srgbClr val="FF0000"/>
                </a:solidFill>
              </a:rPr>
              <a:t>mimari proje</a:t>
            </a:r>
          </a:p>
        </p:txBody>
      </p:sp>
      <p:sp>
        <p:nvSpPr>
          <p:cNvPr id="7" name="Dikdörtgen 6"/>
          <p:cNvSpPr/>
          <p:nvPr/>
        </p:nvSpPr>
        <p:spPr>
          <a:xfrm>
            <a:off x="582930" y="1869132"/>
            <a:ext cx="5103496" cy="954107"/>
          </a:xfrm>
          <a:prstGeom prst="rect">
            <a:avLst/>
          </a:prstGeom>
        </p:spPr>
        <p:txBody>
          <a:bodyPr wrap="square">
            <a:spAutoFit/>
          </a:bodyPr>
          <a:lstStyle/>
          <a:p>
            <a:pPr lvl="0" algn="just"/>
            <a:r>
              <a:rPr lang="tr-TR" sz="2800" b="1" dirty="0" smtClean="0">
                <a:solidFill>
                  <a:srgbClr val="FF0000"/>
                </a:solidFill>
              </a:rPr>
              <a:t>Radyoterapi Cihazları İçin Oda Tasarımı ve Zırhlama</a:t>
            </a:r>
            <a:endParaRPr lang="tr-TR" sz="2800" dirty="0">
              <a:solidFill>
                <a:srgbClr val="FF0000"/>
              </a:solidFill>
            </a:endParaRPr>
          </a:p>
        </p:txBody>
      </p:sp>
      <p:pic>
        <p:nvPicPr>
          <p:cNvPr id="4" name="Resim 3"/>
          <p:cNvPicPr>
            <a:picLocks noChangeAspect="1"/>
          </p:cNvPicPr>
          <p:nvPr/>
        </p:nvPicPr>
        <p:blipFill>
          <a:blip r:embed="rId2"/>
          <a:stretch>
            <a:fillRect/>
          </a:stretch>
        </p:blipFill>
        <p:spPr>
          <a:xfrm>
            <a:off x="5805704" y="1869132"/>
            <a:ext cx="2846192" cy="4216625"/>
          </a:xfrm>
          <a:prstGeom prst="rect">
            <a:avLst/>
          </a:prstGeom>
          <a:effectLst>
            <a:glow rad="139700">
              <a:schemeClr val="accent4">
                <a:satMod val="175000"/>
                <a:alpha val="40000"/>
              </a:schemeClr>
            </a:glow>
          </a:effectLst>
        </p:spPr>
      </p:pic>
      <p:pic>
        <p:nvPicPr>
          <p:cNvPr id="6" name="Resim 5"/>
          <p:cNvPicPr>
            <a:picLocks noChangeAspect="1"/>
          </p:cNvPicPr>
          <p:nvPr/>
        </p:nvPicPr>
        <p:blipFill>
          <a:blip r:embed="rId3"/>
          <a:stretch>
            <a:fillRect/>
          </a:stretch>
        </p:blipFill>
        <p:spPr>
          <a:xfrm rot="5400000">
            <a:off x="8580458" y="2286447"/>
            <a:ext cx="3704995" cy="3323562"/>
          </a:xfrm>
          <a:prstGeom prst="rect">
            <a:avLst/>
          </a:prstGeom>
          <a:effectLst>
            <a:glow rad="139700">
              <a:schemeClr val="accent4">
                <a:satMod val="175000"/>
                <a:alpha val="40000"/>
              </a:schemeClr>
            </a:glow>
          </a:effectLst>
        </p:spPr>
      </p:pic>
      <p:sp>
        <p:nvSpPr>
          <p:cNvPr id="8" name="Dikdörtgen 7"/>
          <p:cNvSpPr/>
          <p:nvPr/>
        </p:nvSpPr>
        <p:spPr>
          <a:xfrm>
            <a:off x="6641000" y="6444127"/>
            <a:ext cx="5453737" cy="215444"/>
          </a:xfrm>
          <a:prstGeom prst="rect">
            <a:avLst/>
          </a:prstGeom>
        </p:spPr>
        <p:txBody>
          <a:bodyPr wrap="none">
            <a:spAutoFit/>
          </a:bodyPr>
          <a:lstStyle/>
          <a:p>
            <a:r>
              <a:rPr lang="tr-TR" sz="800" dirty="0">
                <a:solidFill>
                  <a:srgbClr val="000000"/>
                </a:solidFill>
                <a:latin typeface="Cambria" panose="02040503050406030204" pitchFamily="18" charset="0"/>
              </a:rPr>
              <a:t>S. Y. Baş ve S. A. Selçuk / Binalarda Radyasyon Zırhlamasına Yönelik Tasarım: Lineer Hızlandırıcı Mekânları İçin Öneriler </a:t>
            </a:r>
            <a:endParaRPr lang="tr-TR" dirty="0"/>
          </a:p>
        </p:txBody>
      </p:sp>
    </p:spTree>
    <p:extLst>
      <p:ext uri="{BB962C8B-B14F-4D97-AF65-F5344CB8AC3E}">
        <p14:creationId xmlns:p14="http://schemas.microsoft.com/office/powerpoint/2010/main" val="13623926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1123950" y="598813"/>
            <a:ext cx="10001250" cy="646331"/>
          </a:xfrm>
          <a:prstGeom prst="rect">
            <a:avLst/>
          </a:prstGeom>
        </p:spPr>
        <p:txBody>
          <a:bodyPr wrap="square">
            <a:spAutoFit/>
          </a:bodyPr>
          <a:lstStyle/>
          <a:p>
            <a:pPr lvl="0" algn="ctr"/>
            <a:r>
              <a:rPr lang="tr-TR" sz="3600" b="1" dirty="0" smtClean="0">
                <a:solidFill>
                  <a:srgbClr val="FF0000"/>
                </a:solidFill>
              </a:rPr>
              <a:t>Radyoterapi Cihazları İçin Oda Tasarımı ve Zırhlama</a:t>
            </a:r>
            <a:endParaRPr lang="tr-TR" sz="3600" dirty="0">
              <a:solidFill>
                <a:srgbClr val="FF0000"/>
              </a:solidFill>
            </a:endParaRPr>
          </a:p>
        </p:txBody>
      </p:sp>
      <p:pic>
        <p:nvPicPr>
          <p:cNvPr id="10" name="Resim 9"/>
          <p:cNvPicPr>
            <a:picLocks noChangeAspect="1"/>
          </p:cNvPicPr>
          <p:nvPr/>
        </p:nvPicPr>
        <p:blipFill>
          <a:blip r:embed="rId2"/>
          <a:stretch>
            <a:fillRect/>
          </a:stretch>
        </p:blipFill>
        <p:spPr>
          <a:xfrm>
            <a:off x="6414153" y="1816644"/>
            <a:ext cx="3529947" cy="1990726"/>
          </a:xfrm>
          <a:prstGeom prst="rect">
            <a:avLst/>
          </a:prstGeom>
        </p:spPr>
      </p:pic>
      <p:pic>
        <p:nvPicPr>
          <p:cNvPr id="11" name="Resim 10"/>
          <p:cNvPicPr>
            <a:picLocks noChangeAspect="1"/>
          </p:cNvPicPr>
          <p:nvPr/>
        </p:nvPicPr>
        <p:blipFill>
          <a:blip r:embed="rId3"/>
          <a:stretch>
            <a:fillRect/>
          </a:stretch>
        </p:blipFill>
        <p:spPr>
          <a:xfrm>
            <a:off x="6403898" y="3807370"/>
            <a:ext cx="3550456" cy="2012405"/>
          </a:xfrm>
          <a:prstGeom prst="rect">
            <a:avLst/>
          </a:prstGeom>
        </p:spPr>
      </p:pic>
      <p:pic>
        <p:nvPicPr>
          <p:cNvPr id="13" name="Resim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1816645"/>
            <a:ext cx="4242122" cy="3910510"/>
          </a:xfrm>
          <a:prstGeom prst="rect">
            <a:avLst/>
          </a:prstGeom>
          <a:effectLst>
            <a:glow rad="228600">
              <a:schemeClr val="accent4">
                <a:satMod val="175000"/>
                <a:alpha val="40000"/>
              </a:schemeClr>
            </a:glow>
          </a:effectLst>
        </p:spPr>
      </p:pic>
      <p:sp>
        <p:nvSpPr>
          <p:cNvPr id="14" name="Metin kutusu 13"/>
          <p:cNvSpPr txBox="1"/>
          <p:nvPr/>
        </p:nvSpPr>
        <p:spPr>
          <a:xfrm>
            <a:off x="6219825" y="6391275"/>
            <a:ext cx="3724275" cy="369332"/>
          </a:xfrm>
          <a:prstGeom prst="rect">
            <a:avLst/>
          </a:prstGeom>
          <a:noFill/>
        </p:spPr>
        <p:txBody>
          <a:bodyPr wrap="square" rtlCol="0">
            <a:spAutoFit/>
          </a:bodyPr>
          <a:lstStyle/>
          <a:p>
            <a:r>
              <a:rPr lang="tr-TR" dirty="0" smtClean="0">
                <a:solidFill>
                  <a:schemeClr val="accent4">
                    <a:lumMod val="40000"/>
                    <a:lumOff val="60000"/>
                  </a:schemeClr>
                </a:solidFill>
              </a:rPr>
              <a:t>Gamma </a:t>
            </a:r>
            <a:r>
              <a:rPr lang="tr-TR" dirty="0" err="1" smtClean="0">
                <a:solidFill>
                  <a:schemeClr val="accent4">
                    <a:lumMod val="40000"/>
                    <a:lumOff val="60000"/>
                  </a:schemeClr>
                </a:solidFill>
              </a:rPr>
              <a:t>Knife</a:t>
            </a:r>
            <a:r>
              <a:rPr lang="tr-TR" dirty="0" smtClean="0">
                <a:solidFill>
                  <a:schemeClr val="accent4">
                    <a:lumMod val="40000"/>
                    <a:lumOff val="60000"/>
                  </a:schemeClr>
                </a:solidFill>
              </a:rPr>
              <a:t> </a:t>
            </a:r>
            <a:r>
              <a:rPr lang="tr-TR" dirty="0" err="1" smtClean="0">
                <a:solidFill>
                  <a:schemeClr val="accent4">
                    <a:lumMod val="40000"/>
                    <a:lumOff val="60000"/>
                  </a:schemeClr>
                </a:solidFill>
              </a:rPr>
              <a:t>Room</a:t>
            </a:r>
            <a:r>
              <a:rPr lang="tr-TR" dirty="0" smtClean="0">
                <a:solidFill>
                  <a:schemeClr val="accent4">
                    <a:lumMod val="40000"/>
                    <a:lumOff val="60000"/>
                  </a:schemeClr>
                </a:solidFill>
              </a:rPr>
              <a:t> Design AHEC </a:t>
            </a:r>
            <a:endParaRPr lang="tr-TR" dirty="0">
              <a:solidFill>
                <a:schemeClr val="accent4">
                  <a:lumMod val="40000"/>
                  <a:lumOff val="60000"/>
                </a:schemeClr>
              </a:solidFill>
            </a:endParaRPr>
          </a:p>
        </p:txBody>
      </p:sp>
      <p:sp>
        <p:nvSpPr>
          <p:cNvPr id="16" name="Metin kutusu 15"/>
          <p:cNvSpPr txBox="1"/>
          <p:nvPr/>
        </p:nvSpPr>
        <p:spPr>
          <a:xfrm>
            <a:off x="35423" y="6391275"/>
            <a:ext cx="5923876" cy="338554"/>
          </a:xfrm>
          <a:prstGeom prst="rect">
            <a:avLst/>
          </a:prstGeom>
          <a:noFill/>
        </p:spPr>
        <p:txBody>
          <a:bodyPr wrap="square" rtlCol="0">
            <a:spAutoFit/>
          </a:bodyPr>
          <a:lstStyle/>
          <a:p>
            <a:r>
              <a:rPr lang="tr-TR" sz="1600" u="sng" dirty="0" err="1">
                <a:solidFill>
                  <a:schemeClr val="tx1">
                    <a:lumMod val="95000"/>
                    <a:lumOff val="5000"/>
                  </a:schemeClr>
                </a:solidFill>
                <a:hlinkClick r:id="rId5"/>
              </a:rPr>
              <a:t>Rogers</a:t>
            </a:r>
            <a:r>
              <a:rPr lang="tr-TR" sz="1600" u="sng" dirty="0">
                <a:solidFill>
                  <a:schemeClr val="tx1">
                    <a:lumMod val="95000"/>
                    <a:lumOff val="5000"/>
                  </a:schemeClr>
                </a:solidFill>
                <a:hlinkClick r:id="rId5"/>
              </a:rPr>
              <a:t> JE. </a:t>
            </a:r>
            <a:r>
              <a:rPr lang="tr-TR" sz="1600" u="sng" dirty="0" err="1">
                <a:solidFill>
                  <a:schemeClr val="tx1">
                    <a:lumMod val="95000"/>
                    <a:lumOff val="5000"/>
                  </a:schemeClr>
                </a:solidFill>
                <a:hlinkClick r:id="rId5"/>
              </a:rPr>
              <a:t>CyberKnife</a:t>
            </a:r>
            <a:r>
              <a:rPr lang="tr-TR" sz="1600" u="sng" dirty="0">
                <a:solidFill>
                  <a:schemeClr val="tx1">
                    <a:lumMod val="95000"/>
                    <a:lumOff val="5000"/>
                  </a:schemeClr>
                </a:solidFill>
                <a:hlinkClick r:id="rId5"/>
              </a:rPr>
              <a:t> </a:t>
            </a:r>
            <a:r>
              <a:rPr lang="tr-TR" sz="1600" u="sng" dirty="0" err="1">
                <a:solidFill>
                  <a:schemeClr val="tx1">
                    <a:lumMod val="95000"/>
                    <a:lumOff val="5000"/>
                  </a:schemeClr>
                </a:solidFill>
                <a:hlinkClick r:id="rId5"/>
              </a:rPr>
              <a:t>Treatment</a:t>
            </a:r>
            <a:r>
              <a:rPr lang="tr-TR" sz="1600" u="sng" dirty="0">
                <a:solidFill>
                  <a:schemeClr val="tx1">
                    <a:lumMod val="95000"/>
                    <a:lumOff val="5000"/>
                  </a:schemeClr>
                </a:solidFill>
                <a:hlinkClick r:id="rId5"/>
              </a:rPr>
              <a:t> </a:t>
            </a:r>
            <a:r>
              <a:rPr lang="tr-TR" sz="1600" u="sng" dirty="0" err="1">
                <a:solidFill>
                  <a:schemeClr val="tx1">
                    <a:lumMod val="95000"/>
                    <a:lumOff val="5000"/>
                  </a:schemeClr>
                </a:solidFill>
                <a:hlinkClick r:id="rId5"/>
              </a:rPr>
              <a:t>Room</a:t>
            </a:r>
            <a:r>
              <a:rPr lang="tr-TR" sz="1600" u="sng" dirty="0">
                <a:solidFill>
                  <a:schemeClr val="tx1">
                    <a:lumMod val="95000"/>
                    <a:lumOff val="5000"/>
                  </a:schemeClr>
                </a:solidFill>
                <a:hlinkClick r:id="rId5"/>
              </a:rPr>
              <a:t> Design &amp; </a:t>
            </a:r>
            <a:r>
              <a:rPr lang="tr-TR" sz="1600" u="sng" dirty="0" err="1">
                <a:solidFill>
                  <a:schemeClr val="tx1">
                    <a:lumMod val="95000"/>
                    <a:lumOff val="5000"/>
                  </a:schemeClr>
                </a:solidFill>
                <a:hlinkClick r:id="rId5"/>
              </a:rPr>
              <a:t>Radiation</a:t>
            </a:r>
            <a:r>
              <a:rPr lang="tr-TR" sz="1600" u="sng" dirty="0">
                <a:solidFill>
                  <a:schemeClr val="tx1">
                    <a:lumMod val="95000"/>
                    <a:lumOff val="5000"/>
                  </a:schemeClr>
                </a:solidFill>
                <a:hlinkClick r:id="rId5"/>
              </a:rPr>
              <a:t> </a:t>
            </a:r>
            <a:r>
              <a:rPr lang="tr-TR" sz="1600" u="sng" dirty="0" err="1">
                <a:solidFill>
                  <a:schemeClr val="tx1">
                    <a:lumMod val="95000"/>
                    <a:lumOff val="5000"/>
                  </a:schemeClr>
                </a:solidFill>
                <a:hlinkClick r:id="rId5"/>
              </a:rPr>
              <a:t>Protection</a:t>
            </a:r>
            <a:endParaRPr lang="tr-TR" sz="1600" u="sng" dirty="0">
              <a:solidFill>
                <a:schemeClr val="tx1">
                  <a:lumMod val="95000"/>
                  <a:lumOff val="5000"/>
                </a:schemeClr>
              </a:solidFill>
            </a:endParaRPr>
          </a:p>
        </p:txBody>
      </p:sp>
    </p:spTree>
    <p:extLst>
      <p:ext uri="{BB962C8B-B14F-4D97-AF65-F5344CB8AC3E}">
        <p14:creationId xmlns:p14="http://schemas.microsoft.com/office/powerpoint/2010/main" val="2696699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02080" y="2916592"/>
            <a:ext cx="4519749" cy="1450757"/>
          </a:xfrm>
        </p:spPr>
        <p:txBody>
          <a:bodyPr>
            <a:normAutofit fontScale="90000"/>
          </a:bodyPr>
          <a:lstStyle/>
          <a:p>
            <a:r>
              <a:rPr lang="tr-TR" smtClean="0">
                <a:solidFill>
                  <a:srgbClr val="FF0000"/>
                </a:solidFill>
              </a:rPr>
              <a:t>High Dose Rate Brakiterapi Odası Tasarımı ve Zırhlaması</a:t>
            </a:r>
            <a:endParaRPr lang="tr-TR" dirty="0">
              <a:solidFill>
                <a:srgbClr val="FF0000"/>
              </a:solidFill>
            </a:endParaRPr>
          </a:p>
        </p:txBody>
      </p:sp>
      <p:pic>
        <p:nvPicPr>
          <p:cNvPr id="4" name="Resim 3"/>
          <p:cNvPicPr>
            <a:picLocks noChangeAspect="1"/>
          </p:cNvPicPr>
          <p:nvPr/>
        </p:nvPicPr>
        <p:blipFill>
          <a:blip r:embed="rId2"/>
          <a:stretch>
            <a:fillRect/>
          </a:stretch>
        </p:blipFill>
        <p:spPr>
          <a:xfrm>
            <a:off x="6383706" y="344288"/>
            <a:ext cx="5067739" cy="5646909"/>
          </a:xfrm>
          <a:prstGeom prst="rect">
            <a:avLst/>
          </a:prstGeom>
        </p:spPr>
      </p:pic>
      <p:sp>
        <p:nvSpPr>
          <p:cNvPr id="5" name="Dikdörtgen 4"/>
          <p:cNvSpPr/>
          <p:nvPr/>
        </p:nvSpPr>
        <p:spPr>
          <a:xfrm>
            <a:off x="91602" y="5196116"/>
            <a:ext cx="5573486" cy="1200329"/>
          </a:xfrm>
          <a:prstGeom prst="rect">
            <a:avLst/>
          </a:prstGeom>
        </p:spPr>
        <p:txBody>
          <a:bodyPr wrap="square">
            <a:spAutoFit/>
          </a:bodyPr>
          <a:lstStyle/>
          <a:p>
            <a:pPr algn="just"/>
            <a:r>
              <a:rPr lang="tr-TR" dirty="0" err="1"/>
              <a:t>Brachytherapy</a:t>
            </a:r>
            <a:r>
              <a:rPr lang="tr-TR" dirty="0"/>
              <a:t> </a:t>
            </a:r>
            <a:r>
              <a:rPr lang="tr-TR" dirty="0" err="1"/>
              <a:t>Facility</a:t>
            </a:r>
            <a:r>
              <a:rPr lang="tr-TR" dirty="0"/>
              <a:t> </a:t>
            </a:r>
            <a:r>
              <a:rPr lang="tr-TR" dirty="0" err="1"/>
              <a:t>Shielding</a:t>
            </a:r>
            <a:r>
              <a:rPr lang="tr-TR" dirty="0"/>
              <a:t> </a:t>
            </a:r>
            <a:r>
              <a:rPr lang="tr-TR" dirty="0" err="1"/>
              <a:t>Glenn</a:t>
            </a:r>
            <a:r>
              <a:rPr lang="tr-TR" dirty="0"/>
              <a:t> P. Glasgow, M.S., </a:t>
            </a:r>
            <a:r>
              <a:rPr lang="tr-TR" dirty="0" err="1"/>
              <a:t>Ph.D</a:t>
            </a:r>
            <a:r>
              <a:rPr lang="tr-TR" dirty="0"/>
              <a:t>., F.A.A.P.M., F.A.C.R. </a:t>
            </a:r>
            <a:r>
              <a:rPr lang="tr-TR" dirty="0" err="1"/>
              <a:t>Professor</a:t>
            </a:r>
            <a:r>
              <a:rPr lang="tr-TR" dirty="0"/>
              <a:t> </a:t>
            </a:r>
            <a:r>
              <a:rPr lang="tr-TR" dirty="0" err="1"/>
              <a:t>Emeritus</a:t>
            </a:r>
            <a:r>
              <a:rPr lang="tr-TR" dirty="0"/>
              <a:t>, </a:t>
            </a:r>
            <a:r>
              <a:rPr lang="tr-TR" dirty="0" err="1"/>
              <a:t>Department</a:t>
            </a:r>
            <a:r>
              <a:rPr lang="tr-TR" dirty="0"/>
              <a:t> of </a:t>
            </a:r>
            <a:r>
              <a:rPr lang="tr-TR" dirty="0" err="1"/>
              <a:t>Radiation</a:t>
            </a:r>
            <a:r>
              <a:rPr lang="tr-TR" dirty="0"/>
              <a:t> </a:t>
            </a:r>
            <a:r>
              <a:rPr lang="tr-TR" dirty="0" err="1"/>
              <a:t>Oncology</a:t>
            </a:r>
            <a:r>
              <a:rPr lang="tr-TR" dirty="0"/>
              <a:t> </a:t>
            </a:r>
            <a:r>
              <a:rPr lang="tr-TR" dirty="0" err="1"/>
              <a:t>Loyola</a:t>
            </a:r>
            <a:r>
              <a:rPr lang="tr-TR" dirty="0"/>
              <a:t> </a:t>
            </a:r>
            <a:r>
              <a:rPr lang="tr-TR" dirty="0" err="1"/>
              <a:t>University</a:t>
            </a:r>
            <a:r>
              <a:rPr lang="tr-TR" dirty="0"/>
              <a:t> Chicago </a:t>
            </a:r>
            <a:r>
              <a:rPr lang="tr-TR" dirty="0" err="1"/>
              <a:t>Stritch</a:t>
            </a:r>
            <a:r>
              <a:rPr lang="tr-TR" dirty="0"/>
              <a:t> School of </a:t>
            </a:r>
            <a:r>
              <a:rPr lang="tr-TR" dirty="0" err="1"/>
              <a:t>Medicine</a:t>
            </a:r>
            <a:r>
              <a:rPr lang="tr-TR" dirty="0"/>
              <a:t> </a:t>
            </a:r>
            <a:r>
              <a:rPr lang="tr-TR" dirty="0" err="1"/>
              <a:t>Maywood</a:t>
            </a:r>
            <a:r>
              <a:rPr lang="tr-TR" dirty="0"/>
              <a:t>, IL 60305</a:t>
            </a:r>
          </a:p>
        </p:txBody>
      </p:sp>
      <p:sp>
        <p:nvSpPr>
          <p:cNvPr id="6" name="Metin kutusu 5"/>
          <p:cNvSpPr txBox="1"/>
          <p:nvPr/>
        </p:nvSpPr>
        <p:spPr>
          <a:xfrm>
            <a:off x="8755650" y="3167742"/>
            <a:ext cx="1474200" cy="369332"/>
          </a:xfrm>
          <a:prstGeom prst="rect">
            <a:avLst/>
          </a:prstGeom>
          <a:solidFill>
            <a:schemeClr val="bg1"/>
          </a:solidFill>
        </p:spPr>
        <p:txBody>
          <a:bodyPr wrap="square" rtlCol="0">
            <a:spAutoFit/>
          </a:bodyPr>
          <a:lstStyle/>
          <a:p>
            <a:r>
              <a:rPr lang="tr-TR" b="1" dirty="0" smtClean="0">
                <a:solidFill>
                  <a:srgbClr val="FF0000"/>
                </a:solidFill>
              </a:rPr>
              <a:t>=38 cm beton</a:t>
            </a:r>
            <a:endParaRPr lang="tr-TR" b="1" dirty="0">
              <a:solidFill>
                <a:srgbClr val="FF0000"/>
              </a:solidFill>
            </a:endParaRPr>
          </a:p>
        </p:txBody>
      </p:sp>
      <p:sp>
        <p:nvSpPr>
          <p:cNvPr id="7" name="Metin kutusu 6"/>
          <p:cNvSpPr txBox="1"/>
          <p:nvPr/>
        </p:nvSpPr>
        <p:spPr>
          <a:xfrm>
            <a:off x="8553451" y="3901993"/>
            <a:ext cx="1219200" cy="369332"/>
          </a:xfrm>
          <a:prstGeom prst="rect">
            <a:avLst/>
          </a:prstGeom>
          <a:solidFill>
            <a:schemeClr val="bg1"/>
          </a:solidFill>
        </p:spPr>
        <p:txBody>
          <a:bodyPr wrap="square" rtlCol="0">
            <a:spAutoFit/>
          </a:bodyPr>
          <a:lstStyle/>
          <a:p>
            <a:r>
              <a:rPr lang="tr-TR" b="1" dirty="0" smtClean="0">
                <a:solidFill>
                  <a:srgbClr val="FF0000"/>
                </a:solidFill>
              </a:rPr>
              <a:t>=4,5 cm Pb</a:t>
            </a:r>
            <a:endParaRPr lang="tr-TR" b="1" dirty="0">
              <a:solidFill>
                <a:srgbClr val="FF0000"/>
              </a:solidFill>
            </a:endParaRPr>
          </a:p>
        </p:txBody>
      </p:sp>
    </p:spTree>
    <p:extLst>
      <p:ext uri="{BB962C8B-B14F-4D97-AF65-F5344CB8AC3E}">
        <p14:creationId xmlns:p14="http://schemas.microsoft.com/office/powerpoint/2010/main" val="26758670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286604"/>
            <a:ext cx="10058400" cy="1208822"/>
          </a:xfrm>
        </p:spPr>
        <p:txBody>
          <a:bodyPr>
            <a:normAutofit/>
          </a:bodyPr>
          <a:lstStyle/>
          <a:p>
            <a:pPr algn="ctr"/>
            <a:r>
              <a:rPr lang="tr-TR" sz="3600" b="1" dirty="0" smtClean="0">
                <a:solidFill>
                  <a:srgbClr val="FF0000"/>
                </a:solidFill>
                <a:latin typeface="+mn-lt"/>
              </a:rPr>
              <a:t>Radyoterapi Ünitelerinde Nötron </a:t>
            </a:r>
            <a:r>
              <a:rPr lang="tr-TR" sz="3600" b="1" dirty="0" err="1" smtClean="0">
                <a:solidFill>
                  <a:srgbClr val="FF0000"/>
                </a:solidFill>
                <a:latin typeface="+mn-lt"/>
              </a:rPr>
              <a:t>Kontaminasyonu</a:t>
            </a:r>
            <a:endParaRPr lang="tr-TR" sz="3600" b="1" dirty="0">
              <a:solidFill>
                <a:srgbClr val="FF0000"/>
              </a:solidFill>
              <a:latin typeface="+mn-lt"/>
            </a:endParaRPr>
          </a:p>
        </p:txBody>
      </p:sp>
      <p:sp>
        <p:nvSpPr>
          <p:cNvPr id="3" name="İçerik Yer Tutucusu 2"/>
          <p:cNvSpPr>
            <a:spLocks noGrp="1"/>
          </p:cNvSpPr>
          <p:nvPr>
            <p:ph idx="1"/>
          </p:nvPr>
        </p:nvSpPr>
        <p:spPr>
          <a:xfrm>
            <a:off x="1097280" y="2114549"/>
            <a:ext cx="10058400" cy="4079421"/>
          </a:xfrm>
        </p:spPr>
        <p:txBody>
          <a:bodyPr>
            <a:normAutofit/>
          </a:bodyPr>
          <a:lstStyle/>
          <a:p>
            <a:pPr algn="just">
              <a:buFont typeface="Arial" panose="020B0604020202020204" pitchFamily="34" charset="0"/>
              <a:buChar char="•"/>
            </a:pPr>
            <a:r>
              <a:rPr lang="tr-TR" sz="2400" dirty="0" smtClean="0"/>
              <a:t>Kurşun üzerinde foto-nötron üretim eşiği, yaklaşık olarak 8 </a:t>
            </a:r>
            <a:r>
              <a:rPr lang="tr-TR" sz="2400" dirty="0" err="1" smtClean="0"/>
              <a:t>MeV’dir</a:t>
            </a:r>
            <a:r>
              <a:rPr lang="tr-TR" sz="2400" dirty="0" smtClean="0"/>
              <a:t>.</a:t>
            </a:r>
            <a:endParaRPr lang="tr-TR" sz="2400" dirty="0"/>
          </a:p>
          <a:p>
            <a:pPr algn="just">
              <a:buFont typeface="Arial" panose="020B0604020202020204" pitchFamily="34" charset="0"/>
              <a:buChar char="•"/>
            </a:pPr>
            <a:r>
              <a:rPr lang="tr-TR" sz="2400" dirty="0" smtClean="0"/>
              <a:t>Bu sebeple 10 </a:t>
            </a:r>
            <a:r>
              <a:rPr lang="tr-TR" sz="2400" dirty="0" err="1"/>
              <a:t>MV'un</a:t>
            </a:r>
            <a:r>
              <a:rPr lang="tr-TR" sz="2400" dirty="0"/>
              <a:t> altındaki </a:t>
            </a:r>
            <a:r>
              <a:rPr lang="tr-TR" sz="2400" dirty="0" smtClean="0"/>
              <a:t>enerjiler </a:t>
            </a:r>
            <a:r>
              <a:rPr lang="tr-TR" sz="2400" dirty="0"/>
              <a:t>için </a:t>
            </a:r>
            <a:r>
              <a:rPr lang="tr-TR" sz="2400" dirty="0" smtClean="0"/>
              <a:t>üretilen nötronlardan </a:t>
            </a:r>
            <a:r>
              <a:rPr lang="tr-TR" sz="2400" dirty="0"/>
              <a:t>kaynaklanan bir sorun yoktur. </a:t>
            </a:r>
            <a:endParaRPr lang="tr-TR" sz="2400" dirty="0" smtClean="0"/>
          </a:p>
          <a:p>
            <a:pPr algn="just">
              <a:buFont typeface="Arial" panose="020B0604020202020204" pitchFamily="34" charset="0"/>
              <a:buChar char="•"/>
            </a:pPr>
            <a:r>
              <a:rPr lang="tr-TR" sz="2400" dirty="0" smtClean="0"/>
              <a:t>10 MV ve üzerindeki enerjiler için cihaz odasının </a:t>
            </a:r>
            <a:r>
              <a:rPr lang="tr-TR" sz="2400" dirty="0"/>
              <a:t>kapısı, </a:t>
            </a:r>
            <a:r>
              <a:rPr lang="tr-TR" sz="2400" dirty="0" smtClean="0"/>
              <a:t>nötronları </a:t>
            </a:r>
            <a:r>
              <a:rPr lang="tr-TR" sz="2400" dirty="0"/>
              <a:t>durdurma özelliğine sahip parafin, polietilen gibi malzemeler ile kaplanır</a:t>
            </a:r>
            <a:r>
              <a:rPr lang="tr-TR" sz="2400" dirty="0" smtClean="0"/>
              <a:t>.</a:t>
            </a:r>
          </a:p>
          <a:p>
            <a:pPr algn="just">
              <a:buFont typeface="Arial" panose="020B0604020202020204" pitchFamily="34" charset="0"/>
              <a:buChar char="•"/>
            </a:pPr>
            <a:r>
              <a:rPr lang="tr-TR" sz="2400" dirty="0" smtClean="0"/>
              <a:t>15 </a:t>
            </a:r>
            <a:r>
              <a:rPr lang="tr-TR" sz="2400" dirty="0" err="1"/>
              <a:t>MV'ye</a:t>
            </a:r>
            <a:r>
              <a:rPr lang="tr-TR" sz="2400" dirty="0"/>
              <a:t> kadar nötron </a:t>
            </a:r>
            <a:r>
              <a:rPr lang="tr-TR" sz="2400" dirty="0" smtClean="0"/>
              <a:t>üretimi on kat artarken  </a:t>
            </a:r>
            <a:r>
              <a:rPr lang="tr-TR" sz="2400" dirty="0"/>
              <a:t>ve 18 MV </a:t>
            </a:r>
            <a:r>
              <a:rPr lang="tr-TR" sz="2400" dirty="0" smtClean="0"/>
              <a:t>ile </a:t>
            </a:r>
            <a:r>
              <a:rPr lang="tr-TR" sz="2400" dirty="0"/>
              <a:t>iki kat </a:t>
            </a:r>
            <a:r>
              <a:rPr lang="tr-TR" sz="2400" dirty="0" smtClean="0"/>
              <a:t>daha artar </a:t>
            </a:r>
            <a:r>
              <a:rPr lang="tr-TR" sz="2400" dirty="0"/>
              <a:t>(</a:t>
            </a:r>
            <a:r>
              <a:rPr lang="tr-TR" sz="2400" dirty="0" err="1"/>
              <a:t>Elsalim</a:t>
            </a:r>
            <a:r>
              <a:rPr lang="tr-TR" sz="2400" dirty="0"/>
              <a:t> 1994).</a:t>
            </a:r>
          </a:p>
          <a:p>
            <a:pPr algn="just">
              <a:buFont typeface="Arial" panose="020B0604020202020204" pitchFamily="34" charset="0"/>
              <a:buChar char="•"/>
            </a:pPr>
            <a:endParaRPr lang="tr-TR" sz="2400" dirty="0"/>
          </a:p>
        </p:txBody>
      </p:sp>
    </p:spTree>
    <p:extLst>
      <p:ext uri="{BB962C8B-B14F-4D97-AF65-F5344CB8AC3E}">
        <p14:creationId xmlns:p14="http://schemas.microsoft.com/office/powerpoint/2010/main" val="37821311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www.iaea.org/sites/default/files/styles/original_image_size/public/23/12/p1223cov.jpg?itok=QcEv5o2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6976" y="823053"/>
            <a:ext cx="3790848" cy="5670861"/>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7172" name="Picture 4" descr="Report No. 151 - Structural Shielding Design and Evaluation for Megavoltage  X- and Gamma-Ray Radiotherapy Facilities (2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350" y="823053"/>
            <a:ext cx="3614510" cy="5739843"/>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
        <p:nvSpPr>
          <p:cNvPr id="6" name="Dikdörtgen 5"/>
          <p:cNvSpPr/>
          <p:nvPr/>
        </p:nvSpPr>
        <p:spPr>
          <a:xfrm>
            <a:off x="2400300" y="180975"/>
            <a:ext cx="7877175" cy="523220"/>
          </a:xfrm>
          <a:prstGeom prst="rect">
            <a:avLst/>
          </a:prstGeom>
        </p:spPr>
        <p:txBody>
          <a:bodyPr wrap="square">
            <a:spAutoFit/>
          </a:bodyPr>
          <a:lstStyle/>
          <a:p>
            <a:pPr lvl="0" algn="just"/>
            <a:r>
              <a:rPr lang="tr-TR" sz="2800" b="1" dirty="0" smtClean="0">
                <a:solidFill>
                  <a:srgbClr val="FF0000"/>
                </a:solidFill>
              </a:rPr>
              <a:t>Radyoterapi Cihazları İçin Oda Tasarımı ve Zırhlama</a:t>
            </a:r>
            <a:endParaRPr lang="tr-TR" sz="2800" dirty="0">
              <a:solidFill>
                <a:srgbClr val="FF0000"/>
              </a:solidFill>
            </a:endParaRPr>
          </a:p>
        </p:txBody>
      </p:sp>
      <p:pic>
        <p:nvPicPr>
          <p:cNvPr id="7176" name="Picture 8" descr="File:Neutron contamination from medical electron accelerators -  recommendations of the National Council on Radiation Protection and  Measurements (IA neutroncontamina00nati).pdf - Wikimedia Comm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5665" y="823053"/>
            <a:ext cx="3682010" cy="5678349"/>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940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49532" y="3535681"/>
            <a:ext cx="10058400" cy="3117668"/>
          </a:xfrm>
          <a:solidFill>
            <a:schemeClr val="accent2">
              <a:lumMod val="20000"/>
              <a:lumOff val="80000"/>
            </a:schemeClr>
          </a:solidFill>
        </p:spPr>
        <p:txBody>
          <a:bodyPr>
            <a:noAutofit/>
          </a:bodyPr>
          <a:lstStyle/>
          <a:p>
            <a:pPr algn="just">
              <a:buFont typeface="Arial" panose="020B0604020202020204" pitchFamily="34" charset="0"/>
              <a:buChar char="•"/>
            </a:pPr>
            <a:r>
              <a:rPr lang="tr-TR" sz="2400" dirty="0" smtClean="0"/>
              <a:t>1,5T </a:t>
            </a:r>
            <a:r>
              <a:rPr lang="tr-TR" sz="2400" dirty="0" err="1" smtClean="0"/>
              <a:t>Linak</a:t>
            </a:r>
            <a:r>
              <a:rPr lang="tr-TR" sz="2400" dirty="0" smtClean="0"/>
              <a:t> için önerilen </a:t>
            </a:r>
            <a:r>
              <a:rPr lang="tr-TR" sz="2400" dirty="0" smtClean="0"/>
              <a:t>minimum </a:t>
            </a:r>
            <a:r>
              <a:rPr lang="tr-TR" sz="2400" dirty="0" smtClean="0"/>
              <a:t>oda boyutuna sahiptir.</a:t>
            </a:r>
          </a:p>
          <a:p>
            <a:pPr algn="just">
              <a:buFont typeface="Arial" panose="020B0604020202020204" pitchFamily="34" charset="0"/>
              <a:buChar char="•"/>
            </a:pPr>
            <a:r>
              <a:rPr lang="tr-TR" sz="2400" dirty="0"/>
              <a:t>RF dalgalarının varlığı ikincil elektronların yollarını etkilediği için </a:t>
            </a:r>
            <a:r>
              <a:rPr lang="tr-TR" sz="2400" dirty="0" smtClean="0"/>
              <a:t>konvansiyonel </a:t>
            </a:r>
            <a:r>
              <a:rPr lang="tr-TR" sz="2400" dirty="0" err="1" smtClean="0"/>
              <a:t>Linaklara</a:t>
            </a:r>
            <a:r>
              <a:rPr lang="tr-TR" sz="2400" dirty="0" smtClean="0"/>
              <a:t> </a:t>
            </a:r>
            <a:r>
              <a:rPr lang="tr-TR" sz="2400" dirty="0"/>
              <a:t>göre radyasyon </a:t>
            </a:r>
            <a:r>
              <a:rPr lang="tr-TR" sz="2400" dirty="0" err="1"/>
              <a:t>saçılımının</a:t>
            </a:r>
            <a:r>
              <a:rPr lang="tr-TR" sz="2400" dirty="0"/>
              <a:t> artmasına neden olur</a:t>
            </a:r>
            <a:r>
              <a:rPr lang="tr-TR" sz="2400" dirty="0" smtClean="0"/>
              <a:t>.</a:t>
            </a:r>
          </a:p>
          <a:p>
            <a:pPr algn="just">
              <a:buFont typeface="Arial" panose="020B0604020202020204" pitchFamily="34" charset="0"/>
              <a:buChar char="•"/>
            </a:pPr>
            <a:r>
              <a:rPr lang="tr-TR" sz="2400" dirty="0" smtClean="0"/>
              <a:t>Konvansiyonel </a:t>
            </a:r>
            <a:r>
              <a:rPr lang="tr-TR" sz="2400" dirty="0" err="1" smtClean="0"/>
              <a:t>Linaklarda</a:t>
            </a:r>
            <a:r>
              <a:rPr lang="tr-TR" sz="2400" dirty="0" smtClean="0"/>
              <a:t> olduğu gibi birincil ve ikincil demet sızıntısı incelendi. Ancak demet </a:t>
            </a:r>
            <a:r>
              <a:rPr lang="tr-TR" sz="2400" dirty="0" err="1" smtClean="0"/>
              <a:t>saçılımı</a:t>
            </a:r>
            <a:r>
              <a:rPr lang="tr-TR" sz="2400" dirty="0" smtClean="0"/>
              <a:t> sebebiyle </a:t>
            </a:r>
            <a:r>
              <a:rPr lang="tr-TR" sz="2400" dirty="0" err="1" smtClean="0"/>
              <a:t>izomerkez</a:t>
            </a:r>
            <a:r>
              <a:rPr lang="tr-TR" sz="2400" dirty="0" smtClean="0"/>
              <a:t>, cihaz </a:t>
            </a:r>
            <a:r>
              <a:rPr lang="tr-TR" sz="2400" dirty="0" smtClean="0"/>
              <a:t>sınırında noktalar </a:t>
            </a:r>
            <a:r>
              <a:rPr lang="tr-TR" sz="2400" dirty="0" smtClean="0"/>
              <a:t>için hesaplamalar yapıldı.</a:t>
            </a:r>
          </a:p>
          <a:p>
            <a:pPr algn="just">
              <a:buFont typeface="Arial" panose="020B0604020202020204" pitchFamily="34" charset="0"/>
              <a:buChar char="•"/>
            </a:pPr>
            <a:r>
              <a:rPr lang="tr-TR" sz="2400" dirty="0" err="1" smtClean="0"/>
              <a:t>İzomerkezde</a:t>
            </a:r>
            <a:r>
              <a:rPr lang="tr-TR" sz="2400" dirty="0" smtClean="0"/>
              <a:t> içsel titreşim ve manyetik alan incelendi.</a:t>
            </a:r>
          </a:p>
        </p:txBody>
      </p:sp>
      <p:pic>
        <p:nvPicPr>
          <p:cNvPr id="5" name="Resim 4"/>
          <p:cNvPicPr>
            <a:picLocks noChangeAspect="1"/>
          </p:cNvPicPr>
          <p:nvPr/>
        </p:nvPicPr>
        <p:blipFill>
          <a:blip r:embed="rId2"/>
          <a:stretch>
            <a:fillRect/>
          </a:stretch>
        </p:blipFill>
        <p:spPr>
          <a:xfrm>
            <a:off x="2221780" y="2848647"/>
            <a:ext cx="7810977" cy="403895"/>
          </a:xfrm>
          <a:prstGeom prst="rect">
            <a:avLst/>
          </a:prstGeom>
        </p:spPr>
      </p:pic>
      <p:pic>
        <p:nvPicPr>
          <p:cNvPr id="7" name="Resim 6"/>
          <p:cNvPicPr>
            <a:picLocks noChangeAspect="1"/>
          </p:cNvPicPr>
          <p:nvPr/>
        </p:nvPicPr>
        <p:blipFill>
          <a:blip r:embed="rId3"/>
          <a:stretch>
            <a:fillRect/>
          </a:stretch>
        </p:blipFill>
        <p:spPr>
          <a:xfrm>
            <a:off x="2221780" y="96930"/>
            <a:ext cx="7810977" cy="2751717"/>
          </a:xfrm>
          <a:prstGeom prst="rect">
            <a:avLst/>
          </a:prstGeom>
        </p:spPr>
      </p:pic>
    </p:spTree>
    <p:extLst>
      <p:ext uri="{BB962C8B-B14F-4D97-AF65-F5344CB8AC3E}">
        <p14:creationId xmlns:p14="http://schemas.microsoft.com/office/powerpoint/2010/main" val="13549579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990011" y="2497031"/>
            <a:ext cx="6365966" cy="2327518"/>
          </a:xfrm>
        </p:spPr>
        <p:txBody>
          <a:bodyPr>
            <a:noAutofit/>
          </a:bodyPr>
          <a:lstStyle/>
          <a:p>
            <a:pPr algn="just">
              <a:buFont typeface="Arial" panose="020B0604020202020204" pitchFamily="34" charset="0"/>
              <a:buChar char="•"/>
            </a:pPr>
            <a:r>
              <a:rPr lang="tr-TR" sz="2200" dirty="0"/>
              <a:t>Cihaza ait kablo ve elektronik aksamlar RF dalgaları için özel bir kanal ile zırhlandı</a:t>
            </a:r>
            <a:r>
              <a:rPr lang="tr-TR" sz="2200" dirty="0" smtClean="0"/>
              <a:t>.</a:t>
            </a:r>
          </a:p>
          <a:p>
            <a:pPr algn="just">
              <a:buFont typeface="Arial" panose="020B0604020202020204" pitchFamily="34" charset="0"/>
              <a:buChar char="•"/>
            </a:pPr>
            <a:r>
              <a:rPr lang="tr-TR" sz="2200" dirty="0" smtClean="0"/>
              <a:t>Fiziksel </a:t>
            </a:r>
            <a:r>
              <a:rPr lang="tr-TR" sz="2200" dirty="0"/>
              <a:t>olaylar ve yapısal farklılıklar, konvansiyonel </a:t>
            </a:r>
            <a:r>
              <a:rPr lang="tr-TR" sz="2200" dirty="0" err="1" smtClean="0"/>
              <a:t>Linaklar</a:t>
            </a:r>
            <a:r>
              <a:rPr lang="tr-TR" sz="2200" dirty="0" smtClean="0"/>
              <a:t> </a:t>
            </a:r>
            <a:r>
              <a:rPr lang="tr-TR" sz="2200" dirty="0"/>
              <a:t>ile belirgin bir farklılık </a:t>
            </a:r>
            <a:r>
              <a:rPr lang="tr-TR" sz="2200" dirty="0" smtClean="0"/>
              <a:t>oluşturur</a:t>
            </a:r>
          </a:p>
          <a:p>
            <a:pPr algn="just">
              <a:buFont typeface="Arial" panose="020B0604020202020204" pitchFamily="34" charset="0"/>
              <a:buChar char="•"/>
            </a:pPr>
            <a:r>
              <a:rPr lang="tr-TR" sz="2200" dirty="0" smtClean="0"/>
              <a:t>Maliyeti </a:t>
            </a:r>
            <a:r>
              <a:rPr lang="tr-TR" sz="2200" dirty="0"/>
              <a:t>etkileyen koruyucu duvar </a:t>
            </a:r>
            <a:r>
              <a:rPr lang="tr-TR" sz="2200" dirty="0" smtClean="0"/>
              <a:t>malzemesinin, </a:t>
            </a:r>
            <a:r>
              <a:rPr lang="tr-TR" sz="2200" dirty="0"/>
              <a:t>tipini ve kalınlığını belirlemek için kritik öneme sahiptir</a:t>
            </a:r>
            <a:r>
              <a:rPr lang="tr-TR" sz="2200" dirty="0" smtClean="0"/>
              <a:t>.</a:t>
            </a:r>
          </a:p>
          <a:p>
            <a:pPr algn="just"/>
            <a:endParaRPr lang="tr-TR" sz="2200" dirty="0"/>
          </a:p>
          <a:p>
            <a:pPr algn="just">
              <a:buFont typeface="Arial" panose="020B0604020202020204" pitchFamily="34" charset="0"/>
              <a:buChar char="•"/>
            </a:pPr>
            <a:endParaRPr lang="tr-TR" sz="2200" dirty="0" smtClean="0"/>
          </a:p>
          <a:p>
            <a:pPr algn="just">
              <a:buFont typeface="Arial" panose="020B0604020202020204" pitchFamily="34" charset="0"/>
              <a:buChar char="•"/>
            </a:pPr>
            <a:endParaRPr lang="tr-TR" sz="2200" dirty="0" smtClean="0"/>
          </a:p>
          <a:p>
            <a:pPr algn="just">
              <a:buFont typeface="Arial" panose="020B0604020202020204" pitchFamily="34" charset="0"/>
              <a:buChar char="•"/>
            </a:pPr>
            <a:endParaRPr lang="tr-TR" sz="2200" dirty="0"/>
          </a:p>
        </p:txBody>
      </p:sp>
      <p:pic>
        <p:nvPicPr>
          <p:cNvPr id="4" name="Resim 3"/>
          <p:cNvPicPr>
            <a:picLocks noChangeAspect="1"/>
          </p:cNvPicPr>
          <p:nvPr/>
        </p:nvPicPr>
        <p:blipFill rotWithShape="1">
          <a:blip r:embed="rId2"/>
          <a:srcRect r="47800"/>
          <a:stretch/>
        </p:blipFill>
        <p:spPr>
          <a:xfrm>
            <a:off x="583140" y="1930974"/>
            <a:ext cx="4041422" cy="4046494"/>
          </a:xfrm>
          <a:prstGeom prst="rect">
            <a:avLst/>
          </a:prstGeom>
        </p:spPr>
      </p:pic>
      <p:sp>
        <p:nvSpPr>
          <p:cNvPr id="9" name="Unvan 1"/>
          <p:cNvSpPr>
            <a:spLocks noGrp="1"/>
          </p:cNvSpPr>
          <p:nvPr>
            <p:ph type="title"/>
          </p:nvPr>
        </p:nvSpPr>
        <p:spPr>
          <a:xfrm>
            <a:off x="1097280" y="286603"/>
            <a:ext cx="10058400" cy="1450757"/>
          </a:xfrm>
        </p:spPr>
        <p:txBody>
          <a:bodyPr/>
          <a:lstStyle/>
          <a:p>
            <a:r>
              <a:rPr lang="tr-TR" dirty="0" smtClean="0">
                <a:solidFill>
                  <a:srgbClr val="FF0000"/>
                </a:solidFill>
              </a:rPr>
              <a:t>MR-</a:t>
            </a:r>
            <a:r>
              <a:rPr lang="tr-TR" dirty="0" err="1" smtClean="0">
                <a:solidFill>
                  <a:srgbClr val="FF0000"/>
                </a:solidFill>
              </a:rPr>
              <a:t>Linak</a:t>
            </a:r>
            <a:r>
              <a:rPr lang="tr-TR" dirty="0" smtClean="0">
                <a:solidFill>
                  <a:srgbClr val="FF0000"/>
                </a:solidFill>
              </a:rPr>
              <a:t> Oda Tasarımı ve Zırhlaması</a:t>
            </a:r>
            <a:endParaRPr lang="tr-TR" dirty="0">
              <a:solidFill>
                <a:srgbClr val="FF0000"/>
              </a:solidFill>
            </a:endParaRPr>
          </a:p>
        </p:txBody>
      </p:sp>
    </p:spTree>
    <p:extLst>
      <p:ext uri="{BB962C8B-B14F-4D97-AF65-F5344CB8AC3E}">
        <p14:creationId xmlns:p14="http://schemas.microsoft.com/office/powerpoint/2010/main" val="17626024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97280" y="3378925"/>
            <a:ext cx="10058400" cy="2847703"/>
          </a:xfrm>
        </p:spPr>
        <p:txBody>
          <a:bodyPr>
            <a:normAutofit/>
          </a:bodyPr>
          <a:lstStyle/>
          <a:p>
            <a:r>
              <a:rPr lang="tr-TR" dirty="0" smtClean="0"/>
              <a:t>P: hesaplama yapılması istenen nokta</a:t>
            </a:r>
          </a:p>
          <a:p>
            <a:r>
              <a:rPr lang="tr-TR" dirty="0" smtClean="0"/>
              <a:t>d: </a:t>
            </a:r>
            <a:r>
              <a:rPr lang="tr-TR" dirty="0" err="1" smtClean="0"/>
              <a:t>izomerkezden</a:t>
            </a:r>
            <a:r>
              <a:rPr lang="tr-TR" dirty="0" smtClean="0"/>
              <a:t> P noktasına olan uzaklık</a:t>
            </a:r>
          </a:p>
          <a:p>
            <a:r>
              <a:rPr lang="tr-TR" dirty="0" smtClean="0"/>
              <a:t>W: haftalık iş yükü</a:t>
            </a:r>
          </a:p>
          <a:p>
            <a:r>
              <a:rPr lang="tr-TR" dirty="0" smtClean="0"/>
              <a:t>U: birincil ışının iş yükü kesri kullanım faktörü</a:t>
            </a:r>
          </a:p>
          <a:p>
            <a:r>
              <a:rPr lang="tr-TR" dirty="0" smtClean="0"/>
              <a:t>T: meşguliyet faktörü</a:t>
            </a:r>
          </a:p>
          <a:p>
            <a:r>
              <a:rPr lang="tr-TR" dirty="0" smtClean="0"/>
              <a:t>TVL: </a:t>
            </a:r>
            <a:r>
              <a:rPr lang="tr-TR" dirty="0"/>
              <a:t>radyasyon enerjisi ve koruyucu malzeme tarafından belirlenen onuncu değer </a:t>
            </a:r>
            <a:r>
              <a:rPr lang="tr-TR" dirty="0" smtClean="0"/>
              <a:t>katmanı</a:t>
            </a:r>
          </a:p>
          <a:p>
            <a:endParaRPr lang="tr-TR" dirty="0" smtClean="0"/>
          </a:p>
          <a:p>
            <a:endParaRPr lang="tr-TR" dirty="0" smtClean="0"/>
          </a:p>
          <a:p>
            <a:endParaRPr lang="tr-TR" dirty="0"/>
          </a:p>
        </p:txBody>
      </p:sp>
      <p:pic>
        <p:nvPicPr>
          <p:cNvPr id="4" name="Resim 3"/>
          <p:cNvPicPr>
            <a:picLocks noChangeAspect="1"/>
          </p:cNvPicPr>
          <p:nvPr/>
        </p:nvPicPr>
        <p:blipFill>
          <a:blip r:embed="rId2"/>
          <a:stretch>
            <a:fillRect/>
          </a:stretch>
        </p:blipFill>
        <p:spPr>
          <a:xfrm>
            <a:off x="1389063" y="382936"/>
            <a:ext cx="9474834" cy="2817222"/>
          </a:xfrm>
          <a:prstGeom prst="rect">
            <a:avLst/>
          </a:prstGeom>
        </p:spPr>
      </p:pic>
    </p:spTree>
    <p:extLst>
      <p:ext uri="{BB962C8B-B14F-4D97-AF65-F5344CB8AC3E}">
        <p14:creationId xmlns:p14="http://schemas.microsoft.com/office/powerpoint/2010/main" val="23782683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4804756" y="3463855"/>
            <a:ext cx="6557554" cy="2913460"/>
          </a:xfrm>
        </p:spPr>
        <p:txBody>
          <a:bodyPr>
            <a:normAutofit/>
          </a:bodyPr>
          <a:lstStyle/>
          <a:p>
            <a:pPr algn="just">
              <a:buFont typeface="Arial" panose="020B0604020202020204" pitchFamily="34" charset="0"/>
              <a:buChar char="•"/>
            </a:pPr>
            <a:r>
              <a:rPr lang="tr-TR" dirty="0" smtClean="0"/>
              <a:t>Şaşırtma koridoru olmadığı için ve termal nötronların oluşma ihtimali ile 7 MV x-ışın demeti 10 MV demet enerjisiymiş gibi hesap yapıldı. </a:t>
            </a:r>
          </a:p>
          <a:p>
            <a:pPr algn="just">
              <a:buFont typeface="Arial" panose="020B0604020202020204" pitchFamily="34" charset="0"/>
              <a:buChar char="•"/>
            </a:pPr>
            <a:r>
              <a:rPr lang="tr-TR" dirty="0" smtClean="0"/>
              <a:t>Boru ve kanallardan gelen sızıntıyı önlemek için ek koruma </a:t>
            </a:r>
            <a:r>
              <a:rPr lang="tr-TR" dirty="0" smtClean="0"/>
              <a:t>sağlandı.</a:t>
            </a:r>
          </a:p>
          <a:p>
            <a:pPr algn="just">
              <a:buFont typeface="Arial" panose="020B0604020202020204" pitchFamily="34" charset="0"/>
              <a:buChar char="•"/>
            </a:pPr>
            <a:r>
              <a:rPr lang="tr-TR" dirty="0" smtClean="0"/>
              <a:t>Kanal </a:t>
            </a:r>
            <a:r>
              <a:rPr lang="tr-TR" dirty="0" smtClean="0"/>
              <a:t>için </a:t>
            </a:r>
            <a:r>
              <a:rPr lang="tr-TR" dirty="0"/>
              <a:t>kullanılan kurşun kalınlığı 30 </a:t>
            </a:r>
            <a:r>
              <a:rPr lang="tr-TR" dirty="0" smtClean="0"/>
              <a:t>mm, </a:t>
            </a:r>
            <a:r>
              <a:rPr lang="tr-TR" dirty="0" err="1"/>
              <a:t>boratlı</a:t>
            </a:r>
            <a:r>
              <a:rPr lang="tr-TR" dirty="0"/>
              <a:t> polietilen (BPE) kalınlığı </a:t>
            </a:r>
            <a:r>
              <a:rPr lang="tr-TR" dirty="0" smtClean="0"/>
              <a:t>ise 40 </a:t>
            </a:r>
            <a:r>
              <a:rPr lang="tr-TR" dirty="0"/>
              <a:t>mm. </a:t>
            </a:r>
            <a:endParaRPr lang="tr-TR" dirty="0" smtClean="0"/>
          </a:p>
          <a:p>
            <a:pPr algn="just">
              <a:buFont typeface="Arial" panose="020B0604020202020204" pitchFamily="34" charset="0"/>
              <a:buChar char="•"/>
            </a:pPr>
            <a:r>
              <a:rPr lang="tr-TR" dirty="0" smtClean="0"/>
              <a:t>Yapılan zırhlama için sızıntı ölçümleri yapılıyor.</a:t>
            </a:r>
            <a:endParaRPr lang="tr-TR" dirty="0" smtClean="0"/>
          </a:p>
          <a:p>
            <a:pPr algn="just">
              <a:buFont typeface="Arial" panose="020B0604020202020204" pitchFamily="34" charset="0"/>
              <a:buChar char="•"/>
            </a:pPr>
            <a:endParaRPr lang="tr-TR" dirty="0"/>
          </a:p>
          <a:p>
            <a:pPr algn="just">
              <a:buFont typeface="Arial" panose="020B0604020202020204" pitchFamily="34" charset="0"/>
              <a:buChar char="•"/>
            </a:pPr>
            <a:endParaRPr lang="tr-TR" dirty="0" smtClean="0"/>
          </a:p>
          <a:p>
            <a:pPr algn="just">
              <a:buFont typeface="Arial" panose="020B0604020202020204" pitchFamily="34" charset="0"/>
              <a:buChar char="•"/>
            </a:pPr>
            <a:endParaRPr lang="tr-TR" dirty="0" smtClean="0"/>
          </a:p>
        </p:txBody>
      </p:sp>
      <p:pic>
        <p:nvPicPr>
          <p:cNvPr id="4" name="Resim 3"/>
          <p:cNvPicPr>
            <a:picLocks noChangeAspect="1"/>
          </p:cNvPicPr>
          <p:nvPr/>
        </p:nvPicPr>
        <p:blipFill>
          <a:blip r:embed="rId2"/>
          <a:stretch>
            <a:fillRect/>
          </a:stretch>
        </p:blipFill>
        <p:spPr>
          <a:xfrm>
            <a:off x="1097280" y="172413"/>
            <a:ext cx="10265030" cy="2872989"/>
          </a:xfrm>
          <a:prstGeom prst="rect">
            <a:avLst/>
          </a:prstGeom>
        </p:spPr>
      </p:pic>
      <p:pic>
        <p:nvPicPr>
          <p:cNvPr id="5" name="Resim 4"/>
          <p:cNvPicPr>
            <a:picLocks noChangeAspect="1"/>
          </p:cNvPicPr>
          <p:nvPr/>
        </p:nvPicPr>
        <p:blipFill>
          <a:blip r:embed="rId3"/>
          <a:stretch>
            <a:fillRect/>
          </a:stretch>
        </p:blipFill>
        <p:spPr>
          <a:xfrm>
            <a:off x="1005689" y="3153776"/>
            <a:ext cx="3475021" cy="3223539"/>
          </a:xfrm>
          <a:prstGeom prst="rect">
            <a:avLst/>
          </a:prstGeom>
        </p:spPr>
      </p:pic>
    </p:spTree>
    <p:extLst>
      <p:ext uri="{BB962C8B-B14F-4D97-AF65-F5344CB8AC3E}">
        <p14:creationId xmlns:p14="http://schemas.microsoft.com/office/powerpoint/2010/main" val="34033840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1097280" y="3422468"/>
            <a:ext cx="10058400" cy="2446625"/>
          </a:xfrm>
        </p:spPr>
        <p:txBody>
          <a:bodyPr>
            <a:normAutofit/>
          </a:bodyPr>
          <a:lstStyle/>
          <a:p>
            <a:pPr algn="just">
              <a:buFont typeface="Arial" panose="020B0604020202020204" pitchFamily="34" charset="0"/>
              <a:buChar char="•"/>
            </a:pPr>
            <a:r>
              <a:rPr lang="tr-TR" dirty="0"/>
              <a:t>İçsel titreşim ve manyetik alan okumaları, uluslararası  izin verilen limitlerin altındaydı (0,05–12,2) µ</a:t>
            </a:r>
            <a:r>
              <a:rPr lang="tr-TR" dirty="0" err="1"/>
              <a:t>Sv</a:t>
            </a:r>
            <a:r>
              <a:rPr lang="tr-TR" dirty="0"/>
              <a:t>/hafta</a:t>
            </a:r>
            <a:r>
              <a:rPr lang="tr-TR" dirty="0" smtClean="0"/>
              <a:t>)</a:t>
            </a:r>
          </a:p>
          <a:p>
            <a:pPr algn="just">
              <a:buFont typeface="Arial" panose="020B0604020202020204" pitchFamily="34" charset="0"/>
              <a:buChar char="•"/>
            </a:pPr>
            <a:r>
              <a:rPr lang="tr-TR" dirty="0"/>
              <a:t>Yedi farklı noktada manyetik alanın sızıntı </a:t>
            </a:r>
            <a:r>
              <a:rPr lang="tr-TR" dirty="0" smtClean="0"/>
              <a:t>doza, </a:t>
            </a:r>
            <a:r>
              <a:rPr lang="tr-TR" dirty="0"/>
              <a:t>etkisini inceleyebilmek için manyetik alanın uygulanmasından önce ve sonra ölçümler alındı. (20 </a:t>
            </a:r>
            <a:r>
              <a:rPr lang="tr-TR" dirty="0" err="1"/>
              <a:t>dk</a:t>
            </a:r>
            <a:r>
              <a:rPr lang="tr-TR" dirty="0"/>
              <a:t> AC manyetik alan, 30 </a:t>
            </a:r>
            <a:r>
              <a:rPr lang="tr-TR" dirty="0" err="1"/>
              <a:t>dk</a:t>
            </a:r>
            <a:r>
              <a:rPr lang="tr-TR" dirty="0"/>
              <a:t> DC manyetik alan)</a:t>
            </a:r>
          </a:p>
          <a:p>
            <a:pPr algn="just">
              <a:buFont typeface="Arial" panose="020B0604020202020204" pitchFamily="34" charset="0"/>
              <a:buChar char="•"/>
            </a:pPr>
            <a:r>
              <a:rPr lang="tr-TR" dirty="0" smtClean="0"/>
              <a:t>NCRP </a:t>
            </a:r>
            <a:r>
              <a:rPr lang="tr-TR" dirty="0"/>
              <a:t>151’e göre önerilen kriterleri karşıladı. (</a:t>
            </a:r>
            <a:r>
              <a:rPr lang="tr-TR" dirty="0">
                <a:cs typeface="Calibri" panose="020F0502020204030204" pitchFamily="34" charset="0"/>
              </a:rPr>
              <a:t>˂</a:t>
            </a:r>
            <a:r>
              <a:rPr lang="tr-TR" dirty="0"/>
              <a:t>20µSv/saat)</a:t>
            </a:r>
          </a:p>
          <a:p>
            <a:endParaRPr lang="tr-TR" dirty="0"/>
          </a:p>
        </p:txBody>
      </p:sp>
      <p:pic>
        <p:nvPicPr>
          <p:cNvPr id="4" name="Resim 3"/>
          <p:cNvPicPr>
            <a:picLocks noChangeAspect="1"/>
          </p:cNvPicPr>
          <p:nvPr/>
        </p:nvPicPr>
        <p:blipFill>
          <a:blip r:embed="rId2"/>
          <a:stretch>
            <a:fillRect/>
          </a:stretch>
        </p:blipFill>
        <p:spPr>
          <a:xfrm>
            <a:off x="1016827" y="120698"/>
            <a:ext cx="10219306" cy="3063505"/>
          </a:xfrm>
          <a:prstGeom prst="rect">
            <a:avLst/>
          </a:prstGeom>
        </p:spPr>
      </p:pic>
    </p:spTree>
    <p:extLst>
      <p:ext uri="{BB962C8B-B14F-4D97-AF65-F5344CB8AC3E}">
        <p14:creationId xmlns:p14="http://schemas.microsoft.com/office/powerpoint/2010/main" val="16500429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p:txBody>
          <a:bodyPr>
            <a:normAutofit/>
          </a:bodyPr>
          <a:lstStyle/>
          <a:p>
            <a:r>
              <a:rPr lang="tr-TR" b="1" dirty="0">
                <a:solidFill>
                  <a:srgbClr val="FF0000"/>
                </a:solidFill>
              </a:rPr>
              <a:t>Kalite Güvence </a:t>
            </a:r>
            <a:r>
              <a:rPr lang="tr-TR" b="1" dirty="0" smtClean="0">
                <a:solidFill>
                  <a:srgbClr val="FF0000"/>
                </a:solidFill>
              </a:rPr>
              <a:t>Programı</a:t>
            </a:r>
            <a:endParaRPr lang="tr-TR" b="1" dirty="0">
              <a:solidFill>
                <a:srgbClr val="FF0000"/>
              </a:solidFill>
            </a:endParaRPr>
          </a:p>
        </p:txBody>
      </p:sp>
      <p:sp>
        <p:nvSpPr>
          <p:cNvPr id="5" name="Altbilgi Yer Tutucusu 4"/>
          <p:cNvSpPr>
            <a:spLocks noGrp="1"/>
          </p:cNvSpPr>
          <p:nvPr>
            <p:ph type="ftr" sz="quarter" idx="11"/>
          </p:nvPr>
        </p:nvSpPr>
        <p:spPr>
          <a:xfrm>
            <a:off x="3686185" y="6459785"/>
            <a:ext cx="4822804" cy="365125"/>
          </a:xfrm>
        </p:spPr>
        <p:txBody>
          <a:bodyPr/>
          <a:lstStyle/>
          <a:p>
            <a:r>
              <a:rPr lang="en-GB" altLang="tr-TR" dirty="0"/>
              <a:t>Prevention of accidental exposure in radiotherapy</a:t>
            </a:r>
          </a:p>
        </p:txBody>
      </p:sp>
      <p:sp>
        <p:nvSpPr>
          <p:cNvPr id="6" name="Freeform 5"/>
          <p:cNvSpPr>
            <a:spLocks/>
          </p:cNvSpPr>
          <p:nvPr/>
        </p:nvSpPr>
        <p:spPr bwMode="auto">
          <a:xfrm rot="9502714">
            <a:off x="841597" y="1764804"/>
            <a:ext cx="2596473" cy="2401699"/>
          </a:xfrm>
          <a:custGeom>
            <a:avLst/>
            <a:gdLst>
              <a:gd name="T0" fmla="*/ 526 w 590"/>
              <a:gd name="T1" fmla="*/ 92 h 566"/>
              <a:gd name="T2" fmla="*/ 426 w 590"/>
              <a:gd name="T3" fmla="*/ 25 h 566"/>
              <a:gd name="T4" fmla="*/ 327 w 590"/>
              <a:gd name="T5" fmla="*/ 2 h 566"/>
              <a:gd name="T6" fmla="*/ 326 w 590"/>
              <a:gd name="T7" fmla="*/ 2 h 566"/>
              <a:gd name="T8" fmla="*/ 289 w 590"/>
              <a:gd name="T9" fmla="*/ 0 h 566"/>
              <a:gd name="T10" fmla="*/ 262 w 590"/>
              <a:gd name="T11" fmla="*/ 1 h 566"/>
              <a:gd name="T12" fmla="*/ 176 w 590"/>
              <a:gd name="T13" fmla="*/ 14 h 566"/>
              <a:gd name="T14" fmla="*/ 58 w 590"/>
              <a:gd name="T15" fmla="*/ 79 h 566"/>
              <a:gd name="T16" fmla="*/ 29 w 590"/>
              <a:gd name="T17" fmla="*/ 119 h 566"/>
              <a:gd name="T18" fmla="*/ 22 w 590"/>
              <a:gd name="T19" fmla="*/ 133 h 566"/>
              <a:gd name="T20" fmla="*/ 0 w 590"/>
              <a:gd name="T21" fmla="*/ 245 h 566"/>
              <a:gd name="T22" fmla="*/ 25 w 590"/>
              <a:gd name="T23" fmla="*/ 363 h 566"/>
              <a:gd name="T24" fmla="*/ 187 w 590"/>
              <a:gd name="T25" fmla="*/ 538 h 566"/>
              <a:gd name="T26" fmla="*/ 278 w 590"/>
              <a:gd name="T27" fmla="*/ 563 h 566"/>
              <a:gd name="T28" fmla="*/ 382 w 590"/>
              <a:gd name="T29" fmla="*/ 550 h 566"/>
              <a:gd name="T30" fmla="*/ 480 w 590"/>
              <a:gd name="T31" fmla="*/ 476 h 566"/>
              <a:gd name="T32" fmla="*/ 570 w 590"/>
              <a:gd name="T33" fmla="*/ 301 h 566"/>
              <a:gd name="T34" fmla="*/ 526 w 590"/>
              <a:gd name="T35" fmla="*/ 92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0" h="566">
                <a:moveTo>
                  <a:pt x="526" y="92"/>
                </a:moveTo>
                <a:cubicBezTo>
                  <a:pt x="498" y="61"/>
                  <a:pt x="464" y="40"/>
                  <a:pt x="426" y="25"/>
                </a:cubicBezTo>
                <a:cubicBezTo>
                  <a:pt x="394" y="12"/>
                  <a:pt x="361" y="5"/>
                  <a:pt x="327" y="2"/>
                </a:cubicBezTo>
                <a:cubicBezTo>
                  <a:pt x="327" y="2"/>
                  <a:pt x="327" y="2"/>
                  <a:pt x="326" y="2"/>
                </a:cubicBezTo>
                <a:cubicBezTo>
                  <a:pt x="315" y="1"/>
                  <a:pt x="303" y="0"/>
                  <a:pt x="289" y="0"/>
                </a:cubicBezTo>
                <a:cubicBezTo>
                  <a:pt x="280" y="0"/>
                  <a:pt x="271" y="1"/>
                  <a:pt x="262" y="1"/>
                </a:cubicBezTo>
                <a:cubicBezTo>
                  <a:pt x="237" y="1"/>
                  <a:pt x="207" y="5"/>
                  <a:pt x="176" y="14"/>
                </a:cubicBezTo>
                <a:cubicBezTo>
                  <a:pt x="121" y="29"/>
                  <a:pt x="76" y="54"/>
                  <a:pt x="58" y="79"/>
                </a:cubicBezTo>
                <a:cubicBezTo>
                  <a:pt x="47" y="91"/>
                  <a:pt x="37" y="104"/>
                  <a:pt x="29" y="119"/>
                </a:cubicBezTo>
                <a:cubicBezTo>
                  <a:pt x="26" y="124"/>
                  <a:pt x="24" y="128"/>
                  <a:pt x="22" y="133"/>
                </a:cubicBezTo>
                <a:cubicBezTo>
                  <a:pt x="8" y="163"/>
                  <a:pt x="0" y="202"/>
                  <a:pt x="0" y="245"/>
                </a:cubicBezTo>
                <a:cubicBezTo>
                  <a:pt x="0" y="291"/>
                  <a:pt x="9" y="333"/>
                  <a:pt x="25" y="363"/>
                </a:cubicBezTo>
                <a:cubicBezTo>
                  <a:pt x="58" y="439"/>
                  <a:pt x="111" y="499"/>
                  <a:pt x="187" y="538"/>
                </a:cubicBezTo>
                <a:cubicBezTo>
                  <a:pt x="215" y="552"/>
                  <a:pt x="246" y="560"/>
                  <a:pt x="278" y="563"/>
                </a:cubicBezTo>
                <a:cubicBezTo>
                  <a:pt x="314" y="566"/>
                  <a:pt x="349" y="563"/>
                  <a:pt x="382" y="550"/>
                </a:cubicBezTo>
                <a:cubicBezTo>
                  <a:pt x="422" y="535"/>
                  <a:pt x="453" y="508"/>
                  <a:pt x="480" y="476"/>
                </a:cubicBezTo>
                <a:cubicBezTo>
                  <a:pt x="524" y="425"/>
                  <a:pt x="554" y="366"/>
                  <a:pt x="570" y="301"/>
                </a:cubicBezTo>
                <a:cubicBezTo>
                  <a:pt x="590" y="225"/>
                  <a:pt x="580" y="153"/>
                  <a:pt x="526" y="92"/>
                </a:cubicBezTo>
                <a:close/>
              </a:path>
            </a:pathLst>
          </a:custGeom>
          <a:solidFill>
            <a:srgbClr val="F89E29"/>
          </a:solidFill>
          <a:ln>
            <a:noFill/>
          </a:ln>
        </p:spPr>
        <p:txBody>
          <a:bodyPr vert="horz" wrap="square" lIns="121920" tIns="60960" rIns="121920" bIns="60960" numCol="1" anchor="t" anchorCtr="0" compatLnSpc="1">
            <a:prstTxWarp prst="textNoShape">
              <a:avLst/>
            </a:prstTxWarp>
          </a:bodyPr>
          <a:lstStyle/>
          <a:p>
            <a:endParaRPr lang="zh-CN" altLang="en-US" dirty="0"/>
          </a:p>
        </p:txBody>
      </p:sp>
      <p:sp>
        <p:nvSpPr>
          <p:cNvPr id="7" name="Freeform 5"/>
          <p:cNvSpPr>
            <a:spLocks/>
          </p:cNvSpPr>
          <p:nvPr/>
        </p:nvSpPr>
        <p:spPr bwMode="auto">
          <a:xfrm rot="17952227">
            <a:off x="3367703" y="1738781"/>
            <a:ext cx="2880701" cy="2654826"/>
          </a:xfrm>
          <a:custGeom>
            <a:avLst/>
            <a:gdLst>
              <a:gd name="T0" fmla="*/ 526 w 590"/>
              <a:gd name="T1" fmla="*/ 92 h 566"/>
              <a:gd name="T2" fmla="*/ 426 w 590"/>
              <a:gd name="T3" fmla="*/ 25 h 566"/>
              <a:gd name="T4" fmla="*/ 327 w 590"/>
              <a:gd name="T5" fmla="*/ 2 h 566"/>
              <a:gd name="T6" fmla="*/ 326 w 590"/>
              <a:gd name="T7" fmla="*/ 2 h 566"/>
              <a:gd name="T8" fmla="*/ 289 w 590"/>
              <a:gd name="T9" fmla="*/ 0 h 566"/>
              <a:gd name="T10" fmla="*/ 262 w 590"/>
              <a:gd name="T11" fmla="*/ 1 h 566"/>
              <a:gd name="T12" fmla="*/ 176 w 590"/>
              <a:gd name="T13" fmla="*/ 14 h 566"/>
              <a:gd name="T14" fmla="*/ 58 w 590"/>
              <a:gd name="T15" fmla="*/ 79 h 566"/>
              <a:gd name="T16" fmla="*/ 29 w 590"/>
              <a:gd name="T17" fmla="*/ 119 h 566"/>
              <a:gd name="T18" fmla="*/ 22 w 590"/>
              <a:gd name="T19" fmla="*/ 133 h 566"/>
              <a:gd name="T20" fmla="*/ 0 w 590"/>
              <a:gd name="T21" fmla="*/ 245 h 566"/>
              <a:gd name="T22" fmla="*/ 25 w 590"/>
              <a:gd name="T23" fmla="*/ 363 h 566"/>
              <a:gd name="T24" fmla="*/ 187 w 590"/>
              <a:gd name="T25" fmla="*/ 538 h 566"/>
              <a:gd name="T26" fmla="*/ 278 w 590"/>
              <a:gd name="T27" fmla="*/ 563 h 566"/>
              <a:gd name="T28" fmla="*/ 382 w 590"/>
              <a:gd name="T29" fmla="*/ 550 h 566"/>
              <a:gd name="T30" fmla="*/ 480 w 590"/>
              <a:gd name="T31" fmla="*/ 476 h 566"/>
              <a:gd name="T32" fmla="*/ 570 w 590"/>
              <a:gd name="T33" fmla="*/ 301 h 566"/>
              <a:gd name="T34" fmla="*/ 526 w 590"/>
              <a:gd name="T35" fmla="*/ 92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0" h="566">
                <a:moveTo>
                  <a:pt x="526" y="92"/>
                </a:moveTo>
                <a:cubicBezTo>
                  <a:pt x="498" y="61"/>
                  <a:pt x="464" y="40"/>
                  <a:pt x="426" y="25"/>
                </a:cubicBezTo>
                <a:cubicBezTo>
                  <a:pt x="394" y="12"/>
                  <a:pt x="361" y="5"/>
                  <a:pt x="327" y="2"/>
                </a:cubicBezTo>
                <a:cubicBezTo>
                  <a:pt x="327" y="2"/>
                  <a:pt x="327" y="2"/>
                  <a:pt x="326" y="2"/>
                </a:cubicBezTo>
                <a:cubicBezTo>
                  <a:pt x="315" y="1"/>
                  <a:pt x="303" y="0"/>
                  <a:pt x="289" y="0"/>
                </a:cubicBezTo>
                <a:cubicBezTo>
                  <a:pt x="280" y="0"/>
                  <a:pt x="271" y="1"/>
                  <a:pt x="262" y="1"/>
                </a:cubicBezTo>
                <a:cubicBezTo>
                  <a:pt x="237" y="1"/>
                  <a:pt x="207" y="5"/>
                  <a:pt x="176" y="14"/>
                </a:cubicBezTo>
                <a:cubicBezTo>
                  <a:pt x="121" y="29"/>
                  <a:pt x="76" y="54"/>
                  <a:pt x="58" y="79"/>
                </a:cubicBezTo>
                <a:cubicBezTo>
                  <a:pt x="47" y="91"/>
                  <a:pt x="37" y="104"/>
                  <a:pt x="29" y="119"/>
                </a:cubicBezTo>
                <a:cubicBezTo>
                  <a:pt x="26" y="124"/>
                  <a:pt x="24" y="128"/>
                  <a:pt x="22" y="133"/>
                </a:cubicBezTo>
                <a:cubicBezTo>
                  <a:pt x="8" y="163"/>
                  <a:pt x="0" y="202"/>
                  <a:pt x="0" y="245"/>
                </a:cubicBezTo>
                <a:cubicBezTo>
                  <a:pt x="0" y="291"/>
                  <a:pt x="9" y="333"/>
                  <a:pt x="25" y="363"/>
                </a:cubicBezTo>
                <a:cubicBezTo>
                  <a:pt x="58" y="439"/>
                  <a:pt x="111" y="499"/>
                  <a:pt x="187" y="538"/>
                </a:cubicBezTo>
                <a:cubicBezTo>
                  <a:pt x="215" y="552"/>
                  <a:pt x="246" y="560"/>
                  <a:pt x="278" y="563"/>
                </a:cubicBezTo>
                <a:cubicBezTo>
                  <a:pt x="314" y="566"/>
                  <a:pt x="349" y="563"/>
                  <a:pt x="382" y="550"/>
                </a:cubicBezTo>
                <a:cubicBezTo>
                  <a:pt x="422" y="535"/>
                  <a:pt x="453" y="508"/>
                  <a:pt x="480" y="476"/>
                </a:cubicBezTo>
                <a:cubicBezTo>
                  <a:pt x="524" y="425"/>
                  <a:pt x="554" y="366"/>
                  <a:pt x="570" y="301"/>
                </a:cubicBezTo>
                <a:cubicBezTo>
                  <a:pt x="590" y="225"/>
                  <a:pt x="580" y="153"/>
                  <a:pt x="526" y="92"/>
                </a:cubicBezTo>
                <a:close/>
              </a:path>
            </a:pathLst>
          </a:custGeom>
          <a:solidFill>
            <a:srgbClr val="5EABE6"/>
          </a:solidFill>
          <a:ln>
            <a:noFill/>
          </a:ln>
        </p:spPr>
        <p:txBody>
          <a:bodyPr vert="horz" wrap="square" lIns="121920" tIns="60960" rIns="121920" bIns="60960" numCol="1" anchor="t" anchorCtr="0" compatLnSpc="1">
            <a:prstTxWarp prst="textNoShape">
              <a:avLst/>
            </a:prstTxWarp>
          </a:bodyPr>
          <a:lstStyle/>
          <a:p>
            <a:endParaRPr lang="zh-CN" altLang="en-US"/>
          </a:p>
        </p:txBody>
      </p:sp>
      <p:sp>
        <p:nvSpPr>
          <p:cNvPr id="2" name="Dikdörtgen 1"/>
          <p:cNvSpPr/>
          <p:nvPr/>
        </p:nvSpPr>
        <p:spPr>
          <a:xfrm>
            <a:off x="1252994" y="2772616"/>
            <a:ext cx="1644874" cy="461665"/>
          </a:xfrm>
          <a:prstGeom prst="rect">
            <a:avLst/>
          </a:prstGeom>
        </p:spPr>
        <p:txBody>
          <a:bodyPr wrap="none">
            <a:spAutoFit/>
          </a:bodyPr>
          <a:lstStyle/>
          <a:p>
            <a:r>
              <a:rPr lang="tr-TR" sz="2400" dirty="0"/>
              <a:t>P</a:t>
            </a:r>
            <a:r>
              <a:rPr lang="tr-TR" sz="2400" dirty="0" smtClean="0"/>
              <a:t>rosedürler</a:t>
            </a:r>
            <a:endParaRPr lang="tr-TR" sz="2400" dirty="0"/>
          </a:p>
        </p:txBody>
      </p:sp>
      <p:sp>
        <p:nvSpPr>
          <p:cNvPr id="8" name="Dikdörtgen 7"/>
          <p:cNvSpPr/>
          <p:nvPr/>
        </p:nvSpPr>
        <p:spPr>
          <a:xfrm>
            <a:off x="3655420" y="2469173"/>
            <a:ext cx="2376869" cy="461665"/>
          </a:xfrm>
          <a:prstGeom prst="rect">
            <a:avLst/>
          </a:prstGeom>
        </p:spPr>
        <p:txBody>
          <a:bodyPr wrap="none">
            <a:spAutoFit/>
          </a:bodyPr>
          <a:lstStyle/>
          <a:p>
            <a:r>
              <a:rPr lang="tr-TR" sz="2400" dirty="0"/>
              <a:t>Eğitim ve öğretim</a:t>
            </a:r>
          </a:p>
        </p:txBody>
      </p:sp>
      <p:sp>
        <p:nvSpPr>
          <p:cNvPr id="9" name="Freeform 5"/>
          <p:cNvSpPr>
            <a:spLocks/>
          </p:cNvSpPr>
          <p:nvPr/>
        </p:nvSpPr>
        <p:spPr bwMode="auto">
          <a:xfrm rot="3526558">
            <a:off x="2713158" y="3606013"/>
            <a:ext cx="2777398" cy="3028211"/>
          </a:xfrm>
          <a:custGeom>
            <a:avLst/>
            <a:gdLst>
              <a:gd name="T0" fmla="*/ 526 w 590"/>
              <a:gd name="T1" fmla="*/ 92 h 566"/>
              <a:gd name="T2" fmla="*/ 426 w 590"/>
              <a:gd name="T3" fmla="*/ 25 h 566"/>
              <a:gd name="T4" fmla="*/ 327 w 590"/>
              <a:gd name="T5" fmla="*/ 2 h 566"/>
              <a:gd name="T6" fmla="*/ 326 w 590"/>
              <a:gd name="T7" fmla="*/ 2 h 566"/>
              <a:gd name="T8" fmla="*/ 289 w 590"/>
              <a:gd name="T9" fmla="*/ 0 h 566"/>
              <a:gd name="T10" fmla="*/ 262 w 590"/>
              <a:gd name="T11" fmla="*/ 1 h 566"/>
              <a:gd name="T12" fmla="*/ 176 w 590"/>
              <a:gd name="T13" fmla="*/ 14 h 566"/>
              <a:gd name="T14" fmla="*/ 58 w 590"/>
              <a:gd name="T15" fmla="*/ 79 h 566"/>
              <a:gd name="T16" fmla="*/ 29 w 590"/>
              <a:gd name="T17" fmla="*/ 119 h 566"/>
              <a:gd name="T18" fmla="*/ 22 w 590"/>
              <a:gd name="T19" fmla="*/ 133 h 566"/>
              <a:gd name="T20" fmla="*/ 0 w 590"/>
              <a:gd name="T21" fmla="*/ 245 h 566"/>
              <a:gd name="T22" fmla="*/ 25 w 590"/>
              <a:gd name="T23" fmla="*/ 363 h 566"/>
              <a:gd name="T24" fmla="*/ 187 w 590"/>
              <a:gd name="T25" fmla="*/ 538 h 566"/>
              <a:gd name="T26" fmla="*/ 278 w 590"/>
              <a:gd name="T27" fmla="*/ 563 h 566"/>
              <a:gd name="T28" fmla="*/ 382 w 590"/>
              <a:gd name="T29" fmla="*/ 550 h 566"/>
              <a:gd name="T30" fmla="*/ 480 w 590"/>
              <a:gd name="T31" fmla="*/ 476 h 566"/>
              <a:gd name="T32" fmla="*/ 570 w 590"/>
              <a:gd name="T33" fmla="*/ 301 h 566"/>
              <a:gd name="T34" fmla="*/ 526 w 590"/>
              <a:gd name="T35" fmla="*/ 92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0" h="566">
                <a:moveTo>
                  <a:pt x="526" y="92"/>
                </a:moveTo>
                <a:cubicBezTo>
                  <a:pt x="498" y="61"/>
                  <a:pt x="464" y="40"/>
                  <a:pt x="426" y="25"/>
                </a:cubicBezTo>
                <a:cubicBezTo>
                  <a:pt x="394" y="12"/>
                  <a:pt x="361" y="5"/>
                  <a:pt x="327" y="2"/>
                </a:cubicBezTo>
                <a:cubicBezTo>
                  <a:pt x="327" y="2"/>
                  <a:pt x="327" y="2"/>
                  <a:pt x="326" y="2"/>
                </a:cubicBezTo>
                <a:cubicBezTo>
                  <a:pt x="315" y="1"/>
                  <a:pt x="303" y="0"/>
                  <a:pt x="289" y="0"/>
                </a:cubicBezTo>
                <a:cubicBezTo>
                  <a:pt x="280" y="0"/>
                  <a:pt x="271" y="1"/>
                  <a:pt x="262" y="1"/>
                </a:cubicBezTo>
                <a:cubicBezTo>
                  <a:pt x="237" y="1"/>
                  <a:pt x="207" y="5"/>
                  <a:pt x="176" y="14"/>
                </a:cubicBezTo>
                <a:cubicBezTo>
                  <a:pt x="121" y="29"/>
                  <a:pt x="76" y="54"/>
                  <a:pt x="58" y="79"/>
                </a:cubicBezTo>
                <a:cubicBezTo>
                  <a:pt x="47" y="91"/>
                  <a:pt x="37" y="104"/>
                  <a:pt x="29" y="119"/>
                </a:cubicBezTo>
                <a:cubicBezTo>
                  <a:pt x="26" y="124"/>
                  <a:pt x="24" y="128"/>
                  <a:pt x="22" y="133"/>
                </a:cubicBezTo>
                <a:cubicBezTo>
                  <a:pt x="8" y="163"/>
                  <a:pt x="0" y="202"/>
                  <a:pt x="0" y="245"/>
                </a:cubicBezTo>
                <a:cubicBezTo>
                  <a:pt x="0" y="291"/>
                  <a:pt x="9" y="333"/>
                  <a:pt x="25" y="363"/>
                </a:cubicBezTo>
                <a:cubicBezTo>
                  <a:pt x="58" y="439"/>
                  <a:pt x="111" y="499"/>
                  <a:pt x="187" y="538"/>
                </a:cubicBezTo>
                <a:cubicBezTo>
                  <a:pt x="215" y="552"/>
                  <a:pt x="246" y="560"/>
                  <a:pt x="278" y="563"/>
                </a:cubicBezTo>
                <a:cubicBezTo>
                  <a:pt x="314" y="566"/>
                  <a:pt x="349" y="563"/>
                  <a:pt x="382" y="550"/>
                </a:cubicBezTo>
                <a:cubicBezTo>
                  <a:pt x="422" y="535"/>
                  <a:pt x="453" y="508"/>
                  <a:pt x="480" y="476"/>
                </a:cubicBezTo>
                <a:cubicBezTo>
                  <a:pt x="524" y="425"/>
                  <a:pt x="554" y="366"/>
                  <a:pt x="570" y="301"/>
                </a:cubicBezTo>
                <a:cubicBezTo>
                  <a:pt x="590" y="225"/>
                  <a:pt x="580" y="153"/>
                  <a:pt x="526" y="92"/>
                </a:cubicBezTo>
                <a:close/>
              </a:path>
            </a:pathLst>
          </a:custGeom>
          <a:solidFill>
            <a:srgbClr val="90C250"/>
          </a:solidFill>
          <a:ln>
            <a:noFill/>
          </a:ln>
        </p:spPr>
        <p:txBody>
          <a:bodyPr vert="horz" wrap="square" lIns="121920" tIns="60960" rIns="121920" bIns="60960" numCol="1" anchor="t" anchorCtr="0" compatLnSpc="1">
            <a:prstTxWarp prst="textNoShape">
              <a:avLst/>
            </a:prstTxWarp>
          </a:bodyPr>
          <a:lstStyle/>
          <a:p>
            <a:endParaRPr lang="zh-CN" altLang="en-US"/>
          </a:p>
        </p:txBody>
      </p:sp>
      <p:sp>
        <p:nvSpPr>
          <p:cNvPr id="10" name="Dikdörtgen 9"/>
          <p:cNvSpPr/>
          <p:nvPr/>
        </p:nvSpPr>
        <p:spPr>
          <a:xfrm>
            <a:off x="3123888" y="4636939"/>
            <a:ext cx="1921808" cy="830997"/>
          </a:xfrm>
          <a:prstGeom prst="rect">
            <a:avLst/>
          </a:prstGeom>
        </p:spPr>
        <p:txBody>
          <a:bodyPr wrap="none">
            <a:spAutoFit/>
          </a:bodyPr>
          <a:lstStyle/>
          <a:p>
            <a:r>
              <a:rPr lang="tr-TR" sz="2400" dirty="0"/>
              <a:t>Kabul testi ve </a:t>
            </a:r>
            <a:endParaRPr lang="tr-TR" sz="2400" dirty="0" smtClean="0"/>
          </a:p>
          <a:p>
            <a:r>
              <a:rPr lang="tr-TR" sz="2400" dirty="0" smtClean="0"/>
              <a:t>devreye </a:t>
            </a:r>
            <a:r>
              <a:rPr lang="tr-TR" sz="2400" dirty="0"/>
              <a:t>alma</a:t>
            </a:r>
          </a:p>
        </p:txBody>
      </p:sp>
      <p:sp>
        <p:nvSpPr>
          <p:cNvPr id="11" name="Freeform 5"/>
          <p:cNvSpPr>
            <a:spLocks/>
          </p:cNvSpPr>
          <p:nvPr/>
        </p:nvSpPr>
        <p:spPr bwMode="auto">
          <a:xfrm>
            <a:off x="7832170" y="1654629"/>
            <a:ext cx="2992583" cy="2658949"/>
          </a:xfrm>
          <a:custGeom>
            <a:avLst/>
            <a:gdLst>
              <a:gd name="T0" fmla="*/ 526 w 590"/>
              <a:gd name="T1" fmla="*/ 92 h 566"/>
              <a:gd name="T2" fmla="*/ 426 w 590"/>
              <a:gd name="T3" fmla="*/ 25 h 566"/>
              <a:gd name="T4" fmla="*/ 327 w 590"/>
              <a:gd name="T5" fmla="*/ 2 h 566"/>
              <a:gd name="T6" fmla="*/ 326 w 590"/>
              <a:gd name="T7" fmla="*/ 2 h 566"/>
              <a:gd name="T8" fmla="*/ 289 w 590"/>
              <a:gd name="T9" fmla="*/ 0 h 566"/>
              <a:gd name="T10" fmla="*/ 262 w 590"/>
              <a:gd name="T11" fmla="*/ 1 h 566"/>
              <a:gd name="T12" fmla="*/ 176 w 590"/>
              <a:gd name="T13" fmla="*/ 14 h 566"/>
              <a:gd name="T14" fmla="*/ 58 w 590"/>
              <a:gd name="T15" fmla="*/ 79 h 566"/>
              <a:gd name="T16" fmla="*/ 29 w 590"/>
              <a:gd name="T17" fmla="*/ 119 h 566"/>
              <a:gd name="T18" fmla="*/ 22 w 590"/>
              <a:gd name="T19" fmla="*/ 133 h 566"/>
              <a:gd name="T20" fmla="*/ 0 w 590"/>
              <a:gd name="T21" fmla="*/ 245 h 566"/>
              <a:gd name="T22" fmla="*/ 25 w 590"/>
              <a:gd name="T23" fmla="*/ 363 h 566"/>
              <a:gd name="T24" fmla="*/ 187 w 590"/>
              <a:gd name="T25" fmla="*/ 538 h 566"/>
              <a:gd name="T26" fmla="*/ 278 w 590"/>
              <a:gd name="T27" fmla="*/ 563 h 566"/>
              <a:gd name="T28" fmla="*/ 382 w 590"/>
              <a:gd name="T29" fmla="*/ 550 h 566"/>
              <a:gd name="T30" fmla="*/ 480 w 590"/>
              <a:gd name="T31" fmla="*/ 476 h 566"/>
              <a:gd name="T32" fmla="*/ 570 w 590"/>
              <a:gd name="T33" fmla="*/ 301 h 566"/>
              <a:gd name="T34" fmla="*/ 526 w 590"/>
              <a:gd name="T35" fmla="*/ 92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0" h="566">
                <a:moveTo>
                  <a:pt x="526" y="92"/>
                </a:moveTo>
                <a:cubicBezTo>
                  <a:pt x="498" y="61"/>
                  <a:pt x="464" y="40"/>
                  <a:pt x="426" y="25"/>
                </a:cubicBezTo>
                <a:cubicBezTo>
                  <a:pt x="394" y="12"/>
                  <a:pt x="361" y="5"/>
                  <a:pt x="327" y="2"/>
                </a:cubicBezTo>
                <a:cubicBezTo>
                  <a:pt x="327" y="2"/>
                  <a:pt x="327" y="2"/>
                  <a:pt x="326" y="2"/>
                </a:cubicBezTo>
                <a:cubicBezTo>
                  <a:pt x="315" y="1"/>
                  <a:pt x="303" y="0"/>
                  <a:pt x="289" y="0"/>
                </a:cubicBezTo>
                <a:cubicBezTo>
                  <a:pt x="280" y="0"/>
                  <a:pt x="271" y="1"/>
                  <a:pt x="262" y="1"/>
                </a:cubicBezTo>
                <a:cubicBezTo>
                  <a:pt x="237" y="1"/>
                  <a:pt x="207" y="5"/>
                  <a:pt x="176" y="14"/>
                </a:cubicBezTo>
                <a:cubicBezTo>
                  <a:pt x="121" y="29"/>
                  <a:pt x="76" y="54"/>
                  <a:pt x="58" y="79"/>
                </a:cubicBezTo>
                <a:cubicBezTo>
                  <a:pt x="47" y="91"/>
                  <a:pt x="37" y="104"/>
                  <a:pt x="29" y="119"/>
                </a:cubicBezTo>
                <a:cubicBezTo>
                  <a:pt x="26" y="124"/>
                  <a:pt x="24" y="128"/>
                  <a:pt x="22" y="133"/>
                </a:cubicBezTo>
                <a:cubicBezTo>
                  <a:pt x="8" y="163"/>
                  <a:pt x="0" y="202"/>
                  <a:pt x="0" y="245"/>
                </a:cubicBezTo>
                <a:cubicBezTo>
                  <a:pt x="0" y="291"/>
                  <a:pt x="9" y="333"/>
                  <a:pt x="25" y="363"/>
                </a:cubicBezTo>
                <a:cubicBezTo>
                  <a:pt x="58" y="439"/>
                  <a:pt x="111" y="499"/>
                  <a:pt x="187" y="538"/>
                </a:cubicBezTo>
                <a:cubicBezTo>
                  <a:pt x="215" y="552"/>
                  <a:pt x="246" y="560"/>
                  <a:pt x="278" y="563"/>
                </a:cubicBezTo>
                <a:cubicBezTo>
                  <a:pt x="314" y="566"/>
                  <a:pt x="349" y="563"/>
                  <a:pt x="382" y="550"/>
                </a:cubicBezTo>
                <a:cubicBezTo>
                  <a:pt x="422" y="535"/>
                  <a:pt x="453" y="508"/>
                  <a:pt x="480" y="476"/>
                </a:cubicBezTo>
                <a:cubicBezTo>
                  <a:pt x="524" y="425"/>
                  <a:pt x="554" y="366"/>
                  <a:pt x="570" y="301"/>
                </a:cubicBezTo>
                <a:cubicBezTo>
                  <a:pt x="590" y="225"/>
                  <a:pt x="580" y="153"/>
                  <a:pt x="526" y="92"/>
                </a:cubicBezTo>
                <a:close/>
              </a:path>
            </a:pathLst>
          </a:custGeom>
          <a:solidFill>
            <a:srgbClr val="F06A6A"/>
          </a:solidFill>
          <a:ln>
            <a:noFill/>
          </a:ln>
        </p:spPr>
        <p:txBody>
          <a:bodyPr vert="horz" wrap="square" lIns="121920" tIns="60960" rIns="121920" bIns="60960" numCol="1" anchor="t" anchorCtr="0" compatLnSpc="1">
            <a:prstTxWarp prst="textNoShape">
              <a:avLst/>
            </a:prstTxWarp>
          </a:bodyPr>
          <a:lstStyle/>
          <a:p>
            <a:endParaRPr lang="zh-CN" altLang="en-US"/>
          </a:p>
        </p:txBody>
      </p:sp>
      <p:sp>
        <p:nvSpPr>
          <p:cNvPr id="13" name="Freeform 5"/>
          <p:cNvSpPr>
            <a:spLocks/>
          </p:cNvSpPr>
          <p:nvPr/>
        </p:nvSpPr>
        <p:spPr bwMode="auto">
          <a:xfrm>
            <a:off x="8321202" y="3987476"/>
            <a:ext cx="3335120" cy="2659083"/>
          </a:xfrm>
          <a:custGeom>
            <a:avLst/>
            <a:gdLst>
              <a:gd name="T0" fmla="*/ 526 w 590"/>
              <a:gd name="T1" fmla="*/ 92 h 566"/>
              <a:gd name="T2" fmla="*/ 426 w 590"/>
              <a:gd name="T3" fmla="*/ 25 h 566"/>
              <a:gd name="T4" fmla="*/ 327 w 590"/>
              <a:gd name="T5" fmla="*/ 2 h 566"/>
              <a:gd name="T6" fmla="*/ 326 w 590"/>
              <a:gd name="T7" fmla="*/ 2 h 566"/>
              <a:gd name="T8" fmla="*/ 289 w 590"/>
              <a:gd name="T9" fmla="*/ 0 h 566"/>
              <a:gd name="T10" fmla="*/ 262 w 590"/>
              <a:gd name="T11" fmla="*/ 1 h 566"/>
              <a:gd name="T12" fmla="*/ 176 w 590"/>
              <a:gd name="T13" fmla="*/ 14 h 566"/>
              <a:gd name="T14" fmla="*/ 58 w 590"/>
              <a:gd name="T15" fmla="*/ 79 h 566"/>
              <a:gd name="T16" fmla="*/ 29 w 590"/>
              <a:gd name="T17" fmla="*/ 119 h 566"/>
              <a:gd name="T18" fmla="*/ 22 w 590"/>
              <a:gd name="T19" fmla="*/ 133 h 566"/>
              <a:gd name="T20" fmla="*/ 0 w 590"/>
              <a:gd name="T21" fmla="*/ 245 h 566"/>
              <a:gd name="T22" fmla="*/ 25 w 590"/>
              <a:gd name="T23" fmla="*/ 363 h 566"/>
              <a:gd name="T24" fmla="*/ 187 w 590"/>
              <a:gd name="T25" fmla="*/ 538 h 566"/>
              <a:gd name="T26" fmla="*/ 278 w 590"/>
              <a:gd name="T27" fmla="*/ 563 h 566"/>
              <a:gd name="T28" fmla="*/ 382 w 590"/>
              <a:gd name="T29" fmla="*/ 550 h 566"/>
              <a:gd name="T30" fmla="*/ 480 w 590"/>
              <a:gd name="T31" fmla="*/ 476 h 566"/>
              <a:gd name="T32" fmla="*/ 570 w 590"/>
              <a:gd name="T33" fmla="*/ 301 h 566"/>
              <a:gd name="T34" fmla="*/ 526 w 590"/>
              <a:gd name="T35" fmla="*/ 92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0" h="566">
                <a:moveTo>
                  <a:pt x="526" y="92"/>
                </a:moveTo>
                <a:cubicBezTo>
                  <a:pt x="498" y="61"/>
                  <a:pt x="464" y="40"/>
                  <a:pt x="426" y="25"/>
                </a:cubicBezTo>
                <a:cubicBezTo>
                  <a:pt x="394" y="12"/>
                  <a:pt x="361" y="5"/>
                  <a:pt x="327" y="2"/>
                </a:cubicBezTo>
                <a:cubicBezTo>
                  <a:pt x="327" y="2"/>
                  <a:pt x="327" y="2"/>
                  <a:pt x="326" y="2"/>
                </a:cubicBezTo>
                <a:cubicBezTo>
                  <a:pt x="315" y="1"/>
                  <a:pt x="303" y="0"/>
                  <a:pt x="289" y="0"/>
                </a:cubicBezTo>
                <a:cubicBezTo>
                  <a:pt x="280" y="0"/>
                  <a:pt x="271" y="1"/>
                  <a:pt x="262" y="1"/>
                </a:cubicBezTo>
                <a:cubicBezTo>
                  <a:pt x="237" y="1"/>
                  <a:pt x="207" y="5"/>
                  <a:pt x="176" y="14"/>
                </a:cubicBezTo>
                <a:cubicBezTo>
                  <a:pt x="121" y="29"/>
                  <a:pt x="76" y="54"/>
                  <a:pt x="58" y="79"/>
                </a:cubicBezTo>
                <a:cubicBezTo>
                  <a:pt x="47" y="91"/>
                  <a:pt x="37" y="104"/>
                  <a:pt x="29" y="119"/>
                </a:cubicBezTo>
                <a:cubicBezTo>
                  <a:pt x="26" y="124"/>
                  <a:pt x="24" y="128"/>
                  <a:pt x="22" y="133"/>
                </a:cubicBezTo>
                <a:cubicBezTo>
                  <a:pt x="8" y="163"/>
                  <a:pt x="0" y="202"/>
                  <a:pt x="0" y="245"/>
                </a:cubicBezTo>
                <a:cubicBezTo>
                  <a:pt x="0" y="291"/>
                  <a:pt x="9" y="333"/>
                  <a:pt x="25" y="363"/>
                </a:cubicBezTo>
                <a:cubicBezTo>
                  <a:pt x="58" y="439"/>
                  <a:pt x="111" y="499"/>
                  <a:pt x="187" y="538"/>
                </a:cubicBezTo>
                <a:cubicBezTo>
                  <a:pt x="215" y="552"/>
                  <a:pt x="246" y="560"/>
                  <a:pt x="278" y="563"/>
                </a:cubicBezTo>
                <a:cubicBezTo>
                  <a:pt x="314" y="566"/>
                  <a:pt x="349" y="563"/>
                  <a:pt x="382" y="550"/>
                </a:cubicBezTo>
                <a:cubicBezTo>
                  <a:pt x="422" y="535"/>
                  <a:pt x="453" y="508"/>
                  <a:pt x="480" y="476"/>
                </a:cubicBezTo>
                <a:cubicBezTo>
                  <a:pt x="524" y="425"/>
                  <a:pt x="554" y="366"/>
                  <a:pt x="570" y="301"/>
                </a:cubicBezTo>
                <a:cubicBezTo>
                  <a:pt x="590" y="225"/>
                  <a:pt x="580" y="153"/>
                  <a:pt x="526" y="92"/>
                </a:cubicBezTo>
                <a:close/>
              </a:path>
            </a:pathLst>
          </a:custGeom>
          <a:solidFill>
            <a:srgbClr val="FFCCCC"/>
          </a:solidFill>
          <a:ln>
            <a:noFill/>
          </a:ln>
        </p:spPr>
        <p:txBody>
          <a:bodyPr vert="horz" wrap="square" lIns="121920" tIns="60960" rIns="121920" bIns="60960" numCol="1" anchor="t" anchorCtr="0" compatLnSpc="1">
            <a:prstTxWarp prst="textNoShape">
              <a:avLst/>
            </a:prstTxWarp>
          </a:bodyPr>
          <a:lstStyle/>
          <a:p>
            <a:endParaRPr lang="zh-CN" altLang="en-US"/>
          </a:p>
        </p:txBody>
      </p:sp>
      <p:sp>
        <p:nvSpPr>
          <p:cNvPr id="14" name="Dikdörtgen 13"/>
          <p:cNvSpPr/>
          <p:nvPr/>
        </p:nvSpPr>
        <p:spPr>
          <a:xfrm>
            <a:off x="8268946" y="2143674"/>
            <a:ext cx="2478778" cy="830997"/>
          </a:xfrm>
          <a:prstGeom prst="rect">
            <a:avLst/>
          </a:prstGeom>
        </p:spPr>
        <p:txBody>
          <a:bodyPr wrap="square">
            <a:spAutoFit/>
          </a:bodyPr>
          <a:lstStyle/>
          <a:p>
            <a:r>
              <a:rPr lang="tr-TR" sz="2400" dirty="0"/>
              <a:t>Ekipman arızalarının takibi</a:t>
            </a:r>
          </a:p>
        </p:txBody>
      </p:sp>
      <p:sp>
        <p:nvSpPr>
          <p:cNvPr id="16" name="Dikdörtgen 15"/>
          <p:cNvSpPr/>
          <p:nvPr/>
        </p:nvSpPr>
        <p:spPr>
          <a:xfrm>
            <a:off x="9125645" y="4481275"/>
            <a:ext cx="2125999" cy="1569660"/>
          </a:xfrm>
          <a:prstGeom prst="rect">
            <a:avLst/>
          </a:prstGeom>
        </p:spPr>
        <p:txBody>
          <a:bodyPr wrap="square">
            <a:spAutoFit/>
          </a:bodyPr>
          <a:lstStyle/>
          <a:p>
            <a:r>
              <a:rPr lang="tr-TR" sz="2400" dirty="0"/>
              <a:t>Hastaların kimlik bilgileri </a:t>
            </a:r>
            <a:endParaRPr lang="tr-TR" sz="2400" dirty="0" smtClean="0"/>
          </a:p>
          <a:p>
            <a:r>
              <a:rPr lang="tr-TR" sz="2400" dirty="0" smtClean="0"/>
              <a:t>ve tedavi çizelgeleri</a:t>
            </a:r>
            <a:endParaRPr lang="tr-TR" sz="2400" dirty="0"/>
          </a:p>
        </p:txBody>
      </p:sp>
      <p:sp>
        <p:nvSpPr>
          <p:cNvPr id="18" name="Freeform 5"/>
          <p:cNvSpPr>
            <a:spLocks/>
          </p:cNvSpPr>
          <p:nvPr/>
        </p:nvSpPr>
        <p:spPr bwMode="auto">
          <a:xfrm>
            <a:off x="5238384" y="3075027"/>
            <a:ext cx="3596848" cy="3062594"/>
          </a:xfrm>
          <a:custGeom>
            <a:avLst/>
            <a:gdLst>
              <a:gd name="T0" fmla="*/ 526 w 590"/>
              <a:gd name="T1" fmla="*/ 92 h 566"/>
              <a:gd name="T2" fmla="*/ 426 w 590"/>
              <a:gd name="T3" fmla="*/ 25 h 566"/>
              <a:gd name="T4" fmla="*/ 327 w 590"/>
              <a:gd name="T5" fmla="*/ 2 h 566"/>
              <a:gd name="T6" fmla="*/ 326 w 590"/>
              <a:gd name="T7" fmla="*/ 2 h 566"/>
              <a:gd name="T8" fmla="*/ 289 w 590"/>
              <a:gd name="T9" fmla="*/ 0 h 566"/>
              <a:gd name="T10" fmla="*/ 262 w 590"/>
              <a:gd name="T11" fmla="*/ 1 h 566"/>
              <a:gd name="T12" fmla="*/ 176 w 590"/>
              <a:gd name="T13" fmla="*/ 14 h 566"/>
              <a:gd name="T14" fmla="*/ 58 w 590"/>
              <a:gd name="T15" fmla="*/ 79 h 566"/>
              <a:gd name="T16" fmla="*/ 29 w 590"/>
              <a:gd name="T17" fmla="*/ 119 h 566"/>
              <a:gd name="T18" fmla="*/ 22 w 590"/>
              <a:gd name="T19" fmla="*/ 133 h 566"/>
              <a:gd name="T20" fmla="*/ 0 w 590"/>
              <a:gd name="T21" fmla="*/ 245 h 566"/>
              <a:gd name="T22" fmla="*/ 25 w 590"/>
              <a:gd name="T23" fmla="*/ 363 h 566"/>
              <a:gd name="T24" fmla="*/ 187 w 590"/>
              <a:gd name="T25" fmla="*/ 538 h 566"/>
              <a:gd name="T26" fmla="*/ 278 w 590"/>
              <a:gd name="T27" fmla="*/ 563 h 566"/>
              <a:gd name="T28" fmla="*/ 382 w 590"/>
              <a:gd name="T29" fmla="*/ 550 h 566"/>
              <a:gd name="T30" fmla="*/ 480 w 590"/>
              <a:gd name="T31" fmla="*/ 476 h 566"/>
              <a:gd name="T32" fmla="*/ 570 w 590"/>
              <a:gd name="T33" fmla="*/ 301 h 566"/>
              <a:gd name="T34" fmla="*/ 526 w 590"/>
              <a:gd name="T35" fmla="*/ 92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0" h="566">
                <a:moveTo>
                  <a:pt x="526" y="92"/>
                </a:moveTo>
                <a:cubicBezTo>
                  <a:pt x="498" y="61"/>
                  <a:pt x="464" y="40"/>
                  <a:pt x="426" y="25"/>
                </a:cubicBezTo>
                <a:cubicBezTo>
                  <a:pt x="394" y="12"/>
                  <a:pt x="361" y="5"/>
                  <a:pt x="327" y="2"/>
                </a:cubicBezTo>
                <a:cubicBezTo>
                  <a:pt x="327" y="2"/>
                  <a:pt x="327" y="2"/>
                  <a:pt x="326" y="2"/>
                </a:cubicBezTo>
                <a:cubicBezTo>
                  <a:pt x="315" y="1"/>
                  <a:pt x="303" y="0"/>
                  <a:pt x="289" y="0"/>
                </a:cubicBezTo>
                <a:cubicBezTo>
                  <a:pt x="280" y="0"/>
                  <a:pt x="271" y="1"/>
                  <a:pt x="262" y="1"/>
                </a:cubicBezTo>
                <a:cubicBezTo>
                  <a:pt x="237" y="1"/>
                  <a:pt x="207" y="5"/>
                  <a:pt x="176" y="14"/>
                </a:cubicBezTo>
                <a:cubicBezTo>
                  <a:pt x="121" y="29"/>
                  <a:pt x="76" y="54"/>
                  <a:pt x="58" y="79"/>
                </a:cubicBezTo>
                <a:cubicBezTo>
                  <a:pt x="47" y="91"/>
                  <a:pt x="37" y="104"/>
                  <a:pt x="29" y="119"/>
                </a:cubicBezTo>
                <a:cubicBezTo>
                  <a:pt x="26" y="124"/>
                  <a:pt x="24" y="128"/>
                  <a:pt x="22" y="133"/>
                </a:cubicBezTo>
                <a:cubicBezTo>
                  <a:pt x="8" y="163"/>
                  <a:pt x="0" y="202"/>
                  <a:pt x="0" y="245"/>
                </a:cubicBezTo>
                <a:cubicBezTo>
                  <a:pt x="0" y="291"/>
                  <a:pt x="9" y="333"/>
                  <a:pt x="25" y="363"/>
                </a:cubicBezTo>
                <a:cubicBezTo>
                  <a:pt x="58" y="439"/>
                  <a:pt x="111" y="499"/>
                  <a:pt x="187" y="538"/>
                </a:cubicBezTo>
                <a:cubicBezTo>
                  <a:pt x="215" y="552"/>
                  <a:pt x="246" y="560"/>
                  <a:pt x="278" y="563"/>
                </a:cubicBezTo>
                <a:cubicBezTo>
                  <a:pt x="314" y="566"/>
                  <a:pt x="349" y="563"/>
                  <a:pt x="382" y="550"/>
                </a:cubicBezTo>
                <a:cubicBezTo>
                  <a:pt x="422" y="535"/>
                  <a:pt x="453" y="508"/>
                  <a:pt x="480" y="476"/>
                </a:cubicBezTo>
                <a:cubicBezTo>
                  <a:pt x="524" y="425"/>
                  <a:pt x="554" y="366"/>
                  <a:pt x="570" y="301"/>
                </a:cubicBezTo>
                <a:cubicBezTo>
                  <a:pt x="590" y="225"/>
                  <a:pt x="580" y="153"/>
                  <a:pt x="526" y="92"/>
                </a:cubicBezTo>
                <a:close/>
              </a:path>
            </a:pathLst>
          </a:custGeom>
          <a:solidFill>
            <a:srgbClr val="FFFF00"/>
          </a:solidFill>
          <a:ln>
            <a:noFill/>
          </a:ln>
        </p:spPr>
        <p:txBody>
          <a:bodyPr vert="horz" wrap="square" lIns="121920" tIns="60960" rIns="121920" bIns="60960" numCol="1" anchor="t" anchorCtr="0" compatLnSpc="1">
            <a:prstTxWarp prst="textNoShape">
              <a:avLst/>
            </a:prstTxWarp>
          </a:bodyPr>
          <a:lstStyle/>
          <a:p>
            <a:endParaRPr lang="zh-CN" altLang="en-US" dirty="0"/>
          </a:p>
        </p:txBody>
      </p:sp>
      <p:sp>
        <p:nvSpPr>
          <p:cNvPr id="19" name="Dikdörtgen 18"/>
          <p:cNvSpPr/>
          <p:nvPr/>
        </p:nvSpPr>
        <p:spPr>
          <a:xfrm>
            <a:off x="6040959" y="4158109"/>
            <a:ext cx="1991697" cy="646331"/>
          </a:xfrm>
          <a:prstGeom prst="rect">
            <a:avLst/>
          </a:prstGeom>
        </p:spPr>
        <p:txBody>
          <a:bodyPr wrap="square">
            <a:spAutoFit/>
          </a:bodyPr>
          <a:lstStyle/>
          <a:p>
            <a:r>
              <a:rPr lang="tr-TR" sz="3600" dirty="0"/>
              <a:t>İLETİŞİM</a:t>
            </a:r>
          </a:p>
        </p:txBody>
      </p:sp>
    </p:spTree>
    <p:extLst>
      <p:ext uri="{BB962C8B-B14F-4D97-AF65-F5344CB8AC3E}">
        <p14:creationId xmlns:p14="http://schemas.microsoft.com/office/powerpoint/2010/main" val="231640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animBg="1"/>
      <p:bldP spid="13" grpId="0" animBg="1"/>
      <p:bldP spid="1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smtClean="0">
                <a:solidFill>
                  <a:srgbClr val="FF0000"/>
                </a:solidFill>
              </a:rPr>
              <a:t>Kalite Güvence Programında Resmi Prosedür</a:t>
            </a:r>
            <a:endParaRPr lang="tr-TR" sz="4000" b="1" dirty="0">
              <a:solidFill>
                <a:srgbClr val="FF0000"/>
              </a:solidFill>
            </a:endParaRPr>
          </a:p>
        </p:txBody>
      </p:sp>
      <p:sp>
        <p:nvSpPr>
          <p:cNvPr id="3" name="İçerik Yer Tutucusu 2"/>
          <p:cNvSpPr>
            <a:spLocks noGrp="1"/>
          </p:cNvSpPr>
          <p:nvPr>
            <p:ph idx="1"/>
          </p:nvPr>
        </p:nvSpPr>
        <p:spPr>
          <a:xfrm>
            <a:off x="1097280" y="1845733"/>
            <a:ext cx="10058400" cy="4297891"/>
          </a:xfrm>
        </p:spPr>
        <p:txBody>
          <a:bodyPr>
            <a:noAutofit/>
          </a:bodyPr>
          <a:lstStyle/>
          <a:p>
            <a:pPr lvl="2" algn="just">
              <a:buFont typeface="Arial" panose="020B0604020202020204" pitchFamily="34" charset="0"/>
              <a:buChar char="•"/>
            </a:pPr>
            <a:r>
              <a:rPr lang="tr-TR" sz="2800" dirty="0" smtClean="0"/>
              <a:t>Tedavi cihazının bakımı/onarımı </a:t>
            </a:r>
            <a:r>
              <a:rPr lang="tr-TR" sz="2800" dirty="0"/>
              <a:t>sonrası </a:t>
            </a:r>
            <a:r>
              <a:rPr lang="tr-TR" sz="2800" dirty="0" smtClean="0"/>
              <a:t>kontrol edilmesi,</a:t>
            </a:r>
          </a:p>
          <a:p>
            <a:pPr lvl="2" algn="just">
              <a:buFont typeface="Arial" panose="020B0604020202020204" pitchFamily="34" charset="0"/>
              <a:buChar char="•"/>
            </a:pPr>
            <a:r>
              <a:rPr lang="tr-TR" sz="2800" dirty="0" smtClean="0"/>
              <a:t>Hastaların tedavisine devam </a:t>
            </a:r>
            <a:r>
              <a:rPr lang="tr-TR" sz="2800" dirty="0"/>
              <a:t>edilmeden önce durumun </a:t>
            </a:r>
            <a:r>
              <a:rPr lang="tr-TR" sz="2800" dirty="0" smtClean="0"/>
              <a:t>Medikal Fizikçilere bildirilmesinin </a:t>
            </a:r>
            <a:r>
              <a:rPr lang="tr-TR" sz="2800" dirty="0"/>
              <a:t>zorunlu </a:t>
            </a:r>
            <a:r>
              <a:rPr lang="tr-TR" sz="2800" dirty="0" smtClean="0"/>
              <a:t>olması,</a:t>
            </a:r>
          </a:p>
          <a:p>
            <a:pPr lvl="2" algn="just">
              <a:buFont typeface="Arial" panose="020B0604020202020204" pitchFamily="34" charset="0"/>
              <a:buChar char="•"/>
            </a:pPr>
            <a:r>
              <a:rPr lang="tr-TR" sz="2800" dirty="0" smtClean="0"/>
              <a:t>Cihaz onarımının ışın parametrelerini etkilemiş olabileceği durumlarda, Medikal </a:t>
            </a:r>
            <a:r>
              <a:rPr lang="tr-TR" sz="2800" dirty="0" smtClean="0"/>
              <a:t>Fizik Uzmanları </a:t>
            </a:r>
            <a:r>
              <a:rPr lang="tr-TR" sz="2800" dirty="0" smtClean="0"/>
              <a:t>tarafından </a:t>
            </a:r>
            <a:r>
              <a:rPr lang="tr-TR" sz="2800" dirty="0" err="1" smtClean="0"/>
              <a:t>dozimetrik</a:t>
            </a:r>
            <a:r>
              <a:rPr lang="tr-TR" sz="2800" dirty="0" smtClean="0"/>
              <a:t> doğrulama ihtiyacının değerlendirilmesi,</a:t>
            </a:r>
          </a:p>
          <a:p>
            <a:pPr lvl="2" algn="just">
              <a:buFont typeface="Arial" panose="020B0604020202020204" pitchFamily="34" charset="0"/>
              <a:buChar char="•"/>
            </a:pPr>
            <a:r>
              <a:rPr lang="tr-TR" sz="2800" dirty="0" smtClean="0"/>
              <a:t>Tedavi cihazında olağandışı </a:t>
            </a:r>
            <a:r>
              <a:rPr lang="tr-TR" sz="2800" dirty="0"/>
              <a:t>görüntüler veya davranışlar meydana geldiğinde tam bir inceleme veya araştırma yapma </a:t>
            </a:r>
            <a:r>
              <a:rPr lang="tr-TR" sz="2800" dirty="0" smtClean="0"/>
              <a:t>prosedürünün başlatılması.</a:t>
            </a:r>
            <a:endParaRPr lang="tr-TR" sz="2800" dirty="0"/>
          </a:p>
          <a:p>
            <a:pPr algn="just">
              <a:buFont typeface="Arial" panose="020B0604020202020204" pitchFamily="34" charset="0"/>
              <a:buChar char="•"/>
            </a:pPr>
            <a:endParaRPr lang="tr-TR" sz="2800" dirty="0"/>
          </a:p>
        </p:txBody>
      </p:sp>
      <p:sp>
        <p:nvSpPr>
          <p:cNvPr id="4" name="Altbilgi Yer Tutucusu 4"/>
          <p:cNvSpPr>
            <a:spLocks noGrp="1"/>
          </p:cNvSpPr>
          <p:nvPr>
            <p:ph type="ftr" sz="quarter" idx="11"/>
          </p:nvPr>
        </p:nvSpPr>
        <p:spPr>
          <a:xfrm>
            <a:off x="3686185" y="6459785"/>
            <a:ext cx="4822804" cy="365125"/>
          </a:xfrm>
        </p:spPr>
        <p:txBody>
          <a:bodyPr/>
          <a:lstStyle/>
          <a:p>
            <a:r>
              <a:rPr lang="en-GB" altLang="tr-TR" dirty="0"/>
              <a:t>Prevention of accidental exposure in radiotherapy</a:t>
            </a:r>
          </a:p>
        </p:txBody>
      </p:sp>
    </p:spTree>
    <p:extLst>
      <p:ext uri="{BB962C8B-B14F-4D97-AF65-F5344CB8AC3E}">
        <p14:creationId xmlns:p14="http://schemas.microsoft.com/office/powerpoint/2010/main" val="8632766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76225" y="3838575"/>
            <a:ext cx="3857625" cy="2125768"/>
          </a:xfrm>
          <a:solidFill>
            <a:schemeClr val="accent2">
              <a:lumMod val="20000"/>
              <a:lumOff val="80000"/>
            </a:schemeClr>
          </a:solidFill>
        </p:spPr>
        <p:txBody>
          <a:bodyPr>
            <a:normAutofit/>
          </a:bodyPr>
          <a:lstStyle/>
          <a:p>
            <a:pPr algn="ctr"/>
            <a:r>
              <a:rPr lang="tr-TR" sz="2400" b="1" dirty="0" smtClean="0">
                <a:solidFill>
                  <a:srgbClr val="002060"/>
                </a:solidFill>
              </a:rPr>
              <a:t>TEDAVİ CİHAZI</a:t>
            </a:r>
          </a:p>
          <a:p>
            <a:pPr lvl="1"/>
            <a:r>
              <a:rPr lang="tr-TR" sz="2400" dirty="0" smtClean="0">
                <a:solidFill>
                  <a:srgbClr val="002060"/>
                </a:solidFill>
              </a:rPr>
              <a:t>Mekanik testler</a:t>
            </a:r>
          </a:p>
          <a:p>
            <a:pPr lvl="1"/>
            <a:r>
              <a:rPr lang="tr-TR" sz="2400" dirty="0" err="1" smtClean="0">
                <a:solidFill>
                  <a:srgbClr val="002060"/>
                </a:solidFill>
              </a:rPr>
              <a:t>Dozimetrik</a:t>
            </a:r>
            <a:r>
              <a:rPr lang="tr-TR" sz="2400" dirty="0" smtClean="0">
                <a:solidFill>
                  <a:srgbClr val="002060"/>
                </a:solidFill>
              </a:rPr>
              <a:t> testler</a:t>
            </a:r>
          </a:p>
          <a:p>
            <a:pPr lvl="2"/>
            <a:r>
              <a:rPr lang="tr-TR" sz="2400" dirty="0" smtClean="0">
                <a:solidFill>
                  <a:srgbClr val="002060"/>
                </a:solidFill>
              </a:rPr>
              <a:t>Günlük verim değişimi   ±% 2</a:t>
            </a:r>
            <a:endParaRPr lang="tr-TR" sz="2400" dirty="0">
              <a:solidFill>
                <a:srgbClr val="002060"/>
              </a:solidFill>
            </a:endParaRPr>
          </a:p>
          <a:p>
            <a:pPr lvl="2"/>
            <a:endParaRPr lang="tr-TR" sz="2400" dirty="0" smtClean="0">
              <a:solidFill>
                <a:srgbClr val="002060"/>
              </a:solidFill>
            </a:endParaRPr>
          </a:p>
        </p:txBody>
      </p:sp>
      <p:sp>
        <p:nvSpPr>
          <p:cNvPr id="4" name="İçerik Yer Tutucusu 2"/>
          <p:cNvSpPr txBox="1">
            <a:spLocks/>
          </p:cNvSpPr>
          <p:nvPr/>
        </p:nvSpPr>
        <p:spPr>
          <a:xfrm>
            <a:off x="6433060" y="3057523"/>
            <a:ext cx="3705832" cy="2811569"/>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tr-TR" dirty="0" smtClean="0"/>
              <a:t>TEDAVİ</a:t>
            </a:r>
            <a:endParaRPr lang="tr-TR" dirty="0"/>
          </a:p>
        </p:txBody>
      </p:sp>
      <p:sp>
        <p:nvSpPr>
          <p:cNvPr id="5" name="İçerik Yer Tutucusu 2"/>
          <p:cNvSpPr txBox="1">
            <a:spLocks/>
          </p:cNvSpPr>
          <p:nvPr/>
        </p:nvSpPr>
        <p:spPr>
          <a:xfrm>
            <a:off x="889635" y="1952624"/>
            <a:ext cx="10266045" cy="1809751"/>
          </a:xfrm>
          <a:prstGeom prst="rect">
            <a:avLst/>
          </a:prstGeom>
          <a:solidFill>
            <a:schemeClr val="accent4">
              <a:lumMod val="20000"/>
              <a:lumOff val="80000"/>
            </a:schemeClr>
          </a:solidFill>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tr-TR" sz="2400" dirty="0" smtClean="0">
                <a:solidFill>
                  <a:srgbClr val="002060"/>
                </a:solidFill>
              </a:rPr>
              <a:t>Gerekli dozun doğruluğunu sağlama:</a:t>
            </a:r>
          </a:p>
          <a:p>
            <a:pPr lvl="1"/>
            <a:r>
              <a:rPr lang="tr-TR" sz="2400" dirty="0">
                <a:solidFill>
                  <a:srgbClr val="002060"/>
                </a:solidFill>
              </a:rPr>
              <a:t>Radyoterapide hastanın yeterli tümör kontrolünün sağlaması için hedeflenen dozun %5 içinde </a:t>
            </a:r>
            <a:r>
              <a:rPr lang="tr-TR" sz="2400" dirty="0" smtClean="0">
                <a:solidFill>
                  <a:srgbClr val="002060"/>
                </a:solidFill>
              </a:rPr>
              <a:t>olması </a:t>
            </a:r>
            <a:r>
              <a:rPr lang="tr-TR" sz="2400" dirty="0">
                <a:solidFill>
                  <a:srgbClr val="002060"/>
                </a:solidFill>
              </a:rPr>
              <a:t>gerekmektedir (ICRU). </a:t>
            </a:r>
            <a:endParaRPr lang="tr-TR" sz="2400" dirty="0" smtClean="0">
              <a:solidFill>
                <a:srgbClr val="002060"/>
              </a:solidFill>
            </a:endParaRPr>
          </a:p>
          <a:p>
            <a:pPr lvl="2"/>
            <a:r>
              <a:rPr lang="tr-TR" sz="2400" dirty="0" smtClean="0">
                <a:solidFill>
                  <a:srgbClr val="002060"/>
                </a:solidFill>
              </a:rPr>
              <a:t>Belirsizlik kaynakları ±% 5</a:t>
            </a:r>
            <a:endParaRPr lang="tr-TR" sz="2400" dirty="0">
              <a:solidFill>
                <a:srgbClr val="002060"/>
              </a:solidFill>
            </a:endParaRPr>
          </a:p>
        </p:txBody>
      </p:sp>
      <p:sp>
        <p:nvSpPr>
          <p:cNvPr id="6" name="İçerik Yer Tutucusu 2"/>
          <p:cNvSpPr txBox="1">
            <a:spLocks/>
          </p:cNvSpPr>
          <p:nvPr/>
        </p:nvSpPr>
        <p:spPr>
          <a:xfrm>
            <a:off x="7848600" y="3829050"/>
            <a:ext cx="3724276" cy="2125768"/>
          </a:xfrm>
          <a:prstGeom prst="rect">
            <a:avLst/>
          </a:prstGeom>
          <a:solidFill>
            <a:schemeClr val="accent6">
              <a:lumMod val="20000"/>
              <a:lumOff val="80000"/>
            </a:schemeClr>
          </a:solidFill>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r>
              <a:rPr lang="tr-TR" sz="2400" b="1" dirty="0" smtClean="0">
                <a:solidFill>
                  <a:srgbClr val="002060"/>
                </a:solidFill>
              </a:rPr>
              <a:t>HASTA </a:t>
            </a:r>
          </a:p>
          <a:p>
            <a:pPr lvl="1"/>
            <a:r>
              <a:rPr lang="tr-TR" sz="2400" dirty="0" smtClean="0">
                <a:solidFill>
                  <a:srgbClr val="002060"/>
                </a:solidFill>
              </a:rPr>
              <a:t>Hasta set-</a:t>
            </a:r>
            <a:r>
              <a:rPr lang="tr-TR" sz="2400" dirty="0" err="1" smtClean="0">
                <a:solidFill>
                  <a:srgbClr val="002060"/>
                </a:solidFill>
              </a:rPr>
              <a:t>up</a:t>
            </a:r>
            <a:r>
              <a:rPr lang="tr-TR" sz="2400" dirty="0" smtClean="0">
                <a:solidFill>
                  <a:srgbClr val="002060"/>
                </a:solidFill>
              </a:rPr>
              <a:t> ve hareketi </a:t>
            </a:r>
          </a:p>
          <a:p>
            <a:pPr marL="201168" lvl="1" indent="0">
              <a:buNone/>
            </a:pPr>
            <a:r>
              <a:rPr lang="tr-TR" sz="2400" dirty="0" smtClean="0">
                <a:solidFill>
                  <a:srgbClr val="002060"/>
                </a:solidFill>
              </a:rPr>
              <a:t>   ±% 3</a:t>
            </a:r>
          </a:p>
        </p:txBody>
      </p:sp>
      <p:sp>
        <p:nvSpPr>
          <p:cNvPr id="7" name="İçerik Yer Tutucusu 2"/>
          <p:cNvSpPr txBox="1">
            <a:spLocks/>
          </p:cNvSpPr>
          <p:nvPr/>
        </p:nvSpPr>
        <p:spPr>
          <a:xfrm>
            <a:off x="4286250" y="3829050"/>
            <a:ext cx="3409950" cy="2125768"/>
          </a:xfrm>
          <a:prstGeom prst="rect">
            <a:avLst/>
          </a:prstGeom>
          <a:solidFill>
            <a:schemeClr val="accent5">
              <a:lumMod val="20000"/>
              <a:lumOff val="80000"/>
            </a:schemeClr>
          </a:solidFill>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r>
              <a:rPr lang="tr-TR" sz="2400" b="1" dirty="0" smtClean="0">
                <a:solidFill>
                  <a:srgbClr val="002060"/>
                </a:solidFill>
              </a:rPr>
              <a:t>TEDAVİ PLANLAMA SİSTEMİ</a:t>
            </a:r>
          </a:p>
          <a:p>
            <a:pPr lvl="1"/>
            <a:r>
              <a:rPr lang="tr-TR" sz="2400" dirty="0">
                <a:solidFill>
                  <a:srgbClr val="002060"/>
                </a:solidFill>
              </a:rPr>
              <a:t>Tedavi planı kalite kontrolü ±% 2</a:t>
            </a:r>
          </a:p>
          <a:p>
            <a:pPr>
              <a:buFont typeface="Arial" panose="020B0604020202020204" pitchFamily="34" charset="0"/>
              <a:buChar char="•"/>
            </a:pPr>
            <a:endParaRPr lang="tr-TR" sz="2400" b="1" dirty="0" smtClean="0">
              <a:solidFill>
                <a:srgbClr val="002060"/>
              </a:solidFill>
            </a:endParaRPr>
          </a:p>
        </p:txBody>
      </p:sp>
      <p:sp>
        <p:nvSpPr>
          <p:cNvPr id="11" name="Unvan 1"/>
          <p:cNvSpPr>
            <a:spLocks noGrp="1"/>
          </p:cNvSpPr>
          <p:nvPr>
            <p:ph type="title"/>
          </p:nvPr>
        </p:nvSpPr>
        <p:spPr>
          <a:xfrm>
            <a:off x="1097280" y="286603"/>
            <a:ext cx="10058400" cy="1450757"/>
          </a:xfrm>
        </p:spPr>
        <p:txBody>
          <a:bodyPr/>
          <a:lstStyle/>
          <a:p>
            <a:r>
              <a:rPr lang="tr-TR" b="1" dirty="0">
                <a:solidFill>
                  <a:srgbClr val="FF0000"/>
                </a:solidFill>
              </a:rPr>
              <a:t>Kalite Güvence </a:t>
            </a:r>
            <a:r>
              <a:rPr lang="tr-TR" b="1" dirty="0" smtClean="0">
                <a:solidFill>
                  <a:srgbClr val="FF0000"/>
                </a:solidFill>
              </a:rPr>
              <a:t>Programında </a:t>
            </a:r>
            <a:br>
              <a:rPr lang="tr-TR" b="1" dirty="0" smtClean="0">
                <a:solidFill>
                  <a:srgbClr val="FF0000"/>
                </a:solidFill>
              </a:rPr>
            </a:br>
            <a:r>
              <a:rPr lang="tr-TR" b="1" dirty="0" smtClean="0">
                <a:solidFill>
                  <a:srgbClr val="FF0000"/>
                </a:solidFill>
              </a:rPr>
              <a:t>Hasta Güvenliği</a:t>
            </a:r>
            <a:endParaRPr lang="tr-TR" b="1" dirty="0">
              <a:solidFill>
                <a:srgbClr val="FF0000"/>
              </a:solidFill>
            </a:endParaRPr>
          </a:p>
        </p:txBody>
      </p:sp>
    </p:spTree>
    <p:extLst>
      <p:ext uri="{BB962C8B-B14F-4D97-AF65-F5344CB8AC3E}">
        <p14:creationId xmlns:p14="http://schemas.microsoft.com/office/powerpoint/2010/main" val="31081430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FF0000"/>
                </a:solidFill>
              </a:rPr>
              <a:t>Kalite Güvence </a:t>
            </a:r>
            <a:r>
              <a:rPr lang="tr-TR" b="1" dirty="0" smtClean="0">
                <a:solidFill>
                  <a:srgbClr val="FF0000"/>
                </a:solidFill>
              </a:rPr>
              <a:t>Programında </a:t>
            </a:r>
            <a:br>
              <a:rPr lang="tr-TR" b="1" dirty="0" smtClean="0">
                <a:solidFill>
                  <a:srgbClr val="FF0000"/>
                </a:solidFill>
              </a:rPr>
            </a:br>
            <a:r>
              <a:rPr lang="tr-TR" b="1" dirty="0" smtClean="0">
                <a:solidFill>
                  <a:srgbClr val="FF0000"/>
                </a:solidFill>
              </a:rPr>
              <a:t>Hasta Güvenliği</a:t>
            </a:r>
            <a:endParaRPr lang="tr-TR" b="1" dirty="0">
              <a:solidFill>
                <a:srgbClr val="FF0000"/>
              </a:solidFill>
            </a:endParaRPr>
          </a:p>
        </p:txBody>
      </p:sp>
      <p:sp>
        <p:nvSpPr>
          <p:cNvPr id="3" name="İçerik Yer Tutucusu 2"/>
          <p:cNvSpPr>
            <a:spLocks noGrp="1"/>
          </p:cNvSpPr>
          <p:nvPr>
            <p:ph idx="1"/>
          </p:nvPr>
        </p:nvSpPr>
        <p:spPr>
          <a:xfrm>
            <a:off x="3788229" y="2831551"/>
            <a:ext cx="4323806" cy="2909575"/>
          </a:xfrm>
          <a:solidFill>
            <a:schemeClr val="accent6">
              <a:lumMod val="40000"/>
              <a:lumOff val="60000"/>
            </a:schemeClr>
          </a:solidFill>
        </p:spPr>
        <p:txBody>
          <a:bodyPr>
            <a:normAutofit/>
          </a:bodyPr>
          <a:lstStyle/>
          <a:p>
            <a:pPr marL="0" indent="0">
              <a:buNone/>
            </a:pPr>
            <a:endParaRPr lang="tr-TR" sz="2800" b="1" dirty="0" smtClean="0">
              <a:solidFill>
                <a:srgbClr val="002060"/>
              </a:solidFill>
            </a:endParaRPr>
          </a:p>
          <a:p>
            <a:pPr lvl="1">
              <a:buFont typeface="Arial" panose="020B0604020202020204" pitchFamily="34" charset="0"/>
              <a:buChar char="•"/>
            </a:pPr>
            <a:r>
              <a:rPr lang="tr-TR" sz="2800" b="1" dirty="0" smtClean="0">
                <a:solidFill>
                  <a:srgbClr val="002060"/>
                </a:solidFill>
              </a:rPr>
              <a:t>Simülasyon</a:t>
            </a:r>
          </a:p>
          <a:p>
            <a:pPr lvl="1">
              <a:buFont typeface="Arial" panose="020B0604020202020204" pitchFamily="34" charset="0"/>
              <a:buChar char="•"/>
            </a:pPr>
            <a:r>
              <a:rPr lang="tr-TR" sz="2800" b="1" dirty="0" smtClean="0">
                <a:solidFill>
                  <a:srgbClr val="002060"/>
                </a:solidFill>
              </a:rPr>
              <a:t>Tedavi planlama</a:t>
            </a:r>
          </a:p>
          <a:p>
            <a:pPr lvl="1">
              <a:buFont typeface="Arial" panose="020B0604020202020204" pitchFamily="34" charset="0"/>
              <a:buChar char="•"/>
            </a:pPr>
            <a:r>
              <a:rPr lang="tr-TR" sz="2800" b="1" dirty="0" smtClean="0">
                <a:solidFill>
                  <a:srgbClr val="002060"/>
                </a:solidFill>
              </a:rPr>
              <a:t>Tedavi cihazı</a:t>
            </a:r>
            <a:endParaRPr lang="tr-TR" sz="2800" b="1" dirty="0" smtClean="0">
              <a:solidFill>
                <a:srgbClr val="FF0000"/>
              </a:solidFill>
            </a:endParaRPr>
          </a:p>
        </p:txBody>
      </p:sp>
      <p:sp>
        <p:nvSpPr>
          <p:cNvPr id="4" name="Dikdörtgen 3"/>
          <p:cNvSpPr/>
          <p:nvPr/>
        </p:nvSpPr>
        <p:spPr>
          <a:xfrm>
            <a:off x="478971" y="1988011"/>
            <a:ext cx="11266715" cy="523220"/>
          </a:xfrm>
          <a:prstGeom prst="rect">
            <a:avLst/>
          </a:prstGeom>
        </p:spPr>
        <p:txBody>
          <a:bodyPr wrap="square">
            <a:spAutoFit/>
          </a:bodyPr>
          <a:lstStyle/>
          <a:p>
            <a:pPr algn="ctr"/>
            <a:r>
              <a:rPr lang="tr-TR" sz="2800" dirty="0">
                <a:solidFill>
                  <a:srgbClr val="002060"/>
                </a:solidFill>
              </a:rPr>
              <a:t>Hastaya ait verilerin aktarımının doğruluğu her bir aşamada sağlanmalıdır.</a:t>
            </a:r>
          </a:p>
        </p:txBody>
      </p:sp>
    </p:spTree>
    <p:extLst>
      <p:ext uri="{BB962C8B-B14F-4D97-AF65-F5344CB8AC3E}">
        <p14:creationId xmlns:p14="http://schemas.microsoft.com/office/powerpoint/2010/main" val="25841878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97280" y="1809750"/>
            <a:ext cx="10599420" cy="4333875"/>
          </a:xfrm>
          <a:solidFill>
            <a:schemeClr val="accent4">
              <a:lumMod val="40000"/>
              <a:lumOff val="60000"/>
            </a:schemeClr>
          </a:solidFill>
        </p:spPr>
        <p:txBody>
          <a:bodyPr>
            <a:noAutofit/>
          </a:bodyPr>
          <a:lstStyle/>
          <a:p>
            <a:pPr algn="just">
              <a:spcBef>
                <a:spcPct val="20000"/>
              </a:spcBef>
              <a:buClr>
                <a:schemeClr val="bg1">
                  <a:lumMod val="50000"/>
                </a:schemeClr>
              </a:buClr>
              <a:buSzPct val="110000"/>
              <a:buFont typeface="Arial" panose="020B0604020202020204" pitchFamily="34" charset="0"/>
              <a:buChar char="•"/>
            </a:pPr>
            <a:r>
              <a:rPr lang="tr-TR" altLang="tr-TR" sz="2200" dirty="0" smtClean="0">
                <a:solidFill>
                  <a:srgbClr val="002060"/>
                </a:solidFill>
                <a:latin typeface="Arial" panose="020B0604020202020204" pitchFamily="34" charset="0"/>
              </a:rPr>
              <a:t>Hasta kimliği doğrulama</a:t>
            </a:r>
          </a:p>
          <a:p>
            <a:pPr algn="just">
              <a:spcBef>
                <a:spcPct val="20000"/>
              </a:spcBef>
              <a:buClr>
                <a:schemeClr val="bg1">
                  <a:lumMod val="50000"/>
                </a:schemeClr>
              </a:buClr>
              <a:buSzPct val="110000"/>
              <a:buFont typeface="Arial" panose="020B0604020202020204" pitchFamily="34" charset="0"/>
              <a:buChar char="•"/>
            </a:pPr>
            <a:r>
              <a:rPr lang="tr-TR" altLang="tr-TR" sz="2200" dirty="0" smtClean="0">
                <a:solidFill>
                  <a:srgbClr val="002060"/>
                </a:solidFill>
                <a:latin typeface="Arial" panose="020B0604020202020204" pitchFamily="34" charset="0"/>
              </a:rPr>
              <a:t>Hastanın tedavi edilecek alanına uygun </a:t>
            </a:r>
          </a:p>
          <a:p>
            <a:pPr lvl="1" algn="just">
              <a:spcBef>
                <a:spcPct val="20000"/>
              </a:spcBef>
              <a:buClr>
                <a:schemeClr val="bg1">
                  <a:lumMod val="50000"/>
                </a:schemeClr>
              </a:buClr>
              <a:buSzPct val="110000"/>
              <a:buFont typeface="Arial" panose="020B0604020202020204" pitchFamily="34" charset="0"/>
              <a:buChar char="•"/>
            </a:pPr>
            <a:r>
              <a:rPr lang="tr-TR" altLang="tr-TR" sz="2200" dirty="0" err="1" smtClean="0">
                <a:solidFill>
                  <a:srgbClr val="002060"/>
                </a:solidFill>
                <a:latin typeface="Arial" panose="020B0604020202020204" pitchFamily="34" charset="0"/>
              </a:rPr>
              <a:t>İmmobilizasyon</a:t>
            </a:r>
            <a:r>
              <a:rPr lang="tr-TR" altLang="tr-TR" sz="2200" dirty="0" smtClean="0">
                <a:solidFill>
                  <a:srgbClr val="002060"/>
                </a:solidFill>
                <a:latin typeface="Arial" panose="020B0604020202020204" pitchFamily="34" charset="0"/>
              </a:rPr>
              <a:t> gereçlerinin seçimi</a:t>
            </a:r>
          </a:p>
          <a:p>
            <a:pPr lvl="1" algn="just">
              <a:spcBef>
                <a:spcPct val="20000"/>
              </a:spcBef>
              <a:buClr>
                <a:schemeClr val="bg1">
                  <a:lumMod val="50000"/>
                </a:schemeClr>
              </a:buClr>
              <a:buSzPct val="110000"/>
              <a:buFont typeface="Arial" panose="020B0604020202020204" pitchFamily="34" charset="0"/>
              <a:buChar char="•"/>
            </a:pPr>
            <a:r>
              <a:rPr lang="tr-TR" altLang="tr-TR" sz="2200" dirty="0" smtClean="0">
                <a:solidFill>
                  <a:srgbClr val="002060"/>
                </a:solidFill>
                <a:latin typeface="Arial" panose="020B0604020202020204" pitchFamily="34" charset="0"/>
              </a:rPr>
              <a:t>Tedavi alanını içeren görüntü alımı</a:t>
            </a:r>
          </a:p>
          <a:p>
            <a:pPr algn="just">
              <a:spcBef>
                <a:spcPct val="20000"/>
              </a:spcBef>
              <a:buClr>
                <a:schemeClr val="bg1">
                  <a:lumMod val="50000"/>
                </a:schemeClr>
              </a:buClr>
              <a:buSzPct val="110000"/>
              <a:buFont typeface="Arial" panose="020B0604020202020204" pitchFamily="34" charset="0"/>
              <a:buChar char="•"/>
            </a:pPr>
            <a:r>
              <a:rPr lang="tr-TR" altLang="tr-TR" sz="2200" dirty="0" smtClean="0">
                <a:solidFill>
                  <a:srgbClr val="002060"/>
                </a:solidFill>
                <a:latin typeface="Arial" panose="020B0604020202020204" pitchFamily="34" charset="0"/>
              </a:rPr>
              <a:t>Hasta dosyasına simülasyon bilgilerinin doğru kaydedilmesi</a:t>
            </a:r>
          </a:p>
          <a:p>
            <a:pPr lvl="1" algn="just">
              <a:spcBef>
                <a:spcPct val="20000"/>
              </a:spcBef>
              <a:buClr>
                <a:schemeClr val="bg1">
                  <a:lumMod val="50000"/>
                </a:schemeClr>
              </a:buClr>
              <a:buSzPct val="110000"/>
              <a:buFont typeface="Arial" panose="020B0604020202020204" pitchFamily="34" charset="0"/>
              <a:buChar char="•"/>
            </a:pPr>
            <a:r>
              <a:rPr lang="tr-TR" altLang="tr-TR" sz="2200" dirty="0" smtClean="0">
                <a:solidFill>
                  <a:srgbClr val="002060"/>
                </a:solidFill>
                <a:latin typeface="Arial" panose="020B0604020202020204" pitchFamily="34" charset="0"/>
              </a:rPr>
              <a:t>Kullanılan </a:t>
            </a:r>
            <a:r>
              <a:rPr lang="tr-TR" altLang="tr-TR" sz="2200" dirty="0" err="1" smtClean="0">
                <a:solidFill>
                  <a:srgbClr val="002060"/>
                </a:solidFill>
                <a:latin typeface="Arial" panose="020B0604020202020204" pitchFamily="34" charset="0"/>
              </a:rPr>
              <a:t>immobilizasyon</a:t>
            </a:r>
            <a:r>
              <a:rPr lang="tr-TR" altLang="tr-TR" sz="2200" dirty="0" smtClean="0">
                <a:solidFill>
                  <a:srgbClr val="002060"/>
                </a:solidFill>
                <a:latin typeface="Arial" panose="020B0604020202020204" pitchFamily="34" charset="0"/>
              </a:rPr>
              <a:t> gereçleri </a:t>
            </a:r>
          </a:p>
          <a:p>
            <a:pPr algn="just">
              <a:spcBef>
                <a:spcPct val="20000"/>
              </a:spcBef>
              <a:buClr>
                <a:schemeClr val="bg1">
                  <a:lumMod val="50000"/>
                </a:schemeClr>
              </a:buClr>
              <a:buSzPct val="110000"/>
              <a:buFont typeface="Arial" panose="020B0604020202020204" pitchFamily="34" charset="0"/>
              <a:buChar char="•"/>
            </a:pPr>
            <a:r>
              <a:rPr lang="tr-TR" altLang="tr-TR" sz="2200" dirty="0" smtClean="0">
                <a:solidFill>
                  <a:srgbClr val="002060"/>
                </a:solidFill>
                <a:latin typeface="Arial" panose="020B0604020202020204" pitchFamily="34" charset="0"/>
              </a:rPr>
              <a:t>Hastanın BT </a:t>
            </a:r>
            <a:r>
              <a:rPr lang="tr-TR" altLang="tr-TR" sz="2200" dirty="0">
                <a:solidFill>
                  <a:srgbClr val="002060"/>
                </a:solidFill>
                <a:latin typeface="Arial" panose="020B0604020202020204" pitchFamily="34" charset="0"/>
              </a:rPr>
              <a:t>simülatörde yatış pozisyonunun doğru </a:t>
            </a:r>
            <a:r>
              <a:rPr lang="tr-TR" altLang="tr-TR" sz="2200" dirty="0" smtClean="0">
                <a:solidFill>
                  <a:srgbClr val="002060"/>
                </a:solidFill>
                <a:latin typeface="Arial" panose="020B0604020202020204" pitchFamily="34" charset="0"/>
              </a:rPr>
              <a:t>tanımlanması</a:t>
            </a:r>
            <a:endParaRPr lang="tr-TR" altLang="tr-TR" sz="2200" dirty="0">
              <a:solidFill>
                <a:srgbClr val="002060"/>
              </a:solidFill>
              <a:latin typeface="Arial" panose="020B0604020202020204" pitchFamily="34" charset="0"/>
            </a:endParaRPr>
          </a:p>
          <a:p>
            <a:pPr lvl="1" algn="just">
              <a:spcBef>
                <a:spcPct val="20000"/>
              </a:spcBef>
              <a:buClr>
                <a:schemeClr val="bg1">
                  <a:lumMod val="50000"/>
                </a:schemeClr>
              </a:buClr>
              <a:buSzPct val="110000"/>
              <a:buFont typeface="Arial" panose="020B0604020202020204" pitchFamily="34" charset="0"/>
              <a:buChar char="•"/>
            </a:pPr>
            <a:r>
              <a:rPr lang="tr-TR" altLang="tr-TR" sz="2200" dirty="0" err="1" smtClean="0">
                <a:solidFill>
                  <a:srgbClr val="002060"/>
                </a:solidFill>
                <a:latin typeface="Arial" panose="020B0604020202020204" pitchFamily="34" charset="0"/>
              </a:rPr>
              <a:t>Gantriye</a:t>
            </a:r>
            <a:r>
              <a:rPr lang="tr-TR" altLang="tr-TR" sz="2200" dirty="0" smtClean="0">
                <a:solidFill>
                  <a:srgbClr val="002060"/>
                </a:solidFill>
                <a:latin typeface="Arial" panose="020B0604020202020204" pitchFamily="34" charset="0"/>
              </a:rPr>
              <a:t> ayaktan </a:t>
            </a:r>
            <a:r>
              <a:rPr lang="tr-TR" altLang="tr-TR" sz="2200" dirty="0">
                <a:solidFill>
                  <a:srgbClr val="002060"/>
                </a:solidFill>
                <a:latin typeface="Arial" panose="020B0604020202020204" pitchFamily="34" charset="0"/>
              </a:rPr>
              <a:t>ya da baştan </a:t>
            </a:r>
            <a:r>
              <a:rPr lang="tr-TR" altLang="tr-TR" sz="2200" dirty="0" smtClean="0">
                <a:solidFill>
                  <a:srgbClr val="002060"/>
                </a:solidFill>
                <a:latin typeface="Arial" panose="020B0604020202020204" pitchFamily="34" charset="0"/>
              </a:rPr>
              <a:t>giriş</a:t>
            </a:r>
            <a:endParaRPr lang="tr-TR" altLang="tr-TR" sz="2200" dirty="0">
              <a:solidFill>
                <a:srgbClr val="002060"/>
              </a:solidFill>
              <a:latin typeface="Arial" panose="020B0604020202020204" pitchFamily="34" charset="0"/>
            </a:endParaRPr>
          </a:p>
          <a:p>
            <a:pPr lvl="1" algn="just">
              <a:spcBef>
                <a:spcPct val="20000"/>
              </a:spcBef>
              <a:buClr>
                <a:schemeClr val="bg1">
                  <a:lumMod val="50000"/>
                </a:schemeClr>
              </a:buClr>
              <a:buSzPct val="110000"/>
              <a:buFont typeface="Arial" panose="020B0604020202020204" pitchFamily="34" charset="0"/>
              <a:buChar char="•"/>
            </a:pPr>
            <a:r>
              <a:rPr lang="tr-TR" altLang="tr-TR" sz="2200" dirty="0" err="1" smtClean="0">
                <a:solidFill>
                  <a:srgbClr val="002060"/>
                </a:solidFill>
                <a:latin typeface="Arial" panose="020B0604020202020204" pitchFamily="34" charset="0"/>
              </a:rPr>
              <a:t>Supine</a:t>
            </a:r>
            <a:r>
              <a:rPr lang="tr-TR" altLang="tr-TR" sz="2200" dirty="0" smtClean="0">
                <a:solidFill>
                  <a:srgbClr val="002060"/>
                </a:solidFill>
                <a:latin typeface="Arial" panose="020B0604020202020204" pitchFamily="34" charset="0"/>
              </a:rPr>
              <a:t> ya da </a:t>
            </a:r>
            <a:r>
              <a:rPr lang="tr-TR" altLang="tr-TR" sz="2200" dirty="0" err="1" smtClean="0">
                <a:solidFill>
                  <a:srgbClr val="002060"/>
                </a:solidFill>
                <a:latin typeface="Arial" panose="020B0604020202020204" pitchFamily="34" charset="0"/>
              </a:rPr>
              <a:t>prone</a:t>
            </a:r>
            <a:r>
              <a:rPr lang="tr-TR" altLang="tr-TR" sz="2200" dirty="0" smtClean="0">
                <a:solidFill>
                  <a:srgbClr val="002060"/>
                </a:solidFill>
                <a:latin typeface="Arial" panose="020B0604020202020204" pitchFamily="34" charset="0"/>
              </a:rPr>
              <a:t> yatış şekli</a:t>
            </a:r>
            <a:endParaRPr lang="tr-TR" altLang="tr-TR" sz="2200" dirty="0">
              <a:solidFill>
                <a:srgbClr val="002060"/>
              </a:solidFill>
              <a:latin typeface="Arial" panose="020B0604020202020204" pitchFamily="34" charset="0"/>
            </a:endParaRPr>
          </a:p>
          <a:p>
            <a:pPr lvl="3" algn="just">
              <a:spcBef>
                <a:spcPct val="20000"/>
              </a:spcBef>
              <a:buClr>
                <a:schemeClr val="bg1">
                  <a:lumMod val="50000"/>
                </a:schemeClr>
              </a:buClr>
              <a:buSzPct val="110000"/>
              <a:buFont typeface="Arial" panose="020B0604020202020204" pitchFamily="34" charset="0"/>
              <a:buChar char="•"/>
            </a:pPr>
            <a:r>
              <a:rPr lang="tr-TR" altLang="tr-TR" sz="2200" dirty="0">
                <a:solidFill>
                  <a:srgbClr val="002060"/>
                </a:solidFill>
                <a:latin typeface="Arial" panose="020B0604020202020204" pitchFamily="34" charset="0"/>
              </a:rPr>
              <a:t>Hastanın sağ ve sol tarafının değişmesine/yanlış tanımlanmasına sebep olur</a:t>
            </a:r>
          </a:p>
          <a:p>
            <a:pPr>
              <a:buClr>
                <a:schemeClr val="bg1">
                  <a:lumMod val="50000"/>
                </a:schemeClr>
              </a:buClr>
              <a:buFont typeface="Arial" panose="020B0604020202020204" pitchFamily="34" charset="0"/>
              <a:buChar char="•"/>
            </a:pPr>
            <a:endParaRPr lang="tr-TR" sz="2200" dirty="0"/>
          </a:p>
        </p:txBody>
      </p:sp>
      <p:sp>
        <p:nvSpPr>
          <p:cNvPr id="4" name="Rectangle 4"/>
          <p:cNvSpPr>
            <a:spLocks noGrp="1" noChangeArrowheads="1"/>
          </p:cNvSpPr>
          <p:nvPr>
            <p:ph type="title"/>
          </p:nvPr>
        </p:nvSpPr>
        <p:spPr bwMode="black">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spcBef>
                <a:spcPct val="20000"/>
              </a:spcBef>
            </a:pPr>
            <a:r>
              <a:rPr lang="en-US" altLang="tr-TR" sz="3600" b="1" dirty="0" smtClean="0">
                <a:solidFill>
                  <a:srgbClr val="FF0000"/>
                </a:solidFill>
                <a:latin typeface="Arial" panose="020B0604020202020204" pitchFamily="34" charset="0"/>
              </a:rPr>
              <a:t>Sim</a:t>
            </a:r>
            <a:r>
              <a:rPr lang="tr-TR" altLang="tr-TR" sz="3600" b="1" dirty="0" smtClean="0">
                <a:solidFill>
                  <a:srgbClr val="FF0000"/>
                </a:solidFill>
                <a:latin typeface="Arial" panose="020B0604020202020204" pitchFamily="34" charset="0"/>
              </a:rPr>
              <a:t>ü</a:t>
            </a:r>
            <a:r>
              <a:rPr lang="en-US" altLang="tr-TR" sz="3600" b="1" dirty="0" smtClean="0">
                <a:solidFill>
                  <a:srgbClr val="FF0000"/>
                </a:solidFill>
                <a:latin typeface="Arial" panose="020B0604020202020204" pitchFamily="34" charset="0"/>
              </a:rPr>
              <a:t>la</a:t>
            </a:r>
            <a:r>
              <a:rPr lang="tr-TR" altLang="tr-TR" sz="3600" b="1" dirty="0" err="1" smtClean="0">
                <a:solidFill>
                  <a:srgbClr val="FF0000"/>
                </a:solidFill>
                <a:latin typeface="Arial" panose="020B0604020202020204" pitchFamily="34" charset="0"/>
              </a:rPr>
              <a:t>sy</a:t>
            </a:r>
            <a:r>
              <a:rPr lang="en-US" altLang="tr-TR" sz="3600" b="1" dirty="0" smtClean="0">
                <a:solidFill>
                  <a:srgbClr val="FF0000"/>
                </a:solidFill>
                <a:latin typeface="Arial" panose="020B0604020202020204" pitchFamily="34" charset="0"/>
              </a:rPr>
              <a:t>on</a:t>
            </a:r>
            <a:r>
              <a:rPr lang="tr-TR" altLang="tr-TR" sz="3600" b="1" dirty="0" smtClean="0">
                <a:solidFill>
                  <a:srgbClr val="FF0000"/>
                </a:solidFill>
                <a:latin typeface="Arial" panose="020B0604020202020204" pitchFamily="34" charset="0"/>
              </a:rPr>
              <a:t>da </a:t>
            </a:r>
            <a:r>
              <a:rPr lang="tr-TR" altLang="tr-TR" sz="3600" b="1" dirty="0">
                <a:solidFill>
                  <a:srgbClr val="FF0000"/>
                </a:solidFill>
                <a:latin typeface="Arial" panose="020B0604020202020204" pitchFamily="34" charset="0"/>
              </a:rPr>
              <a:t>D</a:t>
            </a:r>
            <a:r>
              <a:rPr lang="tr-TR" altLang="tr-TR" sz="3600" b="1" dirty="0" smtClean="0">
                <a:solidFill>
                  <a:srgbClr val="FF0000"/>
                </a:solidFill>
                <a:latin typeface="Arial" panose="020B0604020202020204" pitchFamily="34" charset="0"/>
              </a:rPr>
              <a:t>ikkat Edilecek Unsurlar</a:t>
            </a:r>
            <a:endParaRPr lang="en-US" altLang="tr-TR" sz="3600" b="1" dirty="0">
              <a:solidFill>
                <a:srgbClr val="FF0000"/>
              </a:solidFill>
              <a:latin typeface="Arial" panose="020B0604020202020204" pitchFamily="34" charset="0"/>
            </a:endParaRPr>
          </a:p>
        </p:txBody>
      </p:sp>
    </p:spTree>
    <p:extLst>
      <p:ext uri="{BB962C8B-B14F-4D97-AF65-F5344CB8AC3E}">
        <p14:creationId xmlns:p14="http://schemas.microsoft.com/office/powerpoint/2010/main" val="12628434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a:solidFill>
                  <a:srgbClr val="FF0000"/>
                </a:solidFill>
              </a:rPr>
              <a:t>Tedavi Set-</a:t>
            </a:r>
            <a:r>
              <a:rPr lang="tr-TR" b="1" dirty="0" err="1">
                <a:solidFill>
                  <a:srgbClr val="FF0000"/>
                </a:solidFill>
              </a:rPr>
              <a:t>up’ı</a:t>
            </a:r>
            <a:r>
              <a:rPr lang="tr-TR" b="1" dirty="0">
                <a:solidFill>
                  <a:srgbClr val="FF0000"/>
                </a:solidFill>
              </a:rPr>
              <a:t> ve Tedavinin </a:t>
            </a:r>
            <a:r>
              <a:rPr lang="tr-TR" b="1" dirty="0" smtClean="0">
                <a:solidFill>
                  <a:srgbClr val="FF0000"/>
                </a:solidFill>
              </a:rPr>
              <a:t>Verilmesi -</a:t>
            </a:r>
            <a:br>
              <a:rPr lang="tr-TR" b="1" dirty="0" smtClean="0">
                <a:solidFill>
                  <a:srgbClr val="FF0000"/>
                </a:solidFill>
              </a:rPr>
            </a:br>
            <a:r>
              <a:rPr lang="tr-TR" b="1" dirty="0" smtClean="0">
                <a:solidFill>
                  <a:srgbClr val="FF0000"/>
                </a:solidFill>
              </a:rPr>
              <a:t>Radyoterapistler İçin Günlük Pratik</a:t>
            </a:r>
            <a:endParaRPr lang="tr-TR" b="1" dirty="0">
              <a:solidFill>
                <a:srgbClr val="FF0000"/>
              </a:solidFill>
            </a:endParaRPr>
          </a:p>
        </p:txBody>
      </p:sp>
      <p:sp>
        <p:nvSpPr>
          <p:cNvPr id="3" name="İçerik Yer Tutucusu 2"/>
          <p:cNvSpPr>
            <a:spLocks noGrp="1"/>
          </p:cNvSpPr>
          <p:nvPr>
            <p:ph idx="1"/>
          </p:nvPr>
        </p:nvSpPr>
        <p:spPr>
          <a:xfrm>
            <a:off x="609599" y="1845734"/>
            <a:ext cx="11092543" cy="4326466"/>
          </a:xfrm>
          <a:solidFill>
            <a:schemeClr val="accent4">
              <a:lumMod val="40000"/>
              <a:lumOff val="60000"/>
            </a:schemeClr>
          </a:solidFill>
        </p:spPr>
        <p:txBody>
          <a:bodyPr>
            <a:noAutofit/>
          </a:bodyPr>
          <a:lstStyle/>
          <a:p>
            <a:pPr marL="0" indent="0" algn="just">
              <a:buNone/>
            </a:pPr>
            <a:r>
              <a:rPr lang="tr-TR" dirty="0" smtClean="0"/>
              <a:t>1. </a:t>
            </a:r>
            <a:r>
              <a:rPr lang="tr-TR" b="1" dirty="0" smtClean="0"/>
              <a:t>Fotoğraflı hasta doğrulama</a:t>
            </a:r>
          </a:p>
          <a:p>
            <a:pPr lvl="1" algn="just"/>
            <a:r>
              <a:rPr lang="tr-TR" sz="2000" dirty="0" smtClean="0"/>
              <a:t>Hastanın güncel fotoğrafı </a:t>
            </a:r>
            <a:r>
              <a:rPr lang="tr-TR" sz="2000" dirty="0"/>
              <a:t>simülasyon sırasında alınır ve </a:t>
            </a:r>
            <a:r>
              <a:rPr lang="tr-TR" sz="2000" dirty="0" smtClean="0"/>
              <a:t>klinik dosyasına </a:t>
            </a:r>
            <a:r>
              <a:rPr lang="tr-TR" sz="2000" dirty="0"/>
              <a:t>eklenir.</a:t>
            </a:r>
          </a:p>
          <a:p>
            <a:pPr algn="just"/>
            <a:r>
              <a:rPr lang="tr-TR" dirty="0"/>
              <a:t>2. </a:t>
            </a:r>
            <a:r>
              <a:rPr lang="tr-TR" b="1" dirty="0"/>
              <a:t>Uygun görüntüleme protokolünün </a:t>
            </a:r>
            <a:r>
              <a:rPr lang="tr-TR" b="1" dirty="0" smtClean="0"/>
              <a:t>seçilmesi</a:t>
            </a:r>
            <a:endParaRPr lang="tr-TR" b="1" dirty="0"/>
          </a:p>
          <a:p>
            <a:pPr algn="just"/>
            <a:r>
              <a:rPr lang="tr-TR" dirty="0"/>
              <a:t>3. </a:t>
            </a:r>
            <a:r>
              <a:rPr lang="tr-TR" b="1" dirty="0" smtClean="0"/>
              <a:t>Hastanın tedavisi ile ilgili tüm parametreler </a:t>
            </a:r>
          </a:p>
          <a:p>
            <a:pPr lvl="1" algn="just"/>
            <a:r>
              <a:rPr lang="tr-TR" sz="2000" dirty="0" smtClean="0"/>
              <a:t>Simülasyon bilgileri, </a:t>
            </a:r>
            <a:r>
              <a:rPr lang="tr-TR" sz="2000" dirty="0" err="1" smtClean="0"/>
              <a:t>immobilizasyon</a:t>
            </a:r>
            <a:r>
              <a:rPr lang="tr-TR" sz="2000" dirty="0" smtClean="0"/>
              <a:t>, tedavi bölgesi</a:t>
            </a:r>
          </a:p>
          <a:p>
            <a:pPr algn="just"/>
            <a:r>
              <a:rPr lang="tr-TR" b="1" dirty="0" smtClean="0"/>
              <a:t>4</a:t>
            </a:r>
            <a:r>
              <a:rPr lang="tr-TR" b="1" dirty="0"/>
              <a:t>. Hastanın düşmesinden </a:t>
            </a:r>
            <a:r>
              <a:rPr lang="tr-TR" b="1" dirty="0" smtClean="0"/>
              <a:t>kaçınılması</a:t>
            </a:r>
            <a:endParaRPr lang="tr-TR" b="1" dirty="0"/>
          </a:p>
          <a:p>
            <a:pPr lvl="1" algn="just"/>
            <a:r>
              <a:rPr lang="tr-TR" sz="2000" dirty="0" smtClean="0"/>
              <a:t>Her </a:t>
            </a:r>
            <a:r>
              <a:rPr lang="tr-TR" sz="2000" dirty="0"/>
              <a:t>zaman hastanın tedavi masasına çıkmasına ve masa kaldırılmadan önce uzanmasına yardımcı olun.</a:t>
            </a:r>
          </a:p>
          <a:p>
            <a:r>
              <a:rPr lang="tr-TR" b="1" dirty="0" smtClean="0"/>
              <a:t>5. Tedavinin </a:t>
            </a:r>
            <a:r>
              <a:rPr lang="tr-TR" b="1" dirty="0"/>
              <a:t>uygulanması sırasında </a:t>
            </a:r>
            <a:r>
              <a:rPr lang="tr-TR" b="1" dirty="0" smtClean="0"/>
              <a:t>kamera sistemi ile hastayı </a:t>
            </a:r>
            <a:r>
              <a:rPr lang="tr-TR" b="1" dirty="0"/>
              <a:t>izleyin.</a:t>
            </a:r>
          </a:p>
          <a:p>
            <a:r>
              <a:rPr lang="tr-TR" b="1" dirty="0" smtClean="0"/>
              <a:t>6. </a:t>
            </a:r>
            <a:r>
              <a:rPr lang="tr-TR" b="1" dirty="0"/>
              <a:t>Her zaman hasta güvenliği ve destek öğelerini </a:t>
            </a:r>
            <a:r>
              <a:rPr lang="tr-TR" b="1" dirty="0" smtClean="0"/>
              <a:t>kontrol edin. </a:t>
            </a:r>
          </a:p>
          <a:p>
            <a:pPr lvl="1"/>
            <a:r>
              <a:rPr lang="tr-TR" sz="2000" dirty="0" smtClean="0"/>
              <a:t>Sabah kalite kontrollerinde ses </a:t>
            </a:r>
            <a:r>
              <a:rPr lang="tr-TR" sz="2000" dirty="0"/>
              <a:t>sisteminin </a:t>
            </a:r>
            <a:r>
              <a:rPr lang="tr-TR" sz="2000" dirty="0" smtClean="0"/>
              <a:t>çalıştığından emin olun.</a:t>
            </a:r>
            <a:endParaRPr lang="tr-TR" sz="2000" dirty="0"/>
          </a:p>
          <a:p>
            <a:pPr algn="just"/>
            <a:endParaRPr lang="tr-TR" dirty="0"/>
          </a:p>
          <a:p>
            <a:pPr algn="just"/>
            <a:endParaRPr lang="tr-TR" dirty="0"/>
          </a:p>
        </p:txBody>
      </p:sp>
      <p:sp>
        <p:nvSpPr>
          <p:cNvPr id="4" name="İçerik Yer Tutucusu 2"/>
          <p:cNvSpPr txBox="1">
            <a:spLocks/>
          </p:cNvSpPr>
          <p:nvPr/>
        </p:nvSpPr>
        <p:spPr>
          <a:xfrm>
            <a:off x="1589315" y="2560320"/>
            <a:ext cx="8743406" cy="1994263"/>
          </a:xfrm>
          <a:prstGeom prst="rect">
            <a:avLst/>
          </a:prstGeom>
          <a:solidFill>
            <a:srgbClr val="FFCC66"/>
          </a:solidFill>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buFont typeface="Arial" panose="020B0604020202020204" pitchFamily="34" charset="0"/>
              <a:buChar char="•"/>
            </a:pPr>
            <a:endParaRPr lang="tr-TR" b="1" dirty="0" smtClean="0">
              <a:solidFill>
                <a:srgbClr val="002060"/>
              </a:solidFill>
            </a:endParaRPr>
          </a:p>
          <a:p>
            <a:pPr marL="0" lvl="1" indent="0" algn="ctr">
              <a:spcBef>
                <a:spcPts val="1200"/>
              </a:spcBef>
              <a:spcAft>
                <a:spcPts val="200"/>
              </a:spcAft>
              <a:buSzPct val="100000"/>
              <a:buFont typeface="Calibri" pitchFamily="34" charset="0"/>
              <a:buNone/>
            </a:pPr>
            <a:r>
              <a:rPr lang="tr-TR" altLang="tr-TR" sz="2400" b="1" dirty="0" smtClean="0">
                <a:solidFill>
                  <a:srgbClr val="002060"/>
                </a:solidFill>
                <a:ea typeface="Calibri" panose="020F0502020204030204" pitchFamily="34" charset="0"/>
                <a:cs typeface="Arial" panose="020B0604020202020204" pitchFamily="34" charset="0"/>
              </a:rPr>
              <a:t>Güçlü bir güvenlik kültürü, hasta güvenliğini ve tedavi sonuçlarını iyileştirmenin temelidir.</a:t>
            </a:r>
          </a:p>
          <a:p>
            <a:pPr algn="ctr">
              <a:buFont typeface="Arial" panose="020B0604020202020204" pitchFamily="34" charset="0"/>
              <a:buChar char="•"/>
            </a:pPr>
            <a:endParaRPr lang="tr-TR" b="1" dirty="0" smtClean="0">
              <a:solidFill>
                <a:srgbClr val="002060"/>
              </a:solidFill>
            </a:endParaRPr>
          </a:p>
          <a:p>
            <a:pPr marL="0" indent="0" algn="ctr">
              <a:buFont typeface="Calibri" panose="020F0502020204030204" pitchFamily="34" charset="0"/>
              <a:buNone/>
            </a:pPr>
            <a:endParaRPr lang="tr-TR" b="1" dirty="0" smtClean="0">
              <a:solidFill>
                <a:srgbClr val="002060"/>
              </a:solidFill>
            </a:endParaRPr>
          </a:p>
          <a:p>
            <a:pPr algn="ctr">
              <a:buFont typeface="Arial" panose="020B0604020202020204" pitchFamily="34" charset="0"/>
              <a:buChar char="•"/>
            </a:pPr>
            <a:endParaRPr lang="tr-TR" b="1" dirty="0">
              <a:solidFill>
                <a:srgbClr val="002060"/>
              </a:solidFill>
            </a:endParaRPr>
          </a:p>
        </p:txBody>
      </p:sp>
      <p:sp>
        <p:nvSpPr>
          <p:cNvPr id="5" name="Altbilgi Yer Tutucusu 4"/>
          <p:cNvSpPr>
            <a:spLocks noGrp="1"/>
          </p:cNvSpPr>
          <p:nvPr>
            <p:ph type="ftr" sz="quarter" idx="11"/>
          </p:nvPr>
        </p:nvSpPr>
        <p:spPr>
          <a:xfrm>
            <a:off x="6879338" y="6492875"/>
            <a:ext cx="4822804" cy="365125"/>
          </a:xfrm>
        </p:spPr>
        <p:txBody>
          <a:bodyPr/>
          <a:lstStyle/>
          <a:p>
            <a:pPr algn="r"/>
            <a:r>
              <a:rPr lang="tr-TR" altLang="tr-TR" sz="2000" dirty="0" smtClean="0"/>
              <a:t>Estro-2024</a:t>
            </a:r>
          </a:p>
          <a:p>
            <a:pPr algn="r"/>
            <a:endParaRPr lang="en-GB" altLang="tr-TR" sz="2000" dirty="0"/>
          </a:p>
        </p:txBody>
      </p:sp>
    </p:spTree>
    <p:extLst>
      <p:ext uri="{BB962C8B-B14F-4D97-AF65-F5344CB8AC3E}">
        <p14:creationId xmlns:p14="http://schemas.microsoft.com/office/powerpoint/2010/main" val="331627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71575" y="851324"/>
            <a:ext cx="10058400" cy="573616"/>
          </a:xfrm>
        </p:spPr>
        <p:txBody>
          <a:bodyPr>
            <a:normAutofit/>
          </a:bodyPr>
          <a:lstStyle/>
          <a:p>
            <a:r>
              <a:rPr lang="tr-TR" sz="2400" b="1" dirty="0" smtClean="0">
                <a:solidFill>
                  <a:srgbClr val="FF0000"/>
                </a:solidFill>
              </a:rPr>
              <a:t>Hastanın Yanlış Tanımlanması İle İlgili Raporlanan Bir Kazara Işınlama Olayı</a:t>
            </a:r>
            <a:endParaRPr lang="tr-TR" sz="2400" b="1" dirty="0">
              <a:solidFill>
                <a:srgbClr val="FF0000"/>
              </a:solidFill>
            </a:endParaRPr>
          </a:p>
        </p:txBody>
      </p:sp>
      <p:sp>
        <p:nvSpPr>
          <p:cNvPr id="4" name="İçerik Yer Tutucusu 2"/>
          <p:cNvSpPr txBox="1">
            <a:spLocks/>
          </p:cNvSpPr>
          <p:nvPr/>
        </p:nvSpPr>
        <p:spPr>
          <a:xfrm>
            <a:off x="1171575" y="1985554"/>
            <a:ext cx="10212705" cy="4162697"/>
          </a:xfrm>
          <a:prstGeom prst="rect">
            <a:avLst/>
          </a:prstGeom>
          <a:solidFill>
            <a:schemeClr val="accent4">
              <a:lumMod val="20000"/>
              <a:lumOff val="8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buFont typeface="Arial" panose="020B0604020202020204" pitchFamily="34" charset="0"/>
              <a:buChar char="•"/>
            </a:pPr>
            <a:r>
              <a:rPr lang="tr-TR" sz="2400" dirty="0" smtClean="0">
                <a:solidFill>
                  <a:srgbClr val="002060"/>
                </a:solidFill>
              </a:rPr>
              <a:t>Radyoterapi Teknikeri hastanın </a:t>
            </a:r>
            <a:r>
              <a:rPr lang="tr-TR" sz="2400" dirty="0">
                <a:solidFill>
                  <a:srgbClr val="002060"/>
                </a:solidFill>
              </a:rPr>
              <a:t>adını söyledi. </a:t>
            </a:r>
            <a:endParaRPr lang="tr-TR" sz="2400" dirty="0" smtClean="0">
              <a:solidFill>
                <a:srgbClr val="002060"/>
              </a:solidFill>
            </a:endParaRPr>
          </a:p>
          <a:p>
            <a:pPr algn="just">
              <a:buFont typeface="Arial" panose="020B0604020202020204" pitchFamily="34" charset="0"/>
              <a:buChar char="•"/>
            </a:pPr>
            <a:r>
              <a:rPr lang="tr-TR" sz="2400" dirty="0" smtClean="0">
                <a:solidFill>
                  <a:srgbClr val="002060"/>
                </a:solidFill>
              </a:rPr>
              <a:t>Başka </a:t>
            </a:r>
            <a:r>
              <a:rPr lang="tr-TR" sz="2400" dirty="0">
                <a:solidFill>
                  <a:srgbClr val="002060"/>
                </a:solidFill>
              </a:rPr>
              <a:t>bir hasta cevap </a:t>
            </a:r>
            <a:r>
              <a:rPr lang="tr-TR" sz="2400" dirty="0" smtClean="0">
                <a:solidFill>
                  <a:srgbClr val="002060"/>
                </a:solidFill>
              </a:rPr>
              <a:t>verdi ve tedavi odasına alındı. </a:t>
            </a:r>
            <a:r>
              <a:rPr lang="tr-TR" sz="2400" dirty="0">
                <a:solidFill>
                  <a:srgbClr val="002060"/>
                </a:solidFill>
              </a:rPr>
              <a:t>Hasta dosyasındaki fotoğrafa başvurulmadı</a:t>
            </a:r>
            <a:r>
              <a:rPr lang="tr-TR" sz="2400" dirty="0" smtClean="0">
                <a:solidFill>
                  <a:srgbClr val="002060"/>
                </a:solidFill>
              </a:rPr>
              <a:t>.</a:t>
            </a:r>
            <a:endParaRPr lang="tr-TR" sz="2400" dirty="0">
              <a:solidFill>
                <a:srgbClr val="002060"/>
              </a:solidFill>
            </a:endParaRPr>
          </a:p>
          <a:p>
            <a:pPr algn="just">
              <a:buFont typeface="Arial" panose="020B0604020202020204" pitchFamily="34" charset="0"/>
              <a:buChar char="•"/>
            </a:pPr>
            <a:r>
              <a:rPr lang="tr-TR" sz="2400" dirty="0">
                <a:solidFill>
                  <a:srgbClr val="002060"/>
                </a:solidFill>
              </a:rPr>
              <a:t>H</a:t>
            </a:r>
            <a:r>
              <a:rPr lang="tr-TR" sz="2400" dirty="0" smtClean="0">
                <a:solidFill>
                  <a:srgbClr val="002060"/>
                </a:solidFill>
              </a:rPr>
              <a:t>astanın </a:t>
            </a:r>
            <a:r>
              <a:rPr lang="tr-TR" sz="2400" dirty="0">
                <a:solidFill>
                  <a:srgbClr val="002060"/>
                </a:solidFill>
              </a:rPr>
              <a:t>sırtındaki çiller yanlışlıkla tedavi pozisyonu dövmesi </a:t>
            </a:r>
            <a:r>
              <a:rPr lang="tr-TR" sz="2400" dirty="0" smtClean="0">
                <a:solidFill>
                  <a:srgbClr val="002060"/>
                </a:solidFill>
              </a:rPr>
              <a:t>sanıldı ve buna göre hazırlanan hastanın doğru işaretlenmediği düşünüldü. </a:t>
            </a:r>
          </a:p>
          <a:p>
            <a:pPr algn="just">
              <a:buFont typeface="Arial" panose="020B0604020202020204" pitchFamily="34" charset="0"/>
              <a:buChar char="•"/>
            </a:pPr>
            <a:r>
              <a:rPr lang="tr-TR" sz="2400" dirty="0" smtClean="0">
                <a:solidFill>
                  <a:srgbClr val="002060"/>
                </a:solidFill>
              </a:rPr>
              <a:t>Radyasyon </a:t>
            </a:r>
            <a:r>
              <a:rPr lang="tr-TR" sz="2400" dirty="0" err="1" smtClean="0">
                <a:solidFill>
                  <a:srgbClr val="002060"/>
                </a:solidFill>
              </a:rPr>
              <a:t>Onkoloğu</a:t>
            </a:r>
            <a:r>
              <a:rPr lang="tr-TR" sz="2400" dirty="0" smtClean="0">
                <a:solidFill>
                  <a:srgbClr val="002060"/>
                </a:solidFill>
              </a:rPr>
              <a:t> </a:t>
            </a:r>
            <a:r>
              <a:rPr lang="tr-TR" sz="2400" dirty="0">
                <a:solidFill>
                  <a:srgbClr val="002060"/>
                </a:solidFill>
              </a:rPr>
              <a:t>çağrıldı</a:t>
            </a:r>
            <a:r>
              <a:rPr lang="tr-TR" sz="2400" dirty="0" smtClean="0">
                <a:solidFill>
                  <a:srgbClr val="002060"/>
                </a:solidFill>
              </a:rPr>
              <a:t>.</a:t>
            </a:r>
            <a:endParaRPr lang="tr-TR" sz="2400" dirty="0">
              <a:solidFill>
                <a:srgbClr val="002060"/>
              </a:solidFill>
            </a:endParaRPr>
          </a:p>
          <a:p>
            <a:pPr algn="just">
              <a:buFont typeface="Arial" panose="020B0604020202020204" pitchFamily="34" charset="0"/>
              <a:buChar char="•"/>
            </a:pPr>
            <a:r>
              <a:rPr lang="tr-TR" sz="2400" dirty="0">
                <a:solidFill>
                  <a:srgbClr val="002060"/>
                </a:solidFill>
              </a:rPr>
              <a:t>Doktor, çizelgeye göre tedavinin doğru olduğunu </a:t>
            </a:r>
            <a:r>
              <a:rPr lang="tr-TR" sz="2400" dirty="0" smtClean="0">
                <a:solidFill>
                  <a:srgbClr val="002060"/>
                </a:solidFill>
              </a:rPr>
              <a:t>söyledi </a:t>
            </a:r>
            <a:r>
              <a:rPr lang="tr-TR" sz="2400" dirty="0">
                <a:solidFill>
                  <a:srgbClr val="002060"/>
                </a:solidFill>
              </a:rPr>
              <a:t>ancak hastayla konuşmadı veya hastayı muayene etmedi. </a:t>
            </a:r>
            <a:endParaRPr lang="tr-TR" sz="2400" dirty="0" smtClean="0">
              <a:solidFill>
                <a:srgbClr val="002060"/>
              </a:solidFill>
            </a:endParaRPr>
          </a:p>
          <a:p>
            <a:pPr algn="just">
              <a:buFont typeface="Arial" panose="020B0604020202020204" pitchFamily="34" charset="0"/>
              <a:buChar char="•"/>
            </a:pPr>
            <a:r>
              <a:rPr lang="tr-TR" sz="2400" dirty="0" smtClean="0">
                <a:solidFill>
                  <a:srgbClr val="002060"/>
                </a:solidFill>
              </a:rPr>
              <a:t>Işınlama </a:t>
            </a:r>
            <a:r>
              <a:rPr lang="tr-TR" sz="2400" dirty="0">
                <a:solidFill>
                  <a:srgbClr val="002060"/>
                </a:solidFill>
              </a:rPr>
              <a:t>devam etti</a:t>
            </a:r>
            <a:r>
              <a:rPr lang="tr-TR" sz="2400" dirty="0" smtClean="0">
                <a:solidFill>
                  <a:srgbClr val="002060"/>
                </a:solidFill>
              </a:rPr>
              <a:t>.                     </a:t>
            </a:r>
            <a:r>
              <a:rPr lang="tr-TR" sz="2400" b="1" dirty="0" smtClean="0">
                <a:solidFill>
                  <a:srgbClr val="FF0000"/>
                </a:solidFill>
              </a:rPr>
              <a:t>Sonuç: </a:t>
            </a:r>
            <a:r>
              <a:rPr lang="tr-TR" sz="2400" dirty="0" smtClean="0">
                <a:solidFill>
                  <a:srgbClr val="002060"/>
                </a:solidFill>
              </a:rPr>
              <a:t>Sağlıklı </a:t>
            </a:r>
            <a:r>
              <a:rPr lang="tr-TR" sz="2400" dirty="0">
                <a:solidFill>
                  <a:srgbClr val="002060"/>
                </a:solidFill>
              </a:rPr>
              <a:t>dokuya (omurga) 2,5 </a:t>
            </a:r>
            <a:r>
              <a:rPr lang="tr-TR" sz="2400" dirty="0" err="1">
                <a:solidFill>
                  <a:srgbClr val="002060"/>
                </a:solidFill>
              </a:rPr>
              <a:t>Gy</a:t>
            </a:r>
            <a:r>
              <a:rPr lang="tr-TR" sz="2400" dirty="0">
                <a:solidFill>
                  <a:srgbClr val="002060"/>
                </a:solidFill>
              </a:rPr>
              <a:t> uygulandı.</a:t>
            </a:r>
          </a:p>
          <a:p>
            <a:pPr algn="just">
              <a:buFont typeface="Arial" panose="020B0604020202020204" pitchFamily="34" charset="0"/>
              <a:buChar char="•"/>
            </a:pPr>
            <a:endParaRPr lang="tr-TR" sz="2400" dirty="0">
              <a:solidFill>
                <a:srgbClr val="002060"/>
              </a:solidFill>
            </a:endParaRPr>
          </a:p>
          <a:p>
            <a:pPr algn="just"/>
            <a:endParaRPr lang="tr-TR" sz="2400" dirty="0">
              <a:solidFill>
                <a:srgbClr val="002060"/>
              </a:solidFill>
            </a:endParaRPr>
          </a:p>
        </p:txBody>
      </p:sp>
    </p:spTree>
    <p:extLst>
      <p:ext uri="{BB962C8B-B14F-4D97-AF65-F5344CB8AC3E}">
        <p14:creationId xmlns:p14="http://schemas.microsoft.com/office/powerpoint/2010/main" val="38415171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6" name="Rectangle 6"/>
          <p:cNvSpPr>
            <a:spLocks noGrp="1" noChangeArrowheads="1"/>
          </p:cNvSpPr>
          <p:nvPr>
            <p:ph type="title"/>
          </p:nvPr>
        </p:nvSpPr>
        <p:spPr>
          <a:xfrm>
            <a:off x="1097280" y="905933"/>
            <a:ext cx="10058400" cy="831427"/>
          </a:xfrm>
        </p:spPr>
        <p:txBody>
          <a:bodyPr>
            <a:normAutofit/>
          </a:bodyPr>
          <a:lstStyle/>
          <a:p>
            <a:r>
              <a:rPr lang="tr-TR" altLang="tr-TR" b="1" dirty="0" smtClean="0">
                <a:solidFill>
                  <a:srgbClr val="FF0000"/>
                </a:solidFill>
              </a:rPr>
              <a:t>Yanlış Tıbbi Işınlama</a:t>
            </a:r>
            <a:endParaRPr lang="en-US" altLang="tr-TR" b="1" dirty="0">
              <a:solidFill>
                <a:srgbClr val="FF0000"/>
              </a:solidFill>
            </a:endParaRPr>
          </a:p>
        </p:txBody>
      </p:sp>
      <p:sp>
        <p:nvSpPr>
          <p:cNvPr id="6" name="Slayt Numarası Yer Tutucusu 5"/>
          <p:cNvSpPr>
            <a:spLocks noGrp="1"/>
          </p:cNvSpPr>
          <p:nvPr>
            <p:ph type="sldNum" sz="quarter" idx="12"/>
          </p:nvPr>
        </p:nvSpPr>
        <p:spPr/>
        <p:txBody>
          <a:bodyPr/>
          <a:lstStyle/>
          <a:p>
            <a:fld id="{615FD63A-58B4-45E3-A16E-947855E15442}" type="slidenum">
              <a:rPr lang="en-GB" altLang="tr-TR"/>
              <a:pPr/>
              <a:t>42</a:t>
            </a:fld>
            <a:endParaRPr lang="en-GB" altLang="tr-TR" dirty="0"/>
          </a:p>
        </p:txBody>
      </p:sp>
      <p:sp>
        <p:nvSpPr>
          <p:cNvPr id="7" name="Rectangle 7"/>
          <p:cNvSpPr txBox="1">
            <a:spLocks noChangeArrowheads="1"/>
          </p:cNvSpPr>
          <p:nvPr/>
        </p:nvSpPr>
        <p:spPr>
          <a:xfrm>
            <a:off x="3207416" y="2011197"/>
            <a:ext cx="5528733" cy="4023360"/>
          </a:xfrm>
          <a:prstGeom prst="rect">
            <a:avLst/>
          </a:prstGeom>
          <a:solidFill>
            <a:schemeClr val="accent6">
              <a:lumMod val="20000"/>
              <a:lumOff val="80000"/>
            </a:schemeClr>
          </a:solidFill>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14350" indent="-514350">
              <a:buClr>
                <a:srgbClr val="FF0000"/>
              </a:buClr>
              <a:buFont typeface="Calibri" panose="020F0502020204030204" pitchFamily="34" charset="0"/>
              <a:buAutoNum type="arabicPeriod"/>
            </a:pPr>
            <a:r>
              <a:rPr lang="tr-TR" sz="2800" dirty="0" smtClean="0">
                <a:cs typeface="Arial" panose="020B0604020202020204" pitchFamily="34" charset="0"/>
              </a:rPr>
              <a:t>Eksik doz verme (</a:t>
            </a:r>
            <a:r>
              <a:rPr lang="tr-TR" sz="2800" dirty="0" err="1" smtClean="0">
                <a:cs typeface="Arial" panose="020B0604020202020204" pitchFamily="34" charset="0"/>
              </a:rPr>
              <a:t>under</a:t>
            </a:r>
            <a:r>
              <a:rPr lang="tr-TR" sz="2800" dirty="0" smtClean="0">
                <a:cs typeface="Arial" panose="020B0604020202020204" pitchFamily="34" charset="0"/>
              </a:rPr>
              <a:t> </a:t>
            </a:r>
            <a:r>
              <a:rPr lang="tr-TR" sz="2800" dirty="0" err="1" smtClean="0">
                <a:cs typeface="Arial" panose="020B0604020202020204" pitchFamily="34" charset="0"/>
              </a:rPr>
              <a:t>exposure</a:t>
            </a:r>
            <a:r>
              <a:rPr lang="tr-TR" sz="2800" dirty="0" smtClean="0">
                <a:cs typeface="Arial" panose="020B0604020202020204" pitchFamily="34" charset="0"/>
              </a:rPr>
              <a:t>)</a:t>
            </a:r>
          </a:p>
          <a:p>
            <a:pPr marL="514350" indent="-514350">
              <a:buClr>
                <a:srgbClr val="FF0000"/>
              </a:buClr>
              <a:buFont typeface="Calibri" panose="020F0502020204030204" pitchFamily="34" charset="0"/>
              <a:buAutoNum type="arabicPeriod"/>
            </a:pPr>
            <a:r>
              <a:rPr lang="tr-TR" sz="2800" dirty="0" smtClean="0">
                <a:cs typeface="Arial" panose="020B0604020202020204" pitchFamily="34" charset="0"/>
              </a:rPr>
              <a:t>Fazla doz verme (</a:t>
            </a:r>
            <a:r>
              <a:rPr lang="tr-TR" sz="2800" dirty="0" err="1" smtClean="0">
                <a:cs typeface="Arial" panose="020B0604020202020204" pitchFamily="34" charset="0"/>
              </a:rPr>
              <a:t>over</a:t>
            </a:r>
            <a:r>
              <a:rPr lang="tr-TR" sz="2800" dirty="0" smtClean="0">
                <a:cs typeface="Arial" panose="020B0604020202020204" pitchFamily="34" charset="0"/>
              </a:rPr>
              <a:t> </a:t>
            </a:r>
            <a:r>
              <a:rPr lang="tr-TR" sz="2800" dirty="0" err="1" smtClean="0">
                <a:cs typeface="Arial" panose="020B0604020202020204" pitchFamily="34" charset="0"/>
              </a:rPr>
              <a:t>exposure</a:t>
            </a:r>
            <a:r>
              <a:rPr lang="tr-TR" sz="2800" dirty="0" smtClean="0">
                <a:cs typeface="Arial" panose="020B0604020202020204" pitchFamily="34" charset="0"/>
              </a:rPr>
              <a:t>)</a:t>
            </a:r>
          </a:p>
          <a:p>
            <a:pPr lvl="2">
              <a:buFont typeface="Arial" panose="020B0604020202020204" pitchFamily="34" charset="0"/>
              <a:buChar char="•"/>
            </a:pPr>
            <a:r>
              <a:rPr lang="en-US" altLang="tr-TR" sz="2800" dirty="0"/>
              <a:t>Total </a:t>
            </a:r>
            <a:r>
              <a:rPr lang="en-US" altLang="tr-TR" sz="2800" dirty="0" smtClean="0"/>
              <a:t>d</a:t>
            </a:r>
            <a:r>
              <a:rPr lang="tr-TR" altLang="tr-TR" sz="2800" dirty="0" err="1" smtClean="0"/>
              <a:t>oz</a:t>
            </a:r>
            <a:endParaRPr lang="en-US" altLang="tr-TR" sz="2800" dirty="0"/>
          </a:p>
          <a:p>
            <a:pPr lvl="2">
              <a:buFont typeface="Arial" panose="020B0604020202020204" pitchFamily="34" charset="0"/>
              <a:buChar char="•"/>
            </a:pPr>
            <a:r>
              <a:rPr lang="tr-TR" altLang="tr-TR" sz="2800" dirty="0" smtClean="0"/>
              <a:t>Fraksiyon başına doz</a:t>
            </a:r>
            <a:endParaRPr lang="en-US" altLang="tr-TR" sz="2800" dirty="0"/>
          </a:p>
          <a:p>
            <a:pPr lvl="2">
              <a:buFont typeface="Arial" panose="020B0604020202020204" pitchFamily="34" charset="0"/>
              <a:buChar char="•"/>
            </a:pPr>
            <a:r>
              <a:rPr lang="tr-TR" altLang="tr-TR" sz="2800" dirty="0" smtClean="0"/>
              <a:t>Işınlanan bölge</a:t>
            </a:r>
            <a:endParaRPr lang="en-US" altLang="tr-TR" sz="2800" dirty="0"/>
          </a:p>
          <a:p>
            <a:pPr lvl="3">
              <a:buFont typeface="Arial" panose="020B0604020202020204" pitchFamily="34" charset="0"/>
              <a:buChar char="•"/>
            </a:pPr>
            <a:r>
              <a:rPr lang="tr-TR" altLang="tr-TR" sz="2800" dirty="0" smtClean="0"/>
              <a:t>Normal doku toleransı </a:t>
            </a:r>
            <a:endParaRPr lang="en-US" altLang="tr-TR" sz="2800" dirty="0"/>
          </a:p>
          <a:p>
            <a:pPr lvl="3">
              <a:buFont typeface="Arial" panose="020B0604020202020204" pitchFamily="34" charset="0"/>
              <a:buChar char="•"/>
            </a:pPr>
            <a:r>
              <a:rPr lang="en-US" altLang="tr-TR" sz="2800" dirty="0"/>
              <a:t>Normal </a:t>
            </a:r>
            <a:r>
              <a:rPr lang="tr-TR" altLang="tr-TR" sz="2800" dirty="0" smtClean="0"/>
              <a:t>doku ışınlanması</a:t>
            </a:r>
            <a:endParaRPr lang="en-US" altLang="tr-TR" sz="2800" dirty="0"/>
          </a:p>
          <a:p>
            <a:pPr marL="292608" lvl="1" indent="0">
              <a:buClr>
                <a:schemeClr val="tx1">
                  <a:lumMod val="95000"/>
                  <a:lumOff val="5000"/>
                </a:schemeClr>
              </a:buClr>
              <a:buNone/>
            </a:pPr>
            <a:endParaRPr lang="tr-TR" sz="2800" dirty="0" smtClean="0">
              <a:cs typeface="Arial" panose="020B0604020202020204" pitchFamily="34" charset="0"/>
            </a:endParaRPr>
          </a:p>
          <a:p>
            <a:pPr marL="0" indent="0">
              <a:buNone/>
            </a:pPr>
            <a:endParaRPr lang="en-US" altLang="tr-TR" sz="2800" dirty="0">
              <a:cs typeface="Arial" panose="020B0604020202020204" pitchFamily="34" charset="0"/>
            </a:endParaRPr>
          </a:p>
        </p:txBody>
      </p:sp>
    </p:spTree>
    <p:extLst>
      <p:ext uri="{BB962C8B-B14F-4D97-AF65-F5344CB8AC3E}">
        <p14:creationId xmlns:p14="http://schemas.microsoft.com/office/powerpoint/2010/main" val="17632591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rPr>
              <a:t>Yanlış Tıbbi </a:t>
            </a:r>
            <a:r>
              <a:rPr lang="tr-TR" b="1" dirty="0">
                <a:solidFill>
                  <a:srgbClr val="FF0000"/>
                </a:solidFill>
              </a:rPr>
              <a:t>I</a:t>
            </a:r>
            <a:r>
              <a:rPr lang="tr-TR" b="1" dirty="0" smtClean="0">
                <a:solidFill>
                  <a:srgbClr val="FF0000"/>
                </a:solidFill>
              </a:rPr>
              <a:t>şınlama</a:t>
            </a:r>
            <a:endParaRPr lang="tr-TR" b="1" dirty="0">
              <a:solidFill>
                <a:srgbClr val="FF0000"/>
              </a:solidFill>
            </a:endParaRPr>
          </a:p>
        </p:txBody>
      </p:sp>
      <p:sp>
        <p:nvSpPr>
          <p:cNvPr id="3" name="İçerik Yer Tutucusu 2"/>
          <p:cNvSpPr>
            <a:spLocks noGrp="1"/>
          </p:cNvSpPr>
          <p:nvPr>
            <p:ph idx="1"/>
          </p:nvPr>
        </p:nvSpPr>
        <p:spPr>
          <a:xfrm>
            <a:off x="746760" y="3047366"/>
            <a:ext cx="5645574" cy="2791460"/>
          </a:xfrm>
          <a:solidFill>
            <a:schemeClr val="accent4">
              <a:lumMod val="20000"/>
              <a:lumOff val="80000"/>
            </a:schemeClr>
          </a:solidFill>
        </p:spPr>
        <p:txBody>
          <a:bodyPr>
            <a:noAutofit/>
          </a:bodyPr>
          <a:lstStyle/>
          <a:p>
            <a:pPr algn="just"/>
            <a:r>
              <a:rPr lang="tr-TR" sz="2800" b="1" dirty="0" smtClean="0">
                <a:solidFill>
                  <a:srgbClr val="FF0000"/>
                </a:solidFill>
              </a:rPr>
              <a:t>1. Rast</a:t>
            </a:r>
            <a:r>
              <a:rPr lang="tr-TR" sz="2800" b="1" dirty="0">
                <a:solidFill>
                  <a:srgbClr val="FF0000"/>
                </a:solidFill>
              </a:rPr>
              <a:t>gele / </a:t>
            </a:r>
            <a:r>
              <a:rPr lang="tr-TR" sz="2800" b="1" dirty="0" err="1">
                <a:solidFill>
                  <a:srgbClr val="FF0000"/>
                </a:solidFill>
              </a:rPr>
              <a:t>Random</a:t>
            </a:r>
            <a:r>
              <a:rPr lang="tr-TR" sz="2800" b="1" dirty="0">
                <a:solidFill>
                  <a:srgbClr val="FF0000"/>
                </a:solidFill>
              </a:rPr>
              <a:t> (tek seferlik)</a:t>
            </a:r>
          </a:p>
          <a:p>
            <a:pPr algn="just"/>
            <a:r>
              <a:rPr lang="tr-TR" sz="2800" dirty="0" smtClean="0">
                <a:solidFill>
                  <a:srgbClr val="002060"/>
                </a:solidFill>
              </a:rPr>
              <a:t>Bir </a:t>
            </a:r>
            <a:r>
              <a:rPr lang="tr-TR" sz="2800" dirty="0">
                <a:solidFill>
                  <a:srgbClr val="002060"/>
                </a:solidFill>
              </a:rPr>
              <a:t>veya birkaç hastayı içerir.</a:t>
            </a:r>
          </a:p>
          <a:p>
            <a:pPr lvl="1" algn="just">
              <a:buFont typeface="Arial" panose="020B0604020202020204" pitchFamily="34" charset="0"/>
              <a:buChar char="•"/>
            </a:pPr>
            <a:r>
              <a:rPr lang="tr-TR" sz="2800" dirty="0" smtClean="0">
                <a:solidFill>
                  <a:srgbClr val="002060"/>
                </a:solidFill>
              </a:rPr>
              <a:t>Yanlış </a:t>
            </a:r>
            <a:r>
              <a:rPr lang="tr-TR" sz="2800" dirty="0">
                <a:solidFill>
                  <a:srgbClr val="002060"/>
                </a:solidFill>
              </a:rPr>
              <a:t>tedavi </a:t>
            </a:r>
            <a:r>
              <a:rPr lang="tr-TR" sz="2800" dirty="0" smtClean="0">
                <a:solidFill>
                  <a:srgbClr val="002060"/>
                </a:solidFill>
              </a:rPr>
              <a:t>planlama/hesaplama</a:t>
            </a:r>
          </a:p>
          <a:p>
            <a:pPr lvl="1" algn="just">
              <a:buFont typeface="Arial" panose="020B0604020202020204" pitchFamily="34" charset="0"/>
              <a:buChar char="•"/>
            </a:pPr>
            <a:r>
              <a:rPr lang="tr-TR" sz="2800" dirty="0" err="1" smtClean="0">
                <a:solidFill>
                  <a:srgbClr val="002060"/>
                </a:solidFill>
              </a:rPr>
              <a:t>Dose</a:t>
            </a:r>
            <a:r>
              <a:rPr lang="tr-TR" sz="2800" dirty="0" smtClean="0">
                <a:solidFill>
                  <a:srgbClr val="002060"/>
                </a:solidFill>
              </a:rPr>
              <a:t> Rate hatası</a:t>
            </a:r>
            <a:endParaRPr lang="tr-TR" sz="2800" dirty="0">
              <a:solidFill>
                <a:srgbClr val="002060"/>
              </a:solidFill>
            </a:endParaRPr>
          </a:p>
          <a:p>
            <a:pPr lvl="1" algn="just">
              <a:buFont typeface="Arial" panose="020B0604020202020204" pitchFamily="34" charset="0"/>
              <a:buChar char="•"/>
            </a:pPr>
            <a:r>
              <a:rPr lang="tr-TR" sz="2800" dirty="0">
                <a:solidFill>
                  <a:srgbClr val="002060"/>
                </a:solidFill>
              </a:rPr>
              <a:t>Radyoaktif kaynağın yer </a:t>
            </a:r>
            <a:r>
              <a:rPr lang="tr-TR" sz="2800" dirty="0" smtClean="0">
                <a:solidFill>
                  <a:srgbClr val="002060"/>
                </a:solidFill>
              </a:rPr>
              <a:t>değiştirmesi</a:t>
            </a:r>
            <a:endParaRPr lang="tr-TR" sz="2800" dirty="0">
              <a:solidFill>
                <a:srgbClr val="002060"/>
              </a:solidFill>
            </a:endParaRPr>
          </a:p>
        </p:txBody>
      </p:sp>
      <p:sp>
        <p:nvSpPr>
          <p:cNvPr id="4" name="İçerik Yer Tutucusu 2"/>
          <p:cNvSpPr txBox="1">
            <a:spLocks/>
          </p:cNvSpPr>
          <p:nvPr/>
        </p:nvSpPr>
        <p:spPr>
          <a:xfrm>
            <a:off x="6629398" y="3047367"/>
            <a:ext cx="5093547" cy="3296284"/>
          </a:xfrm>
          <a:prstGeom prst="rect">
            <a:avLst/>
          </a:prstGeom>
          <a:solidFill>
            <a:schemeClr val="accent4">
              <a:lumMod val="20000"/>
              <a:lumOff val="8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r>
              <a:rPr lang="tr-TR" sz="2800" b="1" dirty="0" smtClean="0">
                <a:solidFill>
                  <a:srgbClr val="FF0000"/>
                </a:solidFill>
              </a:rPr>
              <a:t>2. Sistematik</a:t>
            </a:r>
          </a:p>
          <a:p>
            <a:pPr marL="201168" lvl="1" indent="0">
              <a:buNone/>
            </a:pPr>
            <a:r>
              <a:rPr lang="tr-TR" sz="2800" dirty="0">
                <a:solidFill>
                  <a:srgbClr val="002060"/>
                </a:solidFill>
              </a:rPr>
              <a:t>Tedavi planlanma </a:t>
            </a:r>
            <a:r>
              <a:rPr lang="tr-TR" sz="2800" dirty="0" smtClean="0">
                <a:solidFill>
                  <a:srgbClr val="002060"/>
                </a:solidFill>
              </a:rPr>
              <a:t>sisteminde ve tedavinin </a:t>
            </a:r>
            <a:r>
              <a:rPr lang="tr-TR" sz="2800" dirty="0">
                <a:solidFill>
                  <a:srgbClr val="002060"/>
                </a:solidFill>
              </a:rPr>
              <a:t>uygulanmasında oluşan </a:t>
            </a:r>
            <a:r>
              <a:rPr lang="tr-TR" sz="2800" dirty="0" smtClean="0">
                <a:solidFill>
                  <a:srgbClr val="002060"/>
                </a:solidFill>
              </a:rPr>
              <a:t>hatadır.</a:t>
            </a:r>
            <a:r>
              <a:rPr lang="tr-TR" sz="2800" dirty="0">
                <a:solidFill>
                  <a:srgbClr val="002060"/>
                </a:solidFill>
              </a:rPr>
              <a:t> </a:t>
            </a:r>
            <a:endParaRPr lang="tr-TR" sz="2800" dirty="0" smtClean="0">
              <a:solidFill>
                <a:srgbClr val="002060"/>
              </a:solidFill>
            </a:endParaRPr>
          </a:p>
          <a:p>
            <a:pPr lvl="2" algn="just">
              <a:buFont typeface="Arial" panose="020B0604020202020204" pitchFamily="34" charset="0"/>
              <a:buChar char="•"/>
            </a:pPr>
            <a:r>
              <a:rPr lang="tr-TR" sz="2800" dirty="0" smtClean="0">
                <a:solidFill>
                  <a:srgbClr val="002060"/>
                </a:solidFill>
              </a:rPr>
              <a:t>TPS,</a:t>
            </a:r>
          </a:p>
          <a:p>
            <a:pPr lvl="2" algn="just">
              <a:buFont typeface="Arial" panose="020B0604020202020204" pitchFamily="34" charset="0"/>
              <a:buChar char="•"/>
            </a:pPr>
            <a:r>
              <a:rPr lang="tr-TR" sz="2800" dirty="0" smtClean="0">
                <a:solidFill>
                  <a:srgbClr val="002060"/>
                </a:solidFill>
              </a:rPr>
              <a:t>Kalibrasyon </a:t>
            </a:r>
          </a:p>
          <a:p>
            <a:pPr marL="201168" lvl="1" indent="0">
              <a:buNone/>
            </a:pPr>
            <a:r>
              <a:rPr lang="tr-TR" sz="2800" dirty="0" smtClean="0">
                <a:solidFill>
                  <a:srgbClr val="002060"/>
                </a:solidFill>
              </a:rPr>
              <a:t>Bu çok sayıda hastayı kapsayabilir.</a:t>
            </a:r>
          </a:p>
          <a:p>
            <a:pPr marL="201168" lvl="1" indent="0">
              <a:buNone/>
            </a:pPr>
            <a:endParaRPr lang="tr-TR" sz="2800" dirty="0" smtClean="0">
              <a:solidFill>
                <a:srgbClr val="002060"/>
              </a:solidFill>
            </a:endParaRPr>
          </a:p>
          <a:p>
            <a:pPr algn="just"/>
            <a:endParaRPr lang="tr-TR" sz="2800" dirty="0">
              <a:solidFill>
                <a:srgbClr val="002060"/>
              </a:solidFill>
            </a:endParaRPr>
          </a:p>
        </p:txBody>
      </p:sp>
      <p:sp>
        <p:nvSpPr>
          <p:cNvPr id="5" name="İçerik Yer Tutucusu 2"/>
          <p:cNvSpPr txBox="1">
            <a:spLocks/>
          </p:cNvSpPr>
          <p:nvPr/>
        </p:nvSpPr>
        <p:spPr>
          <a:xfrm>
            <a:off x="1097280" y="1863726"/>
            <a:ext cx="10058400" cy="1057273"/>
          </a:xfrm>
          <a:prstGeom prst="rect">
            <a:avLst/>
          </a:prstGeom>
          <a:solidFill>
            <a:schemeClr val="bg2">
              <a:lumMod val="9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r>
              <a:rPr lang="tr-TR" sz="2400" b="1" dirty="0" err="1" smtClean="0"/>
              <a:t>Fr</a:t>
            </a:r>
            <a:r>
              <a:rPr lang="nn-NO" sz="2400" b="1" dirty="0" smtClean="0"/>
              <a:t>aksiyondan </a:t>
            </a:r>
            <a:r>
              <a:rPr lang="nn-NO" sz="2400" b="1" dirty="0"/>
              <a:t>fraksiyona değişen hataya </a:t>
            </a:r>
            <a:r>
              <a:rPr lang="nn-NO" sz="2400" b="1" dirty="0">
                <a:solidFill>
                  <a:srgbClr val="FF0000"/>
                </a:solidFill>
              </a:rPr>
              <a:t>random </a:t>
            </a:r>
            <a:r>
              <a:rPr lang="nn-NO" sz="2400" b="1" dirty="0" smtClean="0">
                <a:solidFill>
                  <a:srgbClr val="FF0000"/>
                </a:solidFill>
              </a:rPr>
              <a:t>hata</a:t>
            </a:r>
            <a:r>
              <a:rPr lang="tr-TR" sz="2400" b="1" dirty="0" smtClean="0"/>
              <a:t>, </a:t>
            </a:r>
          </a:p>
          <a:p>
            <a:pPr algn="ctr"/>
            <a:r>
              <a:rPr lang="tr-TR" sz="2400" b="1" dirty="0"/>
              <a:t>f</a:t>
            </a:r>
            <a:r>
              <a:rPr lang="nn-NO" sz="2400" b="1" dirty="0" smtClean="0"/>
              <a:t>raksiyondan fraksiyona taşınan hataya </a:t>
            </a:r>
            <a:r>
              <a:rPr lang="nn-NO" sz="2400" b="1" dirty="0" smtClean="0">
                <a:solidFill>
                  <a:srgbClr val="FF0000"/>
                </a:solidFill>
              </a:rPr>
              <a:t>sistematik</a:t>
            </a:r>
            <a:r>
              <a:rPr lang="tr-TR" sz="2400" b="1" dirty="0" smtClean="0">
                <a:solidFill>
                  <a:srgbClr val="FF0000"/>
                </a:solidFill>
              </a:rPr>
              <a:t> hata </a:t>
            </a:r>
            <a:r>
              <a:rPr lang="tr-TR" sz="2400" b="1" dirty="0" smtClean="0"/>
              <a:t>denir.</a:t>
            </a:r>
          </a:p>
        </p:txBody>
      </p:sp>
    </p:spTree>
    <p:extLst>
      <p:ext uri="{BB962C8B-B14F-4D97-AF65-F5344CB8AC3E}">
        <p14:creationId xmlns:p14="http://schemas.microsoft.com/office/powerpoint/2010/main" val="14396272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solidFill>
                  <a:srgbClr val="FF0000"/>
                </a:solidFill>
              </a:rPr>
              <a:t>Kazara Sistematik Olarak </a:t>
            </a:r>
            <a:br>
              <a:rPr lang="tr-TR" b="1" dirty="0" smtClean="0">
                <a:solidFill>
                  <a:srgbClr val="FF0000"/>
                </a:solidFill>
              </a:rPr>
            </a:br>
            <a:r>
              <a:rPr lang="tr-TR" b="1" dirty="0" smtClean="0">
                <a:solidFill>
                  <a:srgbClr val="FF0000"/>
                </a:solidFill>
              </a:rPr>
              <a:t>Düşük Doz Işınlama Sonuçları</a:t>
            </a:r>
            <a:endParaRPr lang="tr-TR" b="1" dirty="0">
              <a:solidFill>
                <a:srgbClr val="FF0000"/>
              </a:solidFill>
            </a:endParaRPr>
          </a:p>
        </p:txBody>
      </p:sp>
      <p:sp>
        <p:nvSpPr>
          <p:cNvPr id="3" name="İçerik Yer Tutucusu 2"/>
          <p:cNvSpPr>
            <a:spLocks noGrp="1"/>
          </p:cNvSpPr>
          <p:nvPr>
            <p:ph idx="1"/>
          </p:nvPr>
        </p:nvSpPr>
        <p:spPr>
          <a:xfrm>
            <a:off x="1097280" y="2246811"/>
            <a:ext cx="10058400" cy="1863636"/>
          </a:xfrm>
          <a:solidFill>
            <a:schemeClr val="accent1">
              <a:lumMod val="40000"/>
              <a:lumOff val="60000"/>
            </a:schemeClr>
          </a:solidFill>
        </p:spPr>
        <p:txBody>
          <a:bodyPr>
            <a:normAutofit/>
          </a:bodyPr>
          <a:lstStyle/>
          <a:p>
            <a:pPr algn="just">
              <a:buFont typeface="Arial" panose="020B0604020202020204" pitchFamily="34" charset="0"/>
              <a:buChar char="•"/>
            </a:pPr>
            <a:r>
              <a:rPr lang="tr-TR" sz="2800" dirty="0"/>
              <a:t>Kazara düşük dozaj etkilerinin, </a:t>
            </a:r>
            <a:r>
              <a:rPr lang="tr-TR" sz="2800" dirty="0" smtClean="0"/>
              <a:t>azalmış </a:t>
            </a:r>
            <a:r>
              <a:rPr lang="tr-TR" sz="2800" dirty="0"/>
              <a:t>yan etkiler nedeniyle klinik olarak tespit edilmesi </a:t>
            </a:r>
            <a:r>
              <a:rPr lang="tr-TR" sz="2800" dirty="0" smtClean="0"/>
              <a:t>zordur.</a:t>
            </a:r>
          </a:p>
          <a:p>
            <a:pPr algn="just">
              <a:buFont typeface="Arial" panose="020B0604020202020204" pitchFamily="34" charset="0"/>
              <a:buChar char="•"/>
            </a:pPr>
            <a:r>
              <a:rPr lang="tr-TR" sz="2800" dirty="0" smtClean="0"/>
              <a:t>Zayıf </a:t>
            </a:r>
            <a:r>
              <a:rPr lang="tr-TR" sz="2800" dirty="0"/>
              <a:t>tümör kontrolü olarak ortaya çıkabilir.</a:t>
            </a:r>
          </a:p>
          <a:p>
            <a:pPr algn="just"/>
            <a:endParaRPr lang="tr-TR" sz="2800" dirty="0"/>
          </a:p>
        </p:txBody>
      </p:sp>
    </p:spTree>
    <p:extLst>
      <p:ext uri="{BB962C8B-B14F-4D97-AF65-F5344CB8AC3E}">
        <p14:creationId xmlns:p14="http://schemas.microsoft.com/office/powerpoint/2010/main" val="27142190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rPr>
              <a:t>Doz Aşımı Tipleri</a:t>
            </a:r>
            <a:endParaRPr lang="tr-TR" b="1" dirty="0">
              <a:solidFill>
                <a:srgbClr val="FF0000"/>
              </a:solidFill>
            </a:endParaRPr>
          </a:p>
        </p:txBody>
      </p:sp>
      <p:sp>
        <p:nvSpPr>
          <p:cNvPr id="3" name="İçerik Yer Tutucusu 2"/>
          <p:cNvSpPr>
            <a:spLocks noGrp="1"/>
          </p:cNvSpPr>
          <p:nvPr>
            <p:ph idx="1"/>
          </p:nvPr>
        </p:nvSpPr>
        <p:spPr/>
        <p:txBody>
          <a:bodyPr>
            <a:noAutofit/>
          </a:bodyPr>
          <a:lstStyle/>
          <a:p>
            <a:pPr algn="just"/>
            <a:r>
              <a:rPr lang="tr-TR" sz="2800" b="1" dirty="0" smtClean="0">
                <a:solidFill>
                  <a:srgbClr val="002060"/>
                </a:solidFill>
              </a:rPr>
              <a:t>AAPM-TG35'e </a:t>
            </a:r>
            <a:r>
              <a:rPr lang="tr-TR" sz="2800" b="1" dirty="0">
                <a:solidFill>
                  <a:srgbClr val="002060"/>
                </a:solidFill>
              </a:rPr>
              <a:t>göre</a:t>
            </a:r>
          </a:p>
          <a:p>
            <a:pPr algn="just"/>
            <a:r>
              <a:rPr lang="tr-TR" sz="2800" dirty="0">
                <a:solidFill>
                  <a:srgbClr val="002060"/>
                </a:solidFill>
              </a:rPr>
              <a:t> </a:t>
            </a:r>
          </a:p>
          <a:p>
            <a:pPr algn="just">
              <a:buFont typeface="Arial" panose="020B0604020202020204" pitchFamily="34" charset="0"/>
              <a:buChar char="•"/>
            </a:pPr>
            <a:r>
              <a:rPr lang="tr-TR" sz="2800" b="1" dirty="0">
                <a:solidFill>
                  <a:srgbClr val="FF0000"/>
                </a:solidFill>
              </a:rPr>
              <a:t>Tip A &gt; %25 doz aşımı</a:t>
            </a:r>
          </a:p>
          <a:p>
            <a:pPr lvl="1" algn="just">
              <a:buFont typeface="Arial" panose="020B0604020202020204" pitchFamily="34" charset="0"/>
              <a:buChar char="•"/>
            </a:pPr>
            <a:r>
              <a:rPr lang="tr-TR" sz="2800" dirty="0">
                <a:solidFill>
                  <a:srgbClr val="002060"/>
                </a:solidFill>
              </a:rPr>
              <a:t>Doz aralığı hastayı </a:t>
            </a:r>
            <a:r>
              <a:rPr lang="tr-TR" sz="2800" dirty="0" smtClean="0">
                <a:solidFill>
                  <a:srgbClr val="002060"/>
                </a:solidFill>
              </a:rPr>
              <a:t>5 </a:t>
            </a:r>
            <a:r>
              <a:rPr lang="tr-TR" sz="2800" dirty="0">
                <a:solidFill>
                  <a:srgbClr val="002060"/>
                </a:solidFill>
              </a:rPr>
              <a:t>yıl içinde %50 ölüm riskine </a:t>
            </a:r>
            <a:r>
              <a:rPr lang="tr-TR" sz="2800" dirty="0" smtClean="0">
                <a:solidFill>
                  <a:srgbClr val="002060"/>
                </a:solidFill>
              </a:rPr>
              <a:t>sokabilir.</a:t>
            </a:r>
            <a:endParaRPr lang="tr-TR" sz="2800" dirty="0">
              <a:solidFill>
                <a:srgbClr val="002060"/>
              </a:solidFill>
            </a:endParaRPr>
          </a:p>
          <a:p>
            <a:pPr algn="just">
              <a:buFont typeface="Arial" panose="020B0604020202020204" pitchFamily="34" charset="0"/>
              <a:buChar char="•"/>
            </a:pPr>
            <a:r>
              <a:rPr lang="tr-TR" sz="2800" b="1" dirty="0">
                <a:solidFill>
                  <a:srgbClr val="FF0000"/>
                </a:solidFill>
              </a:rPr>
              <a:t>Tip B %5-25 doz aşımı </a:t>
            </a:r>
            <a:endParaRPr lang="tr-TR" sz="2800" b="1" dirty="0" smtClean="0">
              <a:solidFill>
                <a:srgbClr val="FF0000"/>
              </a:solidFill>
            </a:endParaRPr>
          </a:p>
          <a:p>
            <a:pPr lvl="1" algn="just">
              <a:buFont typeface="Arial" panose="020B0604020202020204" pitchFamily="34" charset="0"/>
              <a:buChar char="•"/>
            </a:pPr>
            <a:r>
              <a:rPr lang="tr-TR" sz="2800" dirty="0" smtClean="0">
                <a:solidFill>
                  <a:srgbClr val="002060"/>
                </a:solidFill>
              </a:rPr>
              <a:t>Hayati </a:t>
            </a:r>
            <a:r>
              <a:rPr lang="tr-TR" sz="2800" dirty="0">
                <a:solidFill>
                  <a:srgbClr val="002060"/>
                </a:solidFill>
              </a:rPr>
              <a:t>tehlikesi </a:t>
            </a:r>
            <a:r>
              <a:rPr lang="tr-TR" sz="2800" dirty="0" smtClean="0">
                <a:solidFill>
                  <a:srgbClr val="002060"/>
                </a:solidFill>
              </a:rPr>
              <a:t>olmayabilir,</a:t>
            </a:r>
            <a:endParaRPr lang="tr-TR" sz="2800" dirty="0">
              <a:solidFill>
                <a:srgbClr val="002060"/>
              </a:solidFill>
            </a:endParaRPr>
          </a:p>
          <a:p>
            <a:pPr lvl="1" algn="just">
              <a:buFont typeface="Arial" panose="020B0604020202020204" pitchFamily="34" charset="0"/>
              <a:buChar char="•"/>
            </a:pPr>
            <a:r>
              <a:rPr lang="tr-TR" sz="2800" dirty="0">
                <a:solidFill>
                  <a:srgbClr val="002060"/>
                </a:solidFill>
              </a:rPr>
              <a:t>Komplikasyon </a:t>
            </a:r>
            <a:r>
              <a:rPr lang="tr-TR" sz="2800" dirty="0" smtClean="0">
                <a:solidFill>
                  <a:srgbClr val="002060"/>
                </a:solidFill>
              </a:rPr>
              <a:t>riski artar.</a:t>
            </a:r>
            <a:endParaRPr lang="tr-TR" sz="2800" dirty="0">
              <a:solidFill>
                <a:srgbClr val="002060"/>
              </a:solidFill>
            </a:endParaRPr>
          </a:p>
        </p:txBody>
      </p:sp>
      <p:sp>
        <p:nvSpPr>
          <p:cNvPr id="5" name="Altbilgi Yer Tutucusu 4"/>
          <p:cNvSpPr>
            <a:spLocks noGrp="1"/>
          </p:cNvSpPr>
          <p:nvPr>
            <p:ph type="ftr" sz="quarter" idx="11"/>
          </p:nvPr>
        </p:nvSpPr>
        <p:spPr>
          <a:xfrm>
            <a:off x="3686185" y="6459785"/>
            <a:ext cx="4822804" cy="365125"/>
          </a:xfrm>
        </p:spPr>
        <p:txBody>
          <a:bodyPr/>
          <a:lstStyle/>
          <a:p>
            <a:r>
              <a:rPr lang="en-GB" altLang="tr-TR" dirty="0"/>
              <a:t>Prevention of accidental exposure in radiotherapy</a:t>
            </a:r>
          </a:p>
        </p:txBody>
      </p:sp>
    </p:spTree>
    <p:extLst>
      <p:ext uri="{BB962C8B-B14F-4D97-AF65-F5344CB8AC3E}">
        <p14:creationId xmlns:p14="http://schemas.microsoft.com/office/powerpoint/2010/main" val="1279211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51"/>
        <p:cNvGrpSpPr/>
        <p:nvPr/>
      </p:nvGrpSpPr>
      <p:grpSpPr>
        <a:xfrm>
          <a:off x="0" y="0"/>
          <a:ext cx="0" cy="0"/>
          <a:chOff x="0" y="0"/>
          <a:chExt cx="0" cy="0"/>
        </a:xfrm>
      </p:grpSpPr>
      <p:sp>
        <p:nvSpPr>
          <p:cNvPr id="1053" name="Google Shape;1053;p53"/>
          <p:cNvSpPr/>
          <p:nvPr/>
        </p:nvSpPr>
        <p:spPr>
          <a:xfrm>
            <a:off x="6792731" y="2151384"/>
            <a:ext cx="3680800" cy="1581200"/>
          </a:xfrm>
          <a:prstGeom prst="roundRect">
            <a:avLst>
              <a:gd name="adj" fmla="val 11064"/>
            </a:avLst>
          </a:prstGeom>
          <a:solidFill>
            <a:srgbClr val="00B0F0"/>
          </a:solidFill>
          <a:ln w="9525" cap="flat" cmpd="sng">
            <a:solidFill>
              <a:schemeClr val="lt2"/>
            </a:solidFill>
            <a:prstDash val="solid"/>
            <a:round/>
            <a:headEnd type="none" w="sm" len="sm"/>
            <a:tailEnd type="none" w="sm" len="sm"/>
          </a:ln>
          <a:effectLst>
            <a:glow rad="228600">
              <a:schemeClr val="accent1">
                <a:satMod val="175000"/>
                <a:alpha val="40000"/>
              </a:schemeClr>
            </a:glow>
          </a:effectLst>
        </p:spPr>
        <p:txBody>
          <a:bodyPr spcFirstLastPara="1" wrap="square" lIns="121900" tIns="121900" rIns="121900" bIns="121900" anchor="ctr" anchorCtr="0">
            <a:noAutofit/>
          </a:bodyPr>
          <a:lstStyle/>
          <a:p>
            <a:endParaRPr sz="2400"/>
          </a:p>
        </p:txBody>
      </p:sp>
      <p:sp>
        <p:nvSpPr>
          <p:cNvPr id="1054" name="Google Shape;1054;p53"/>
          <p:cNvSpPr/>
          <p:nvPr/>
        </p:nvSpPr>
        <p:spPr>
          <a:xfrm>
            <a:off x="4383598" y="4099739"/>
            <a:ext cx="3680800" cy="1581200"/>
          </a:xfrm>
          <a:prstGeom prst="roundRect">
            <a:avLst>
              <a:gd name="adj" fmla="val 12107"/>
            </a:avLst>
          </a:prstGeom>
          <a:solidFill>
            <a:srgbClr val="FFC000"/>
          </a:solidFill>
          <a:ln w="9525" cap="flat" cmpd="sng">
            <a:solidFill>
              <a:schemeClr val="accent1"/>
            </a:solidFill>
            <a:prstDash val="solid"/>
            <a:round/>
            <a:headEnd type="none" w="sm" len="sm"/>
            <a:tailEnd type="none" w="sm" len="sm"/>
          </a:ln>
          <a:effectLst>
            <a:glow rad="228600">
              <a:schemeClr val="accent1">
                <a:satMod val="175000"/>
                <a:alpha val="40000"/>
              </a:schemeClr>
            </a:glow>
          </a:effectLst>
        </p:spPr>
        <p:txBody>
          <a:bodyPr spcFirstLastPara="1" wrap="square" lIns="121900" tIns="121900" rIns="121900" bIns="121900" anchor="ctr" anchorCtr="0">
            <a:noAutofit/>
          </a:bodyPr>
          <a:lstStyle/>
          <a:p>
            <a:endParaRPr sz="2400"/>
          </a:p>
        </p:txBody>
      </p:sp>
      <p:sp>
        <p:nvSpPr>
          <p:cNvPr id="1055" name="Google Shape;1055;p53"/>
          <p:cNvSpPr/>
          <p:nvPr/>
        </p:nvSpPr>
        <p:spPr>
          <a:xfrm>
            <a:off x="1933162" y="2219233"/>
            <a:ext cx="3680800" cy="1581200"/>
          </a:xfrm>
          <a:prstGeom prst="roundRect">
            <a:avLst>
              <a:gd name="adj" fmla="val 11598"/>
            </a:avLst>
          </a:prstGeom>
          <a:solidFill>
            <a:srgbClr val="FFFF00"/>
          </a:solidFill>
          <a:ln w="9525" cap="flat" cmpd="sng">
            <a:solidFill>
              <a:schemeClr val="dk2"/>
            </a:solidFill>
            <a:prstDash val="solid"/>
            <a:round/>
            <a:headEnd type="none" w="sm" len="sm"/>
            <a:tailEnd type="none" w="sm" len="sm"/>
          </a:ln>
          <a:effectLst>
            <a:glow rad="228600">
              <a:schemeClr val="accent1">
                <a:satMod val="175000"/>
                <a:alpha val="40000"/>
              </a:schemeClr>
            </a:glow>
          </a:effectLst>
        </p:spPr>
        <p:txBody>
          <a:bodyPr spcFirstLastPara="1" wrap="square" lIns="121900" tIns="121900" rIns="121900" bIns="121900" anchor="ctr" anchorCtr="0">
            <a:noAutofit/>
          </a:bodyPr>
          <a:lstStyle/>
          <a:p>
            <a:endParaRPr sz="2400"/>
          </a:p>
        </p:txBody>
      </p:sp>
      <p:sp>
        <p:nvSpPr>
          <p:cNvPr id="1057" name="Google Shape;1057;p53"/>
          <p:cNvSpPr txBox="1">
            <a:spLocks noGrp="1"/>
          </p:cNvSpPr>
          <p:nvPr>
            <p:ph type="subTitle" idx="5"/>
          </p:nvPr>
        </p:nvSpPr>
        <p:spPr>
          <a:xfrm>
            <a:off x="6881040" y="2663429"/>
            <a:ext cx="2998400" cy="614800"/>
          </a:xfrm>
          <a:prstGeom prst="rect">
            <a:avLst/>
          </a:prstGeom>
        </p:spPr>
        <p:txBody>
          <a:bodyPr spcFirstLastPara="1" vert="horz" wrap="square" lIns="121900" tIns="121900" rIns="121900" bIns="121900" rtlCol="0" anchor="b" anchorCtr="0">
            <a:noAutofit/>
          </a:bodyPr>
          <a:lstStyle/>
          <a:p>
            <a:pPr marL="0" indent="0"/>
            <a:r>
              <a:rPr lang="tr-TR" b="1" dirty="0" smtClean="0">
                <a:solidFill>
                  <a:srgbClr val="002060"/>
                </a:solidFill>
              </a:rPr>
              <a:t>TPS</a:t>
            </a:r>
            <a:endParaRPr b="1" dirty="0">
              <a:solidFill>
                <a:srgbClr val="002060"/>
              </a:solidFill>
            </a:endParaRPr>
          </a:p>
        </p:txBody>
      </p:sp>
      <p:sp>
        <p:nvSpPr>
          <p:cNvPr id="1061" name="Google Shape;1061;p53"/>
          <p:cNvSpPr txBox="1">
            <a:spLocks noGrp="1"/>
          </p:cNvSpPr>
          <p:nvPr>
            <p:ph type="subTitle" idx="1"/>
          </p:nvPr>
        </p:nvSpPr>
        <p:spPr>
          <a:xfrm>
            <a:off x="2393137" y="2702433"/>
            <a:ext cx="2998400" cy="614800"/>
          </a:xfrm>
          <a:prstGeom prst="rect">
            <a:avLst/>
          </a:prstGeom>
        </p:spPr>
        <p:txBody>
          <a:bodyPr spcFirstLastPara="1" vert="horz" wrap="square" lIns="121900" tIns="121900" rIns="121900" bIns="121900" rtlCol="0" anchor="b" anchorCtr="0">
            <a:noAutofit/>
          </a:bodyPr>
          <a:lstStyle/>
          <a:p>
            <a:pPr marL="0" indent="0"/>
            <a:r>
              <a:rPr lang="tr-TR" b="1" dirty="0" smtClean="0">
                <a:solidFill>
                  <a:srgbClr val="002060"/>
                </a:solidFill>
              </a:rPr>
              <a:t>KAYNAK </a:t>
            </a:r>
            <a:endParaRPr b="1" dirty="0">
              <a:solidFill>
                <a:srgbClr val="002060"/>
              </a:solidFill>
            </a:endParaRPr>
          </a:p>
        </p:txBody>
      </p:sp>
      <p:sp>
        <p:nvSpPr>
          <p:cNvPr id="1063" name="Google Shape;1063;p53"/>
          <p:cNvSpPr txBox="1">
            <a:spLocks noGrp="1"/>
          </p:cNvSpPr>
          <p:nvPr>
            <p:ph type="subTitle" idx="3"/>
          </p:nvPr>
        </p:nvSpPr>
        <p:spPr>
          <a:xfrm>
            <a:off x="4798036" y="4316033"/>
            <a:ext cx="2998400" cy="877174"/>
          </a:xfrm>
          <a:prstGeom prst="rect">
            <a:avLst/>
          </a:prstGeom>
        </p:spPr>
        <p:txBody>
          <a:bodyPr spcFirstLastPara="1" vert="horz" wrap="square" lIns="121900" tIns="121900" rIns="121900" bIns="121900" rtlCol="0" anchor="b" anchorCtr="0">
            <a:noAutofit/>
          </a:bodyPr>
          <a:lstStyle/>
          <a:p>
            <a:pPr marL="0" indent="0"/>
            <a:r>
              <a:rPr lang="en" b="1" dirty="0" smtClean="0">
                <a:solidFill>
                  <a:srgbClr val="002060"/>
                </a:solidFill>
              </a:rPr>
              <a:t>C</a:t>
            </a:r>
            <a:r>
              <a:rPr lang="tr-TR" b="1" dirty="0" smtClean="0">
                <a:solidFill>
                  <a:srgbClr val="002060"/>
                </a:solidFill>
              </a:rPr>
              <a:t>İHAZ</a:t>
            </a:r>
            <a:endParaRPr b="1" dirty="0">
              <a:solidFill>
                <a:srgbClr val="002060"/>
              </a:solidFill>
            </a:endParaRPr>
          </a:p>
        </p:txBody>
      </p:sp>
      <p:sp>
        <p:nvSpPr>
          <p:cNvPr id="1066" name="Google Shape;1066;p53"/>
          <p:cNvSpPr/>
          <p:nvPr/>
        </p:nvSpPr>
        <p:spPr>
          <a:xfrm>
            <a:off x="1189332" y="2360033"/>
            <a:ext cx="1299599" cy="1299600"/>
          </a:xfrm>
          <a:prstGeom prst="ellipse">
            <a:avLst/>
          </a:prstGeom>
          <a:solidFill>
            <a:schemeClr val="lt1"/>
          </a:solidFill>
          <a:ln w="9525" cap="flat" cmpd="sng">
            <a:solidFill>
              <a:schemeClr val="lt1"/>
            </a:solidFill>
            <a:prstDash val="solid"/>
            <a:round/>
            <a:headEnd type="none" w="sm" len="sm"/>
            <a:tailEnd type="none" w="sm" len="sm"/>
          </a:ln>
          <a:effectLst>
            <a:glow rad="228600">
              <a:schemeClr val="accent2">
                <a:satMod val="175000"/>
                <a:alpha val="40000"/>
              </a:schemeClr>
            </a:glow>
          </a:effectLst>
        </p:spPr>
        <p:txBody>
          <a:bodyPr spcFirstLastPara="1" wrap="square" lIns="121900" tIns="121900" rIns="121900" bIns="121900" anchor="ctr" anchorCtr="0">
            <a:noAutofit/>
          </a:bodyPr>
          <a:lstStyle/>
          <a:p>
            <a:endParaRPr sz="2400"/>
          </a:p>
        </p:txBody>
      </p:sp>
      <p:sp>
        <p:nvSpPr>
          <p:cNvPr id="75" name="Google Shape;1066;p53"/>
          <p:cNvSpPr/>
          <p:nvPr/>
        </p:nvSpPr>
        <p:spPr>
          <a:xfrm>
            <a:off x="3663900" y="4261666"/>
            <a:ext cx="1299599" cy="1299600"/>
          </a:xfrm>
          <a:prstGeom prst="ellipse">
            <a:avLst/>
          </a:prstGeom>
          <a:solidFill>
            <a:schemeClr val="lt1"/>
          </a:solidFill>
          <a:ln w="9525" cap="flat" cmpd="sng">
            <a:solidFill>
              <a:schemeClr val="lt1"/>
            </a:solidFill>
            <a:prstDash val="solid"/>
            <a:round/>
            <a:headEnd type="none" w="sm" len="sm"/>
            <a:tailEnd type="none" w="sm" len="sm"/>
          </a:ln>
          <a:effectLst>
            <a:glow rad="228600">
              <a:schemeClr val="accent2">
                <a:satMod val="175000"/>
                <a:alpha val="40000"/>
              </a:schemeClr>
            </a:glow>
          </a:effectLst>
        </p:spPr>
        <p:txBody>
          <a:bodyPr spcFirstLastPara="1" wrap="square" lIns="121900" tIns="121900" rIns="121900" bIns="121900" anchor="ctr" anchorCtr="0">
            <a:noAutofit/>
          </a:bodyPr>
          <a:lstStyle/>
          <a:p>
            <a:endParaRPr sz="2400"/>
          </a:p>
        </p:txBody>
      </p:sp>
      <p:sp>
        <p:nvSpPr>
          <p:cNvPr id="76" name="Google Shape;1066;p53"/>
          <p:cNvSpPr/>
          <p:nvPr/>
        </p:nvSpPr>
        <p:spPr>
          <a:xfrm>
            <a:off x="9879440" y="2321029"/>
            <a:ext cx="1299599" cy="1299600"/>
          </a:xfrm>
          <a:prstGeom prst="ellipse">
            <a:avLst/>
          </a:prstGeom>
          <a:solidFill>
            <a:schemeClr val="lt1"/>
          </a:solidFill>
          <a:ln w="9525" cap="flat" cmpd="sng">
            <a:solidFill>
              <a:schemeClr val="lt1"/>
            </a:solidFill>
            <a:prstDash val="solid"/>
            <a:round/>
            <a:headEnd type="none" w="sm" len="sm"/>
            <a:tailEnd type="none" w="sm" len="sm"/>
          </a:ln>
          <a:effectLst>
            <a:glow rad="228600">
              <a:schemeClr val="accent2">
                <a:satMod val="175000"/>
                <a:alpha val="40000"/>
              </a:schemeClr>
            </a:glow>
          </a:effectLst>
        </p:spPr>
        <p:txBody>
          <a:bodyPr spcFirstLastPara="1" wrap="square" lIns="121900" tIns="121900" rIns="121900" bIns="121900" anchor="ctr" anchorCtr="0">
            <a:noAutofit/>
          </a:bodyPr>
          <a:lstStyle/>
          <a:p>
            <a:endParaRPr sz="2400"/>
          </a:p>
        </p:txBody>
      </p:sp>
      <p:sp>
        <p:nvSpPr>
          <p:cNvPr id="77" name="Google Shape;680;p47"/>
          <p:cNvSpPr txBox="1">
            <a:spLocks noGrp="1"/>
          </p:cNvSpPr>
          <p:nvPr>
            <p:ph type="title"/>
          </p:nvPr>
        </p:nvSpPr>
        <p:spPr>
          <a:xfrm flipH="1">
            <a:off x="1523174" y="2740152"/>
            <a:ext cx="647538" cy="554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dirty="0" smtClean="0">
                <a:solidFill>
                  <a:srgbClr val="FF0000"/>
                </a:solidFill>
              </a:rPr>
              <a:t>1</a:t>
            </a:r>
            <a:endParaRPr b="1" dirty="0">
              <a:solidFill>
                <a:srgbClr val="FF0000"/>
              </a:solidFill>
            </a:endParaRPr>
          </a:p>
        </p:txBody>
      </p:sp>
      <p:sp>
        <p:nvSpPr>
          <p:cNvPr id="78" name="Google Shape;680;p47"/>
          <p:cNvSpPr txBox="1">
            <a:spLocks/>
          </p:cNvSpPr>
          <p:nvPr/>
        </p:nvSpPr>
        <p:spPr>
          <a:xfrm flipH="1">
            <a:off x="10238071" y="2693779"/>
            <a:ext cx="647538" cy="554100"/>
          </a:xfrm>
          <a:prstGeom prst="rect">
            <a:avLst/>
          </a:prstGeom>
        </p:spPr>
        <p:txBody>
          <a:bodyPr spcFirstLastPara="1" vert="horz" wrap="square" lIns="91425" tIns="91425" rIns="91425" bIns="91425" rtlCol="0" anchor="ctr" anchorCtr="0">
            <a:noAutofit/>
          </a:bodyPr>
          <a:lstStyle>
            <a:lvl1pPr lvl="0" algn="ctr" defTabSz="914400" rtl="0" eaLnBrk="1" latinLnBrk="0" hangingPunct="1">
              <a:lnSpc>
                <a:spcPct val="85000"/>
              </a:lnSpc>
              <a:spcBef>
                <a:spcPts val="0"/>
              </a:spcBef>
              <a:spcAft>
                <a:spcPts val="0"/>
              </a:spcAft>
              <a:buSzPts val="3500"/>
              <a:buFont typeface="Abhaya Libre"/>
              <a:buNone/>
              <a:defRPr sz="4800" kern="1200" spc="-50" baseline="0">
                <a:solidFill>
                  <a:schemeClr val="tx1">
                    <a:lumMod val="75000"/>
                    <a:lumOff val="25000"/>
                  </a:schemeClr>
                </a:solidFill>
                <a:latin typeface="+mj-lt"/>
                <a:ea typeface="+mj-ea"/>
                <a:cs typeface="+mj-cs"/>
              </a:defRPr>
            </a:lvl1pPr>
            <a:lvl2pPr lvl="1" rtl="0">
              <a:spcBef>
                <a:spcPts val="0"/>
              </a:spcBef>
              <a:spcAft>
                <a:spcPts val="0"/>
              </a:spcAft>
              <a:buSzPts val="3500"/>
              <a:buFont typeface="Abhaya Libre"/>
              <a:buNone/>
              <a:defRPr sz="4667">
                <a:latin typeface="Abhaya Libre"/>
                <a:ea typeface="Abhaya Libre"/>
                <a:cs typeface="Abhaya Libre"/>
                <a:sym typeface="Abhaya Libre"/>
              </a:defRPr>
            </a:lvl2pPr>
            <a:lvl3pPr lvl="2" rtl="0">
              <a:spcBef>
                <a:spcPts val="0"/>
              </a:spcBef>
              <a:spcAft>
                <a:spcPts val="0"/>
              </a:spcAft>
              <a:buSzPts val="3500"/>
              <a:buFont typeface="Abhaya Libre"/>
              <a:buNone/>
              <a:defRPr sz="4667">
                <a:latin typeface="Abhaya Libre"/>
                <a:ea typeface="Abhaya Libre"/>
                <a:cs typeface="Abhaya Libre"/>
                <a:sym typeface="Abhaya Libre"/>
              </a:defRPr>
            </a:lvl3pPr>
            <a:lvl4pPr lvl="3" rtl="0">
              <a:spcBef>
                <a:spcPts val="0"/>
              </a:spcBef>
              <a:spcAft>
                <a:spcPts val="0"/>
              </a:spcAft>
              <a:buSzPts val="3500"/>
              <a:buFont typeface="Abhaya Libre"/>
              <a:buNone/>
              <a:defRPr sz="4667">
                <a:latin typeface="Abhaya Libre"/>
                <a:ea typeface="Abhaya Libre"/>
                <a:cs typeface="Abhaya Libre"/>
                <a:sym typeface="Abhaya Libre"/>
              </a:defRPr>
            </a:lvl4pPr>
            <a:lvl5pPr lvl="4" rtl="0">
              <a:spcBef>
                <a:spcPts val="0"/>
              </a:spcBef>
              <a:spcAft>
                <a:spcPts val="0"/>
              </a:spcAft>
              <a:buSzPts val="3500"/>
              <a:buFont typeface="Abhaya Libre"/>
              <a:buNone/>
              <a:defRPr sz="4667">
                <a:latin typeface="Abhaya Libre"/>
                <a:ea typeface="Abhaya Libre"/>
                <a:cs typeface="Abhaya Libre"/>
                <a:sym typeface="Abhaya Libre"/>
              </a:defRPr>
            </a:lvl5pPr>
            <a:lvl6pPr lvl="5" rtl="0">
              <a:spcBef>
                <a:spcPts val="0"/>
              </a:spcBef>
              <a:spcAft>
                <a:spcPts val="0"/>
              </a:spcAft>
              <a:buSzPts val="3500"/>
              <a:buFont typeface="Abhaya Libre"/>
              <a:buNone/>
              <a:defRPr sz="4667">
                <a:latin typeface="Abhaya Libre"/>
                <a:ea typeface="Abhaya Libre"/>
                <a:cs typeface="Abhaya Libre"/>
                <a:sym typeface="Abhaya Libre"/>
              </a:defRPr>
            </a:lvl6pPr>
            <a:lvl7pPr lvl="6" rtl="0">
              <a:spcBef>
                <a:spcPts val="0"/>
              </a:spcBef>
              <a:spcAft>
                <a:spcPts val="0"/>
              </a:spcAft>
              <a:buSzPts val="3500"/>
              <a:buFont typeface="Abhaya Libre"/>
              <a:buNone/>
              <a:defRPr sz="4667">
                <a:latin typeface="Abhaya Libre"/>
                <a:ea typeface="Abhaya Libre"/>
                <a:cs typeface="Abhaya Libre"/>
                <a:sym typeface="Abhaya Libre"/>
              </a:defRPr>
            </a:lvl7pPr>
            <a:lvl8pPr lvl="7" rtl="0">
              <a:spcBef>
                <a:spcPts val="0"/>
              </a:spcBef>
              <a:spcAft>
                <a:spcPts val="0"/>
              </a:spcAft>
              <a:buSzPts val="3500"/>
              <a:buFont typeface="Abhaya Libre"/>
              <a:buNone/>
              <a:defRPr sz="4667">
                <a:latin typeface="Abhaya Libre"/>
                <a:ea typeface="Abhaya Libre"/>
                <a:cs typeface="Abhaya Libre"/>
                <a:sym typeface="Abhaya Libre"/>
              </a:defRPr>
            </a:lvl8pPr>
            <a:lvl9pPr lvl="8" rtl="0">
              <a:spcBef>
                <a:spcPts val="0"/>
              </a:spcBef>
              <a:spcAft>
                <a:spcPts val="0"/>
              </a:spcAft>
              <a:buSzPts val="3500"/>
              <a:buFont typeface="Abhaya Libre"/>
              <a:buNone/>
              <a:defRPr sz="4667">
                <a:latin typeface="Abhaya Libre"/>
                <a:ea typeface="Abhaya Libre"/>
                <a:cs typeface="Abhaya Libre"/>
                <a:sym typeface="Abhaya Libre"/>
              </a:defRPr>
            </a:lvl9pPr>
          </a:lstStyle>
          <a:p>
            <a:pPr algn="l"/>
            <a:r>
              <a:rPr lang="tr-TR" b="1" dirty="0" smtClean="0">
                <a:solidFill>
                  <a:srgbClr val="FF0000"/>
                </a:solidFill>
              </a:rPr>
              <a:t>2</a:t>
            </a:r>
            <a:endParaRPr lang="en" b="1" dirty="0">
              <a:solidFill>
                <a:srgbClr val="FF0000"/>
              </a:solidFill>
            </a:endParaRPr>
          </a:p>
        </p:txBody>
      </p:sp>
      <p:sp>
        <p:nvSpPr>
          <p:cNvPr id="79" name="Google Shape;680;p47"/>
          <p:cNvSpPr txBox="1">
            <a:spLocks/>
          </p:cNvSpPr>
          <p:nvPr/>
        </p:nvSpPr>
        <p:spPr>
          <a:xfrm flipH="1">
            <a:off x="4059829" y="4613289"/>
            <a:ext cx="647538" cy="554100"/>
          </a:xfrm>
          <a:prstGeom prst="rect">
            <a:avLst/>
          </a:prstGeom>
        </p:spPr>
        <p:txBody>
          <a:bodyPr spcFirstLastPara="1" vert="horz" wrap="square" lIns="91425" tIns="91425" rIns="91425" bIns="91425" rtlCol="0" anchor="ctr" anchorCtr="0">
            <a:noAutofit/>
          </a:bodyPr>
          <a:lstStyle>
            <a:lvl1pPr lvl="0" algn="ctr" defTabSz="914400" rtl="0" eaLnBrk="1" latinLnBrk="0" hangingPunct="1">
              <a:lnSpc>
                <a:spcPct val="85000"/>
              </a:lnSpc>
              <a:spcBef>
                <a:spcPts val="0"/>
              </a:spcBef>
              <a:spcAft>
                <a:spcPts val="0"/>
              </a:spcAft>
              <a:buSzPts val="3500"/>
              <a:buFont typeface="Abhaya Libre"/>
              <a:buNone/>
              <a:defRPr sz="4800" kern="1200" spc="-50" baseline="0">
                <a:solidFill>
                  <a:schemeClr val="tx1">
                    <a:lumMod val="75000"/>
                    <a:lumOff val="25000"/>
                  </a:schemeClr>
                </a:solidFill>
                <a:latin typeface="+mj-lt"/>
                <a:ea typeface="+mj-ea"/>
                <a:cs typeface="+mj-cs"/>
              </a:defRPr>
            </a:lvl1pPr>
            <a:lvl2pPr lvl="1" rtl="0">
              <a:spcBef>
                <a:spcPts val="0"/>
              </a:spcBef>
              <a:spcAft>
                <a:spcPts val="0"/>
              </a:spcAft>
              <a:buSzPts val="3500"/>
              <a:buFont typeface="Abhaya Libre"/>
              <a:buNone/>
              <a:defRPr sz="4667">
                <a:latin typeface="Abhaya Libre"/>
                <a:ea typeface="Abhaya Libre"/>
                <a:cs typeface="Abhaya Libre"/>
                <a:sym typeface="Abhaya Libre"/>
              </a:defRPr>
            </a:lvl2pPr>
            <a:lvl3pPr lvl="2" rtl="0">
              <a:spcBef>
                <a:spcPts val="0"/>
              </a:spcBef>
              <a:spcAft>
                <a:spcPts val="0"/>
              </a:spcAft>
              <a:buSzPts val="3500"/>
              <a:buFont typeface="Abhaya Libre"/>
              <a:buNone/>
              <a:defRPr sz="4667">
                <a:latin typeface="Abhaya Libre"/>
                <a:ea typeface="Abhaya Libre"/>
                <a:cs typeface="Abhaya Libre"/>
                <a:sym typeface="Abhaya Libre"/>
              </a:defRPr>
            </a:lvl3pPr>
            <a:lvl4pPr lvl="3" rtl="0">
              <a:spcBef>
                <a:spcPts val="0"/>
              </a:spcBef>
              <a:spcAft>
                <a:spcPts val="0"/>
              </a:spcAft>
              <a:buSzPts val="3500"/>
              <a:buFont typeface="Abhaya Libre"/>
              <a:buNone/>
              <a:defRPr sz="4667">
                <a:latin typeface="Abhaya Libre"/>
                <a:ea typeface="Abhaya Libre"/>
                <a:cs typeface="Abhaya Libre"/>
                <a:sym typeface="Abhaya Libre"/>
              </a:defRPr>
            </a:lvl4pPr>
            <a:lvl5pPr lvl="4" rtl="0">
              <a:spcBef>
                <a:spcPts val="0"/>
              </a:spcBef>
              <a:spcAft>
                <a:spcPts val="0"/>
              </a:spcAft>
              <a:buSzPts val="3500"/>
              <a:buFont typeface="Abhaya Libre"/>
              <a:buNone/>
              <a:defRPr sz="4667">
                <a:latin typeface="Abhaya Libre"/>
                <a:ea typeface="Abhaya Libre"/>
                <a:cs typeface="Abhaya Libre"/>
                <a:sym typeface="Abhaya Libre"/>
              </a:defRPr>
            </a:lvl5pPr>
            <a:lvl6pPr lvl="5" rtl="0">
              <a:spcBef>
                <a:spcPts val="0"/>
              </a:spcBef>
              <a:spcAft>
                <a:spcPts val="0"/>
              </a:spcAft>
              <a:buSzPts val="3500"/>
              <a:buFont typeface="Abhaya Libre"/>
              <a:buNone/>
              <a:defRPr sz="4667">
                <a:latin typeface="Abhaya Libre"/>
                <a:ea typeface="Abhaya Libre"/>
                <a:cs typeface="Abhaya Libre"/>
                <a:sym typeface="Abhaya Libre"/>
              </a:defRPr>
            </a:lvl6pPr>
            <a:lvl7pPr lvl="6" rtl="0">
              <a:spcBef>
                <a:spcPts val="0"/>
              </a:spcBef>
              <a:spcAft>
                <a:spcPts val="0"/>
              </a:spcAft>
              <a:buSzPts val="3500"/>
              <a:buFont typeface="Abhaya Libre"/>
              <a:buNone/>
              <a:defRPr sz="4667">
                <a:latin typeface="Abhaya Libre"/>
                <a:ea typeface="Abhaya Libre"/>
                <a:cs typeface="Abhaya Libre"/>
                <a:sym typeface="Abhaya Libre"/>
              </a:defRPr>
            </a:lvl7pPr>
            <a:lvl8pPr lvl="7" rtl="0">
              <a:spcBef>
                <a:spcPts val="0"/>
              </a:spcBef>
              <a:spcAft>
                <a:spcPts val="0"/>
              </a:spcAft>
              <a:buSzPts val="3500"/>
              <a:buFont typeface="Abhaya Libre"/>
              <a:buNone/>
              <a:defRPr sz="4667">
                <a:latin typeface="Abhaya Libre"/>
                <a:ea typeface="Abhaya Libre"/>
                <a:cs typeface="Abhaya Libre"/>
                <a:sym typeface="Abhaya Libre"/>
              </a:defRPr>
            </a:lvl8pPr>
            <a:lvl9pPr lvl="8" rtl="0">
              <a:spcBef>
                <a:spcPts val="0"/>
              </a:spcBef>
              <a:spcAft>
                <a:spcPts val="0"/>
              </a:spcAft>
              <a:buSzPts val="3500"/>
              <a:buFont typeface="Abhaya Libre"/>
              <a:buNone/>
              <a:defRPr sz="4667">
                <a:latin typeface="Abhaya Libre"/>
                <a:ea typeface="Abhaya Libre"/>
                <a:cs typeface="Abhaya Libre"/>
                <a:sym typeface="Abhaya Libre"/>
              </a:defRPr>
            </a:lvl9pPr>
          </a:lstStyle>
          <a:p>
            <a:pPr algn="l"/>
            <a:r>
              <a:rPr lang="tr-TR" b="1" dirty="0">
                <a:solidFill>
                  <a:srgbClr val="FF0000"/>
                </a:solidFill>
              </a:rPr>
              <a:t>3</a:t>
            </a:r>
            <a:endParaRPr lang="en" b="1" dirty="0">
              <a:solidFill>
                <a:srgbClr val="FF0000"/>
              </a:solidFill>
            </a:endParaRPr>
          </a:p>
        </p:txBody>
      </p:sp>
      <p:sp>
        <p:nvSpPr>
          <p:cNvPr id="80" name="Unvan 1"/>
          <p:cNvSpPr txBox="1">
            <a:spLocks/>
          </p:cNvSpPr>
          <p:nvPr/>
        </p:nvSpPr>
        <p:spPr>
          <a:xfrm>
            <a:off x="1189332" y="871055"/>
            <a:ext cx="10058400" cy="772079"/>
          </a:xfrm>
          <a:prstGeom prst="rect">
            <a:avLst/>
          </a:prstGeom>
        </p:spPr>
        <p:txBody>
          <a:bodyPr spcFirstLastPara="1" vert="horz" wrap="square" lIns="91425" tIns="91425" rIns="91425" bIns="91425" rtlCol="0" anchor="t" anchorCtr="0">
            <a:normAutofit fontScale="97500" lnSpcReduction="10000"/>
          </a:bodyPr>
          <a:lstStyle>
            <a:lvl1pPr lvl="0" algn="ctr" defTabSz="914400" rtl="0" eaLnBrk="1" latinLnBrk="0" hangingPunct="1">
              <a:lnSpc>
                <a:spcPct val="85000"/>
              </a:lnSpc>
              <a:spcBef>
                <a:spcPts val="0"/>
              </a:spcBef>
              <a:spcAft>
                <a:spcPts val="0"/>
              </a:spcAft>
              <a:buSzPts val="3500"/>
              <a:buFont typeface="Abhaya Libre"/>
              <a:buNone/>
              <a:defRPr sz="4800" kern="1200" spc="-50" baseline="0">
                <a:solidFill>
                  <a:schemeClr val="tx1">
                    <a:lumMod val="75000"/>
                    <a:lumOff val="25000"/>
                  </a:schemeClr>
                </a:solidFill>
                <a:latin typeface="+mj-lt"/>
                <a:ea typeface="+mj-ea"/>
                <a:cs typeface="+mj-cs"/>
              </a:defRPr>
            </a:lvl1pPr>
            <a:lvl2pPr lvl="1" rtl="0">
              <a:spcBef>
                <a:spcPts val="0"/>
              </a:spcBef>
              <a:spcAft>
                <a:spcPts val="0"/>
              </a:spcAft>
              <a:buSzPts val="3500"/>
              <a:buFont typeface="Abhaya Libre"/>
              <a:buNone/>
              <a:defRPr sz="4667">
                <a:latin typeface="Abhaya Libre"/>
                <a:ea typeface="Abhaya Libre"/>
                <a:cs typeface="Abhaya Libre"/>
                <a:sym typeface="Abhaya Libre"/>
              </a:defRPr>
            </a:lvl2pPr>
            <a:lvl3pPr lvl="2" rtl="0">
              <a:spcBef>
                <a:spcPts val="0"/>
              </a:spcBef>
              <a:spcAft>
                <a:spcPts val="0"/>
              </a:spcAft>
              <a:buSzPts val="3500"/>
              <a:buFont typeface="Abhaya Libre"/>
              <a:buNone/>
              <a:defRPr sz="4667">
                <a:latin typeface="Abhaya Libre"/>
                <a:ea typeface="Abhaya Libre"/>
                <a:cs typeface="Abhaya Libre"/>
                <a:sym typeface="Abhaya Libre"/>
              </a:defRPr>
            </a:lvl3pPr>
            <a:lvl4pPr lvl="3" rtl="0">
              <a:spcBef>
                <a:spcPts val="0"/>
              </a:spcBef>
              <a:spcAft>
                <a:spcPts val="0"/>
              </a:spcAft>
              <a:buSzPts val="3500"/>
              <a:buFont typeface="Abhaya Libre"/>
              <a:buNone/>
              <a:defRPr sz="4667">
                <a:latin typeface="Abhaya Libre"/>
                <a:ea typeface="Abhaya Libre"/>
                <a:cs typeface="Abhaya Libre"/>
                <a:sym typeface="Abhaya Libre"/>
              </a:defRPr>
            </a:lvl4pPr>
            <a:lvl5pPr lvl="4" rtl="0">
              <a:spcBef>
                <a:spcPts val="0"/>
              </a:spcBef>
              <a:spcAft>
                <a:spcPts val="0"/>
              </a:spcAft>
              <a:buSzPts val="3500"/>
              <a:buFont typeface="Abhaya Libre"/>
              <a:buNone/>
              <a:defRPr sz="4667">
                <a:latin typeface="Abhaya Libre"/>
                <a:ea typeface="Abhaya Libre"/>
                <a:cs typeface="Abhaya Libre"/>
                <a:sym typeface="Abhaya Libre"/>
              </a:defRPr>
            </a:lvl5pPr>
            <a:lvl6pPr lvl="5" rtl="0">
              <a:spcBef>
                <a:spcPts val="0"/>
              </a:spcBef>
              <a:spcAft>
                <a:spcPts val="0"/>
              </a:spcAft>
              <a:buSzPts val="3500"/>
              <a:buFont typeface="Abhaya Libre"/>
              <a:buNone/>
              <a:defRPr sz="4667">
                <a:latin typeface="Abhaya Libre"/>
                <a:ea typeface="Abhaya Libre"/>
                <a:cs typeface="Abhaya Libre"/>
                <a:sym typeface="Abhaya Libre"/>
              </a:defRPr>
            </a:lvl6pPr>
            <a:lvl7pPr lvl="6" rtl="0">
              <a:spcBef>
                <a:spcPts val="0"/>
              </a:spcBef>
              <a:spcAft>
                <a:spcPts val="0"/>
              </a:spcAft>
              <a:buSzPts val="3500"/>
              <a:buFont typeface="Abhaya Libre"/>
              <a:buNone/>
              <a:defRPr sz="4667">
                <a:latin typeface="Abhaya Libre"/>
                <a:ea typeface="Abhaya Libre"/>
                <a:cs typeface="Abhaya Libre"/>
                <a:sym typeface="Abhaya Libre"/>
              </a:defRPr>
            </a:lvl7pPr>
            <a:lvl8pPr lvl="7" rtl="0">
              <a:spcBef>
                <a:spcPts val="0"/>
              </a:spcBef>
              <a:spcAft>
                <a:spcPts val="0"/>
              </a:spcAft>
              <a:buSzPts val="3500"/>
              <a:buFont typeface="Abhaya Libre"/>
              <a:buNone/>
              <a:defRPr sz="4667">
                <a:latin typeface="Abhaya Libre"/>
                <a:ea typeface="Abhaya Libre"/>
                <a:cs typeface="Abhaya Libre"/>
                <a:sym typeface="Abhaya Libre"/>
              </a:defRPr>
            </a:lvl8pPr>
            <a:lvl9pPr lvl="8" rtl="0">
              <a:spcBef>
                <a:spcPts val="0"/>
              </a:spcBef>
              <a:spcAft>
                <a:spcPts val="0"/>
              </a:spcAft>
              <a:buSzPts val="3500"/>
              <a:buFont typeface="Abhaya Libre"/>
              <a:buNone/>
              <a:defRPr sz="4667">
                <a:latin typeface="Abhaya Libre"/>
                <a:ea typeface="Abhaya Libre"/>
                <a:cs typeface="Abhaya Libre"/>
                <a:sym typeface="Abhaya Libre"/>
              </a:defRPr>
            </a:lvl9pPr>
          </a:lstStyle>
          <a:p>
            <a:r>
              <a:rPr lang="tr-TR" b="1" dirty="0" smtClean="0">
                <a:solidFill>
                  <a:srgbClr val="FF0000"/>
                </a:solidFill>
              </a:rPr>
              <a:t>Kazara Sistematik Olarak Aşırı Maruz Kalma </a:t>
            </a:r>
            <a:endParaRPr lang="tr-TR" b="1" dirty="0">
              <a:solidFill>
                <a:srgbClr val="FF0000"/>
              </a:solidFill>
            </a:endParaRPr>
          </a:p>
        </p:txBody>
      </p:sp>
    </p:spTree>
    <p:extLst>
      <p:ext uri="{BB962C8B-B14F-4D97-AF65-F5344CB8AC3E}">
        <p14:creationId xmlns:p14="http://schemas.microsoft.com/office/powerpoint/2010/main" val="24111322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53738" y="2643459"/>
            <a:ext cx="10125301" cy="2607810"/>
          </a:xfrm>
          <a:solidFill>
            <a:schemeClr val="accent3">
              <a:lumMod val="40000"/>
              <a:lumOff val="60000"/>
            </a:schemeClr>
          </a:solidFill>
        </p:spPr>
        <p:txBody>
          <a:bodyPr>
            <a:noAutofit/>
          </a:bodyPr>
          <a:lstStyle/>
          <a:p>
            <a:pPr marL="91440" lvl="1" indent="-91440">
              <a:spcBef>
                <a:spcPts val="1200"/>
              </a:spcBef>
              <a:spcAft>
                <a:spcPts val="200"/>
              </a:spcAft>
              <a:buSzPct val="100000"/>
              <a:buFont typeface="Arial" panose="020B0604020202020204" pitchFamily="34" charset="0"/>
              <a:buChar char="•"/>
            </a:pPr>
            <a:r>
              <a:rPr lang="tr-TR" sz="2400" dirty="0">
                <a:solidFill>
                  <a:srgbClr val="002060"/>
                </a:solidFill>
              </a:rPr>
              <a:t>Kaynağın yanlış </a:t>
            </a:r>
            <a:r>
              <a:rPr lang="tr-TR" sz="2400" dirty="0" smtClean="0">
                <a:solidFill>
                  <a:srgbClr val="002060"/>
                </a:solidFill>
              </a:rPr>
              <a:t>kalibrasyonu - </a:t>
            </a:r>
            <a:r>
              <a:rPr lang="tr-TR" sz="2400" b="1" dirty="0">
                <a:solidFill>
                  <a:srgbClr val="002060"/>
                </a:solidFill>
              </a:rPr>
              <a:t>ABD 1974 –</a:t>
            </a:r>
            <a:r>
              <a:rPr lang="tr-TR" sz="2400" b="1" dirty="0" smtClean="0">
                <a:solidFill>
                  <a:srgbClr val="002060"/>
                </a:solidFill>
              </a:rPr>
              <a:t>1976</a:t>
            </a:r>
            <a:endParaRPr lang="tr-TR" sz="2400" b="1" dirty="0">
              <a:solidFill>
                <a:srgbClr val="002060"/>
              </a:solidFill>
            </a:endParaRPr>
          </a:p>
          <a:p>
            <a:pPr lvl="1">
              <a:buFont typeface="Arial" panose="020B0604020202020204" pitchFamily="34" charset="0"/>
              <a:buChar char="•"/>
            </a:pPr>
            <a:r>
              <a:rPr lang="tr-TR" sz="2400" dirty="0" smtClean="0">
                <a:solidFill>
                  <a:srgbClr val="002060"/>
                </a:solidFill>
              </a:rPr>
              <a:t>Co-60 </a:t>
            </a:r>
            <a:r>
              <a:rPr lang="tr-TR" sz="2400" dirty="0">
                <a:solidFill>
                  <a:srgbClr val="002060"/>
                </a:solidFill>
              </a:rPr>
              <a:t>için yanlış </a:t>
            </a:r>
            <a:r>
              <a:rPr lang="tr-TR" sz="2400" dirty="0" err="1">
                <a:solidFill>
                  <a:srgbClr val="002060"/>
                </a:solidFill>
              </a:rPr>
              <a:t>bozunma</a:t>
            </a:r>
            <a:r>
              <a:rPr lang="tr-TR" sz="2400" dirty="0">
                <a:solidFill>
                  <a:srgbClr val="002060"/>
                </a:solidFill>
              </a:rPr>
              <a:t> eğrisinin kullanılması, </a:t>
            </a:r>
            <a:endParaRPr lang="tr-TR" sz="2400" dirty="0" smtClean="0">
              <a:solidFill>
                <a:srgbClr val="002060"/>
              </a:solidFill>
            </a:endParaRPr>
          </a:p>
          <a:p>
            <a:pPr lvl="2">
              <a:buFont typeface="Arial" panose="020B0604020202020204" pitchFamily="34" charset="0"/>
              <a:buChar char="•"/>
            </a:pPr>
            <a:r>
              <a:rPr lang="tr-TR" sz="2400" dirty="0" smtClean="0">
                <a:solidFill>
                  <a:srgbClr val="002060"/>
                </a:solidFill>
              </a:rPr>
              <a:t>22 </a:t>
            </a:r>
            <a:r>
              <a:rPr lang="tr-TR" sz="2400" dirty="0">
                <a:solidFill>
                  <a:srgbClr val="002060"/>
                </a:solidFill>
              </a:rPr>
              <a:t>ay boyunca ışın ölçümü </a:t>
            </a:r>
            <a:r>
              <a:rPr lang="tr-TR" sz="2400" dirty="0" smtClean="0">
                <a:solidFill>
                  <a:srgbClr val="002060"/>
                </a:solidFill>
              </a:rPr>
              <a:t>yapılmadığı için fark edilmedi.</a:t>
            </a:r>
          </a:p>
          <a:p>
            <a:pPr marL="384048" lvl="2" indent="0">
              <a:buNone/>
            </a:pPr>
            <a:endParaRPr lang="tr-TR" sz="2400" dirty="0">
              <a:solidFill>
                <a:srgbClr val="002060"/>
              </a:solidFill>
            </a:endParaRPr>
          </a:p>
          <a:p>
            <a:pPr>
              <a:buFont typeface="Arial" panose="020B0604020202020204" pitchFamily="34" charset="0"/>
              <a:buChar char="•"/>
            </a:pPr>
            <a:r>
              <a:rPr lang="tr-TR" sz="2400" dirty="0" smtClean="0">
                <a:solidFill>
                  <a:srgbClr val="002060"/>
                </a:solidFill>
              </a:rPr>
              <a:t>Co-60 kaynağının veriminin yanlış hesaplaması - </a:t>
            </a:r>
            <a:r>
              <a:rPr lang="tr-TR" sz="2400" b="1" dirty="0" smtClean="0">
                <a:solidFill>
                  <a:srgbClr val="002060"/>
                </a:solidFill>
              </a:rPr>
              <a:t>Kosta </a:t>
            </a:r>
            <a:r>
              <a:rPr lang="tr-TR" sz="2400" b="1" dirty="0">
                <a:solidFill>
                  <a:srgbClr val="002060"/>
                </a:solidFill>
              </a:rPr>
              <a:t>Rika, 1996</a:t>
            </a:r>
          </a:p>
          <a:p>
            <a:pPr marL="0" indent="0">
              <a:buNone/>
            </a:pPr>
            <a:endParaRPr lang="tr-TR" sz="2400" dirty="0">
              <a:solidFill>
                <a:srgbClr val="002060"/>
              </a:solidFill>
            </a:endParaRPr>
          </a:p>
        </p:txBody>
      </p:sp>
      <p:sp>
        <p:nvSpPr>
          <p:cNvPr id="5" name="Altbilgi Yer Tutucusu 4"/>
          <p:cNvSpPr>
            <a:spLocks noGrp="1"/>
          </p:cNvSpPr>
          <p:nvPr>
            <p:ph type="ftr" sz="quarter" idx="11"/>
          </p:nvPr>
        </p:nvSpPr>
        <p:spPr>
          <a:xfrm>
            <a:off x="3686185" y="6459785"/>
            <a:ext cx="4822804" cy="365125"/>
          </a:xfrm>
        </p:spPr>
        <p:txBody>
          <a:bodyPr/>
          <a:lstStyle/>
          <a:p>
            <a:r>
              <a:rPr lang="en-GB" altLang="tr-TR" dirty="0"/>
              <a:t>Prevention of accidental exposure in radiotherapy</a:t>
            </a:r>
          </a:p>
        </p:txBody>
      </p:sp>
      <p:sp>
        <p:nvSpPr>
          <p:cNvPr id="8" name="Dikdörtgen 7"/>
          <p:cNvSpPr/>
          <p:nvPr/>
        </p:nvSpPr>
        <p:spPr>
          <a:xfrm>
            <a:off x="1053738" y="2024471"/>
            <a:ext cx="4000583" cy="438582"/>
          </a:xfrm>
          <a:prstGeom prst="rect">
            <a:avLst/>
          </a:prstGeom>
        </p:spPr>
        <p:txBody>
          <a:bodyPr wrap="square">
            <a:spAutoFit/>
          </a:bodyPr>
          <a:lstStyle/>
          <a:p>
            <a:pPr>
              <a:lnSpc>
                <a:spcPts val="27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36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1. KAYNAK İle İlgili</a:t>
            </a:r>
            <a:endParaRPr lang="tr-TR" sz="3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Unvan 1"/>
          <p:cNvSpPr>
            <a:spLocks noGrp="1"/>
          </p:cNvSpPr>
          <p:nvPr>
            <p:ph type="title"/>
          </p:nvPr>
        </p:nvSpPr>
        <p:spPr>
          <a:xfrm>
            <a:off x="1120639" y="702349"/>
            <a:ext cx="10058400" cy="772079"/>
          </a:xfrm>
        </p:spPr>
        <p:txBody>
          <a:bodyPr>
            <a:normAutofit fontScale="90000"/>
          </a:bodyPr>
          <a:lstStyle/>
          <a:p>
            <a:pPr algn="ctr"/>
            <a:r>
              <a:rPr lang="tr-TR" b="1" dirty="0" smtClean="0">
                <a:solidFill>
                  <a:srgbClr val="FF0000"/>
                </a:solidFill>
              </a:rPr>
              <a:t>Kazara Sistematik Olarak Aşırı Maruz Kalma </a:t>
            </a:r>
            <a:endParaRPr lang="tr-TR" b="1" dirty="0">
              <a:solidFill>
                <a:srgbClr val="FF0000"/>
              </a:solidFill>
            </a:endParaRPr>
          </a:p>
        </p:txBody>
      </p:sp>
    </p:spTree>
    <p:extLst>
      <p:ext uri="{BB962C8B-B14F-4D97-AF65-F5344CB8AC3E}">
        <p14:creationId xmlns:p14="http://schemas.microsoft.com/office/powerpoint/2010/main" val="29669627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ctrTitle"/>
          </p:nvPr>
        </p:nvSpPr>
        <p:spPr>
          <a:xfrm>
            <a:off x="1105747" y="2167467"/>
            <a:ext cx="10058400" cy="1873287"/>
          </a:xfrm>
        </p:spPr>
        <p:txBody>
          <a:bodyPr>
            <a:normAutofit/>
          </a:bodyPr>
          <a:lstStyle/>
          <a:p>
            <a:r>
              <a:rPr lang="tr-TR" altLang="tr-TR" sz="6000" b="1" dirty="0" err="1" smtClean="0">
                <a:solidFill>
                  <a:srgbClr val="FF0000"/>
                </a:solidFill>
              </a:rPr>
              <a:t>BRAKİTERAPİ’de</a:t>
            </a:r>
            <a:r>
              <a:rPr lang="tr-TR" altLang="tr-TR" sz="6000" b="1" dirty="0" smtClean="0">
                <a:solidFill>
                  <a:srgbClr val="FF0000"/>
                </a:solidFill>
              </a:rPr>
              <a:t/>
            </a:r>
            <a:br>
              <a:rPr lang="tr-TR" altLang="tr-TR" sz="6000" b="1" dirty="0" smtClean="0">
                <a:solidFill>
                  <a:srgbClr val="FF0000"/>
                </a:solidFill>
              </a:rPr>
            </a:br>
            <a:r>
              <a:rPr lang="tr-TR" altLang="tr-TR" sz="6000" b="1" dirty="0" smtClean="0">
                <a:solidFill>
                  <a:srgbClr val="FF0000"/>
                </a:solidFill>
              </a:rPr>
              <a:t>Ekipman ve Kaynak Problemi</a:t>
            </a:r>
            <a:endParaRPr lang="en-US" altLang="tr-TR" sz="6000" b="1" dirty="0">
              <a:solidFill>
                <a:srgbClr val="FF0000"/>
              </a:solidFill>
            </a:endParaRPr>
          </a:p>
        </p:txBody>
      </p:sp>
    </p:spTree>
    <p:extLst>
      <p:ext uri="{BB962C8B-B14F-4D97-AF65-F5344CB8AC3E}">
        <p14:creationId xmlns:p14="http://schemas.microsoft.com/office/powerpoint/2010/main" val="13949533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ChangeArrowheads="1"/>
          </p:cNvSpPr>
          <p:nvPr/>
        </p:nvSpPr>
        <p:spPr bwMode="auto">
          <a:xfrm>
            <a:off x="1524000" y="1092201"/>
            <a:ext cx="8845550" cy="4900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7663" indent="-347663">
              <a:defRPr sz="2400">
                <a:solidFill>
                  <a:schemeClr val="tx1"/>
                </a:solidFill>
                <a:latin typeface="Times New Roman" panose="02020603050405020304" pitchFamily="18" charset="0"/>
              </a:defRPr>
            </a:lvl1pPr>
            <a:lvl2pPr marL="747713" indent="-285750">
              <a:defRPr sz="2400">
                <a:solidFill>
                  <a:schemeClr val="tx1"/>
                </a:solidFill>
                <a:latin typeface="Times New Roman" panose="02020603050405020304" pitchFamily="18" charset="0"/>
              </a:defRPr>
            </a:lvl2pPr>
            <a:lvl3pPr marL="1090613" indent="-228600">
              <a:defRPr sz="2400">
                <a:solidFill>
                  <a:schemeClr val="tx1"/>
                </a:solidFill>
                <a:latin typeface="Times New Roman" panose="02020603050405020304" pitchFamily="18" charset="0"/>
              </a:defRPr>
            </a:lvl3pPr>
            <a:lvl4pPr marL="1433513" indent="-228600">
              <a:defRPr sz="2400">
                <a:solidFill>
                  <a:schemeClr val="tx1"/>
                </a:solidFill>
                <a:latin typeface="Times New Roman" panose="02020603050405020304" pitchFamily="18" charset="0"/>
              </a:defRPr>
            </a:lvl4pPr>
            <a:lvl5pPr marL="1776413" indent="-228600">
              <a:defRPr sz="2400">
                <a:solidFill>
                  <a:schemeClr val="tx1"/>
                </a:solidFill>
                <a:latin typeface="Times New Roman" panose="02020603050405020304" pitchFamily="18" charset="0"/>
              </a:defRPr>
            </a:lvl5pPr>
            <a:lvl6pPr marL="2233613" indent="-228600" fontAlgn="base">
              <a:spcBef>
                <a:spcPct val="0"/>
              </a:spcBef>
              <a:spcAft>
                <a:spcPct val="0"/>
              </a:spcAft>
              <a:defRPr sz="2400">
                <a:solidFill>
                  <a:schemeClr val="tx1"/>
                </a:solidFill>
                <a:latin typeface="Times New Roman" panose="02020603050405020304" pitchFamily="18" charset="0"/>
              </a:defRPr>
            </a:lvl6pPr>
            <a:lvl7pPr marL="2690813" indent="-228600" fontAlgn="base">
              <a:spcBef>
                <a:spcPct val="0"/>
              </a:spcBef>
              <a:spcAft>
                <a:spcPct val="0"/>
              </a:spcAft>
              <a:defRPr sz="2400">
                <a:solidFill>
                  <a:schemeClr val="tx1"/>
                </a:solidFill>
                <a:latin typeface="Times New Roman" panose="02020603050405020304" pitchFamily="18" charset="0"/>
              </a:defRPr>
            </a:lvl7pPr>
            <a:lvl8pPr marL="3148013" indent="-228600" fontAlgn="base">
              <a:spcBef>
                <a:spcPct val="0"/>
              </a:spcBef>
              <a:spcAft>
                <a:spcPct val="0"/>
              </a:spcAft>
              <a:defRPr sz="2400">
                <a:solidFill>
                  <a:schemeClr val="tx1"/>
                </a:solidFill>
                <a:latin typeface="Times New Roman" panose="02020603050405020304" pitchFamily="18" charset="0"/>
              </a:defRPr>
            </a:lvl8pPr>
            <a:lvl9pPr marL="3605213" indent="-228600" fontAlgn="base">
              <a:spcBef>
                <a:spcPct val="0"/>
              </a:spcBef>
              <a:spcAft>
                <a:spcPct val="0"/>
              </a:spcAft>
              <a:defRPr sz="2400">
                <a:solidFill>
                  <a:schemeClr val="tx1"/>
                </a:solidFill>
                <a:latin typeface="Times New Roman" panose="02020603050405020304" pitchFamily="18" charset="0"/>
              </a:defRPr>
            </a:lvl9pPr>
          </a:lstStyle>
          <a:p>
            <a:pPr eaLnBrk="0" hangingPunct="0">
              <a:spcBef>
                <a:spcPct val="20000"/>
              </a:spcBef>
              <a:buClr>
                <a:srgbClr val="A50021"/>
              </a:buClr>
              <a:buSzPct val="75000"/>
              <a:buFont typeface="Monotype Sorts" charset="2"/>
              <a:buNone/>
            </a:pPr>
            <a:endParaRPr lang="en-US" altLang="tr-TR" sz="1800" b="1">
              <a:latin typeface="Arial" panose="020B0604020202020204" pitchFamily="34" charset="0"/>
            </a:endParaRPr>
          </a:p>
          <a:p>
            <a:pPr eaLnBrk="0" hangingPunct="0">
              <a:spcBef>
                <a:spcPct val="20000"/>
              </a:spcBef>
              <a:buClr>
                <a:srgbClr val="A50021"/>
              </a:buClr>
              <a:buSzPct val="75000"/>
              <a:buFont typeface="Monotype Sorts" charset="2"/>
              <a:buNone/>
            </a:pPr>
            <a:endParaRPr lang="en-US" altLang="tr-TR" sz="1800" b="1">
              <a:latin typeface="Arial" panose="020B0604020202020204" pitchFamily="34" charset="0"/>
            </a:endParaRPr>
          </a:p>
        </p:txBody>
      </p:sp>
      <p:sp>
        <p:nvSpPr>
          <p:cNvPr id="263171" name="Rectangle 3"/>
          <p:cNvSpPr>
            <a:spLocks noChangeArrowheads="1"/>
          </p:cNvSpPr>
          <p:nvPr/>
        </p:nvSpPr>
        <p:spPr bwMode="auto">
          <a:xfrm>
            <a:off x="922867" y="1179781"/>
            <a:ext cx="10532533" cy="2782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7663" indent="-347663">
              <a:defRPr sz="2400">
                <a:solidFill>
                  <a:schemeClr val="tx1"/>
                </a:solidFill>
                <a:latin typeface="Times New Roman" panose="02020603050405020304" pitchFamily="18" charset="0"/>
              </a:defRPr>
            </a:lvl1pPr>
            <a:lvl2pPr marL="747713" indent="-285750">
              <a:defRPr sz="2400">
                <a:solidFill>
                  <a:schemeClr val="tx1"/>
                </a:solidFill>
                <a:latin typeface="Times New Roman" panose="02020603050405020304" pitchFamily="18" charset="0"/>
              </a:defRPr>
            </a:lvl2pPr>
            <a:lvl3pPr marL="1090613" indent="-228600">
              <a:defRPr sz="2400">
                <a:solidFill>
                  <a:schemeClr val="tx1"/>
                </a:solidFill>
                <a:latin typeface="Times New Roman" panose="02020603050405020304" pitchFamily="18" charset="0"/>
              </a:defRPr>
            </a:lvl3pPr>
            <a:lvl4pPr marL="1433513" indent="-228600">
              <a:defRPr sz="2400">
                <a:solidFill>
                  <a:schemeClr val="tx1"/>
                </a:solidFill>
                <a:latin typeface="Times New Roman" panose="02020603050405020304" pitchFamily="18" charset="0"/>
              </a:defRPr>
            </a:lvl4pPr>
            <a:lvl5pPr marL="1776413" indent="-228600">
              <a:defRPr sz="2400">
                <a:solidFill>
                  <a:schemeClr val="tx1"/>
                </a:solidFill>
                <a:latin typeface="Times New Roman" panose="02020603050405020304" pitchFamily="18" charset="0"/>
              </a:defRPr>
            </a:lvl5pPr>
            <a:lvl6pPr marL="2233613" indent="-228600" fontAlgn="base">
              <a:spcBef>
                <a:spcPct val="0"/>
              </a:spcBef>
              <a:spcAft>
                <a:spcPct val="0"/>
              </a:spcAft>
              <a:defRPr sz="2400">
                <a:solidFill>
                  <a:schemeClr val="tx1"/>
                </a:solidFill>
                <a:latin typeface="Times New Roman" panose="02020603050405020304" pitchFamily="18" charset="0"/>
              </a:defRPr>
            </a:lvl6pPr>
            <a:lvl7pPr marL="2690813" indent="-228600" fontAlgn="base">
              <a:spcBef>
                <a:spcPct val="0"/>
              </a:spcBef>
              <a:spcAft>
                <a:spcPct val="0"/>
              </a:spcAft>
              <a:defRPr sz="2400">
                <a:solidFill>
                  <a:schemeClr val="tx1"/>
                </a:solidFill>
                <a:latin typeface="Times New Roman" panose="02020603050405020304" pitchFamily="18" charset="0"/>
              </a:defRPr>
            </a:lvl7pPr>
            <a:lvl8pPr marL="3148013" indent="-228600" fontAlgn="base">
              <a:spcBef>
                <a:spcPct val="0"/>
              </a:spcBef>
              <a:spcAft>
                <a:spcPct val="0"/>
              </a:spcAft>
              <a:defRPr sz="2400">
                <a:solidFill>
                  <a:schemeClr val="tx1"/>
                </a:solidFill>
                <a:latin typeface="Times New Roman" panose="02020603050405020304" pitchFamily="18" charset="0"/>
              </a:defRPr>
            </a:lvl8pPr>
            <a:lvl9pPr marL="3605213" indent="-228600" fontAlgn="base">
              <a:spcBef>
                <a:spcPct val="0"/>
              </a:spcBef>
              <a:spcAft>
                <a:spcPct val="0"/>
              </a:spcAft>
              <a:defRPr sz="2400">
                <a:solidFill>
                  <a:schemeClr val="tx1"/>
                </a:solidFill>
                <a:latin typeface="Times New Roman" panose="02020603050405020304" pitchFamily="18" charset="0"/>
              </a:defRPr>
            </a:lvl9pPr>
          </a:lstStyle>
          <a:p>
            <a:pPr algn="ctr"/>
            <a:r>
              <a:rPr lang="tr-TR" sz="2800" b="1" dirty="0">
                <a:solidFill>
                  <a:srgbClr val="FF0000"/>
                </a:solidFill>
              </a:rPr>
              <a:t>Arızalı </a:t>
            </a:r>
            <a:r>
              <a:rPr lang="tr-TR" sz="2800" b="1" dirty="0" err="1">
                <a:solidFill>
                  <a:srgbClr val="FF0000"/>
                </a:solidFill>
              </a:rPr>
              <a:t>kateter</a:t>
            </a:r>
            <a:r>
              <a:rPr lang="tr-TR" sz="2800" b="1" dirty="0">
                <a:solidFill>
                  <a:srgbClr val="FF0000"/>
                </a:solidFill>
              </a:rPr>
              <a:t> nedeniyle tümör dozunun yanlış bölgeye </a:t>
            </a:r>
            <a:r>
              <a:rPr lang="tr-TR" sz="2800" b="1" dirty="0" smtClean="0">
                <a:solidFill>
                  <a:srgbClr val="FF0000"/>
                </a:solidFill>
              </a:rPr>
              <a:t>verilmesi</a:t>
            </a:r>
          </a:p>
          <a:p>
            <a:pPr algn="ctr"/>
            <a:endParaRPr lang="tr-TR" dirty="0" smtClean="0"/>
          </a:p>
          <a:p>
            <a:pPr algn="just">
              <a:buFont typeface="Arial" panose="020B0604020202020204" pitchFamily="34" charset="0"/>
              <a:buChar char="•"/>
            </a:pPr>
            <a:r>
              <a:rPr lang="tr-TR" dirty="0"/>
              <a:t>H</a:t>
            </a:r>
            <a:r>
              <a:rPr lang="tr-TR" dirty="0" smtClean="0"/>
              <a:t>astaya Ir-192 kaynakları ile 35 </a:t>
            </a:r>
            <a:r>
              <a:rPr lang="tr-TR" dirty="0" err="1"/>
              <a:t>Gy'lik</a:t>
            </a:r>
            <a:r>
              <a:rPr lang="tr-TR" dirty="0"/>
              <a:t> </a:t>
            </a:r>
            <a:r>
              <a:rPr lang="tr-TR" dirty="0" smtClean="0"/>
              <a:t>akciğer </a:t>
            </a:r>
            <a:r>
              <a:rPr lang="tr-TR" dirty="0" err="1" smtClean="0"/>
              <a:t>brakiterapi</a:t>
            </a:r>
            <a:r>
              <a:rPr lang="tr-TR" dirty="0" smtClean="0"/>
              <a:t> tedavisi planlandı.</a:t>
            </a:r>
            <a:endParaRPr lang="tr-TR" dirty="0"/>
          </a:p>
          <a:p>
            <a:pPr algn="just">
              <a:buFont typeface="Arial" panose="020B0604020202020204" pitchFamily="34" charset="0"/>
              <a:buChar char="•"/>
            </a:pPr>
            <a:r>
              <a:rPr lang="tr-TR" dirty="0" err="1" smtClean="0"/>
              <a:t>Kateterdeki</a:t>
            </a:r>
            <a:r>
              <a:rPr lang="tr-TR" dirty="0" smtClean="0"/>
              <a:t> </a:t>
            </a:r>
            <a:r>
              <a:rPr lang="tr-TR" dirty="0"/>
              <a:t>bir bükülme, </a:t>
            </a:r>
            <a:r>
              <a:rPr lang="tr-TR" dirty="0" smtClean="0"/>
              <a:t>kaynakların </a:t>
            </a:r>
            <a:r>
              <a:rPr lang="tr-TR" dirty="0"/>
              <a:t>hedef bölgeden 26 cm uzağa konumlandırılmasına neden oldu.</a:t>
            </a:r>
          </a:p>
          <a:p>
            <a:pPr algn="just">
              <a:buFont typeface="Arial" panose="020B0604020202020204" pitchFamily="34" charset="0"/>
              <a:buChar char="•"/>
            </a:pPr>
            <a:r>
              <a:rPr lang="tr-TR" dirty="0" smtClean="0"/>
              <a:t>Tedavi </a:t>
            </a:r>
            <a:r>
              <a:rPr lang="tr-TR" dirty="0"/>
              <a:t>süresinin sonuna kadar hata fark edilmedi.</a:t>
            </a:r>
          </a:p>
          <a:p>
            <a:pPr algn="ctr" eaLnBrk="0" hangingPunct="0">
              <a:spcBef>
                <a:spcPct val="20000"/>
              </a:spcBef>
              <a:buClr>
                <a:srgbClr val="A50021"/>
              </a:buClr>
              <a:buSzPct val="75000"/>
              <a:buFont typeface="Monotype Sorts" charset="2"/>
              <a:buNone/>
            </a:pPr>
            <a:endParaRPr lang="en-IE" altLang="tr-TR" b="1" dirty="0">
              <a:latin typeface="Arial" panose="020B0604020202020204" pitchFamily="34" charset="0"/>
            </a:endParaRPr>
          </a:p>
        </p:txBody>
      </p:sp>
      <p:sp>
        <p:nvSpPr>
          <p:cNvPr id="4" name="Dikdörtgen 3"/>
          <p:cNvSpPr/>
          <p:nvPr/>
        </p:nvSpPr>
        <p:spPr>
          <a:xfrm>
            <a:off x="262466" y="4169238"/>
            <a:ext cx="11751732" cy="2169825"/>
          </a:xfrm>
          <a:prstGeom prst="rect">
            <a:avLst/>
          </a:prstGeom>
          <a:solidFill>
            <a:schemeClr val="accent4">
              <a:lumMod val="40000"/>
              <a:lumOff val="60000"/>
            </a:schemeClr>
          </a:solidFill>
        </p:spPr>
        <p:txBody>
          <a:bodyPr wrap="square">
            <a:spAutoFit/>
          </a:bodyPr>
          <a:lstStyle/>
          <a:p>
            <a:pPr>
              <a:lnSpc>
                <a:spcPts val="27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22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Sonuç: </a:t>
            </a:r>
            <a:r>
              <a:rPr lang="tr-TR" sz="2200" b="1" dirty="0" smtClean="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Hastanın </a:t>
            </a:r>
            <a:r>
              <a:rPr lang="tr-TR" sz="2200" b="1" dirty="0" err="1">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hipofarinksi</a:t>
            </a:r>
            <a:r>
              <a:rPr lang="tr-TR" sz="2200" b="1" dirty="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35 </a:t>
            </a:r>
            <a:r>
              <a:rPr lang="tr-TR" sz="2200" b="1" dirty="0" err="1">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Gy</a:t>
            </a:r>
            <a:r>
              <a:rPr lang="tr-TR" sz="2200" b="1" dirty="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alırken, öngörülen hedef bölge yalnızca 0,1 </a:t>
            </a:r>
            <a:r>
              <a:rPr lang="tr-TR" sz="2200" b="1" dirty="0" err="1">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Gy</a:t>
            </a:r>
            <a:r>
              <a:rPr lang="tr-TR" sz="2200" b="1" dirty="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aldı.</a:t>
            </a:r>
            <a:endParaRPr lang="tr-TR" sz="2200" b="1" dirty="0">
              <a:latin typeface="Times New Roman" panose="02020603050405020304" pitchFamily="18" charset="0"/>
              <a:ea typeface="Calibri" panose="020F0502020204030204" pitchFamily="34" charset="0"/>
              <a:cs typeface="Times New Roman" panose="02020603050405020304" pitchFamily="18" charset="0"/>
            </a:endParaRPr>
          </a:p>
          <a:p>
            <a:pPr>
              <a:lnSpc>
                <a:spcPts val="27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2200" b="1" dirty="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2200" b="1" dirty="0">
              <a:latin typeface="Times New Roman" panose="02020603050405020304" pitchFamily="18" charset="0"/>
              <a:ea typeface="Calibri" panose="020F0502020204030204" pitchFamily="34" charset="0"/>
              <a:cs typeface="Times New Roman" panose="02020603050405020304" pitchFamily="18" charset="0"/>
            </a:endParaRPr>
          </a:p>
          <a:p>
            <a:pPr>
              <a:lnSpc>
                <a:spcPts val="27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22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Çıkarılan dersler:</a:t>
            </a:r>
            <a:endParaRPr lang="tr-TR"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ts val="2700"/>
              </a:lnSpc>
              <a:spcAft>
                <a:spcPts val="0"/>
              </a:spcAft>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2200" b="1" dirty="0" err="1">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Kateteri</a:t>
            </a:r>
            <a:r>
              <a:rPr lang="tr-TR" sz="2200" b="1" dirty="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kullanmadan önce fiziksel olarak inceleyin.</a:t>
            </a:r>
            <a:endParaRPr lang="tr-TR" sz="2200" b="1"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ts val="2700"/>
              </a:lnSpc>
              <a:spcAft>
                <a:spcPts val="0"/>
              </a:spcAft>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2200" b="1" dirty="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Tedavinin başlangıcında kaynağın yerini radyografik olarak doğrulayın</a:t>
            </a:r>
            <a:r>
              <a:rPr lang="tr-TR" sz="2200" b="1" dirty="0" smtClean="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a:t>
            </a:r>
          </a:p>
          <a:p>
            <a:pPr>
              <a:lnSpc>
                <a:spcPts val="27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tr-TR" sz="2200"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410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50" fill="hold"/>
                                        <p:tgtEl>
                                          <p:spTgt spid="4"/>
                                        </p:tgtEl>
                                        <p:attrNameLst>
                                          <p:attrName>ppt_x</p:attrName>
                                        </p:attrNameLst>
                                      </p:cBhvr>
                                      <p:tavLst>
                                        <p:tav tm="0">
                                          <p:val>
                                            <p:strVal val="#ppt_x"/>
                                          </p:val>
                                        </p:tav>
                                        <p:tav tm="100000">
                                          <p:val>
                                            <p:strVal val="#ppt_x"/>
                                          </p:val>
                                        </p:tav>
                                      </p:tavLst>
                                    </p:anim>
                                    <p:anim calcmode="lin" valueType="num">
                                      <p:cBhvr additive="base">
                                        <p:cTn id="8" dur="2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755215" y="2553563"/>
            <a:ext cx="10952703" cy="3554819"/>
          </a:xfrm>
          <a:prstGeom prst="rect">
            <a:avLst/>
          </a:prstGeom>
          <a:solidFill>
            <a:schemeClr val="accent4">
              <a:lumMod val="40000"/>
              <a:lumOff val="60000"/>
            </a:schemeClr>
          </a:solidFill>
        </p:spPr>
        <p:txBody>
          <a:bodyPr wrap="square">
            <a:spAutoFit/>
          </a:bodyPr>
          <a:lstStyle/>
          <a:p>
            <a:pPr marL="285750" indent="-285750" algn="just">
              <a:lnSpc>
                <a:spcPts val="2700"/>
              </a:lnSpc>
              <a:spcAft>
                <a:spcPts val="0"/>
              </a:spcAft>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2400" dirty="0" err="1" smtClean="0">
                <a:solidFill>
                  <a:srgbClr val="002060"/>
                </a:solidFill>
                <a:ea typeface="Times New Roman" panose="02020603050405020304" pitchFamily="18" charset="0"/>
                <a:cs typeface="Courier New" panose="02070309020205020404" pitchFamily="49" charset="0"/>
              </a:rPr>
              <a:t>TPS‘e</a:t>
            </a:r>
            <a:r>
              <a:rPr lang="tr-TR" sz="2400" dirty="0" smtClean="0">
                <a:solidFill>
                  <a:srgbClr val="002060"/>
                </a:solidFill>
                <a:ea typeface="Times New Roman" panose="02020603050405020304" pitchFamily="18" charset="0"/>
                <a:cs typeface="Courier New" panose="02070309020205020404" pitchFamily="49" charset="0"/>
              </a:rPr>
              <a:t> </a:t>
            </a:r>
            <a:r>
              <a:rPr lang="tr-TR" sz="2400" dirty="0">
                <a:solidFill>
                  <a:srgbClr val="002060"/>
                </a:solidFill>
                <a:ea typeface="Times New Roman" panose="02020603050405020304" pitchFamily="18" charset="0"/>
                <a:cs typeface="Courier New" panose="02070309020205020404" pitchFamily="49" charset="0"/>
              </a:rPr>
              <a:t>veri girişi için test edilmemiş </a:t>
            </a:r>
            <a:r>
              <a:rPr lang="tr-TR" sz="2400" dirty="0" smtClean="0">
                <a:solidFill>
                  <a:srgbClr val="002060"/>
                </a:solidFill>
                <a:ea typeface="Times New Roman" panose="02020603050405020304" pitchFamily="18" charset="0"/>
                <a:cs typeface="Courier New" panose="02070309020205020404" pitchFamily="49" charset="0"/>
              </a:rPr>
              <a:t>prosedürün değiştirilmesi - </a:t>
            </a:r>
            <a:r>
              <a:rPr lang="tr-TR" sz="2400" b="1" dirty="0" smtClean="0">
                <a:solidFill>
                  <a:srgbClr val="002060"/>
                </a:solidFill>
                <a:ea typeface="Times New Roman" panose="02020603050405020304" pitchFamily="18" charset="0"/>
                <a:cs typeface="Courier New" panose="02070309020205020404" pitchFamily="49" charset="0"/>
              </a:rPr>
              <a:t>Panama</a:t>
            </a:r>
            <a:r>
              <a:rPr lang="tr-TR" sz="2400" b="1" dirty="0">
                <a:solidFill>
                  <a:srgbClr val="002060"/>
                </a:solidFill>
                <a:ea typeface="Times New Roman" panose="02020603050405020304" pitchFamily="18" charset="0"/>
                <a:cs typeface="Courier New" panose="02070309020205020404" pitchFamily="49" charset="0"/>
              </a:rPr>
              <a:t>, </a:t>
            </a:r>
            <a:r>
              <a:rPr lang="tr-TR" sz="2400" b="1" dirty="0" smtClean="0">
                <a:solidFill>
                  <a:srgbClr val="002060"/>
                </a:solidFill>
                <a:ea typeface="Times New Roman" panose="02020603050405020304" pitchFamily="18" charset="0"/>
                <a:cs typeface="Courier New" panose="02070309020205020404" pitchFamily="49" charset="0"/>
              </a:rPr>
              <a:t>2000</a:t>
            </a:r>
          </a:p>
          <a:p>
            <a:pPr marL="742950" lvl="1" indent="-285750" algn="just">
              <a:lnSpc>
                <a:spcPts val="2700"/>
              </a:lnSpc>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2400" dirty="0" smtClean="0">
                <a:solidFill>
                  <a:srgbClr val="002060"/>
                </a:solidFill>
                <a:ea typeface="Times New Roman" panose="02020603050405020304" pitchFamily="18" charset="0"/>
                <a:cs typeface="Courier New" panose="02070309020205020404" pitchFamily="49" charset="0"/>
              </a:rPr>
              <a:t>Hesaplanan </a:t>
            </a:r>
            <a:r>
              <a:rPr lang="tr-TR" sz="2400" dirty="0">
                <a:solidFill>
                  <a:srgbClr val="002060"/>
                </a:solidFill>
                <a:ea typeface="Times New Roman" panose="02020603050405020304" pitchFamily="18" charset="0"/>
                <a:cs typeface="Courier New" panose="02070309020205020404" pitchFamily="49" charset="0"/>
              </a:rPr>
              <a:t>tedavi süresi normal değerin iki </a:t>
            </a:r>
            <a:r>
              <a:rPr lang="tr-TR" sz="2400" dirty="0" smtClean="0">
                <a:solidFill>
                  <a:srgbClr val="002060"/>
                </a:solidFill>
                <a:ea typeface="Times New Roman" panose="02020603050405020304" pitchFamily="18" charset="0"/>
                <a:cs typeface="Courier New" panose="02070309020205020404" pitchFamily="49" charset="0"/>
              </a:rPr>
              <a:t>katı oldu </a:t>
            </a:r>
            <a:r>
              <a:rPr lang="tr-TR" sz="2400" dirty="0">
                <a:solidFill>
                  <a:srgbClr val="002060"/>
                </a:solidFill>
                <a:ea typeface="Times New Roman" panose="02020603050405020304" pitchFamily="18" charset="0"/>
                <a:cs typeface="Courier New" panose="02070309020205020404" pitchFamily="49" charset="0"/>
              </a:rPr>
              <a:t>ve bu da %100 doz aşımına yol </a:t>
            </a:r>
            <a:r>
              <a:rPr lang="tr-TR" sz="2400" dirty="0" smtClean="0">
                <a:solidFill>
                  <a:srgbClr val="002060"/>
                </a:solidFill>
                <a:ea typeface="Times New Roman" panose="02020603050405020304" pitchFamily="18" charset="0"/>
                <a:cs typeface="Courier New" panose="02070309020205020404" pitchFamily="49" charset="0"/>
              </a:rPr>
              <a:t>açtı.</a:t>
            </a:r>
          </a:p>
          <a:p>
            <a:pPr marL="742950" lvl="1" indent="-285750" algn="just">
              <a:lnSpc>
                <a:spcPts val="2700"/>
              </a:lnSpc>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2400" dirty="0" smtClean="0">
                <a:solidFill>
                  <a:srgbClr val="002060"/>
                </a:solidFill>
              </a:rPr>
              <a:t>Ağustos </a:t>
            </a:r>
            <a:r>
              <a:rPr lang="sv-SE" sz="2400" dirty="0" smtClean="0">
                <a:solidFill>
                  <a:srgbClr val="002060"/>
                </a:solidFill>
              </a:rPr>
              <a:t>2000-Mart 2001 tarihleri aras</a:t>
            </a:r>
            <a:r>
              <a:rPr lang="tr-TR" sz="2400" dirty="0" smtClean="0">
                <a:solidFill>
                  <a:srgbClr val="002060"/>
                </a:solidFill>
              </a:rPr>
              <a:t>ı</a:t>
            </a:r>
            <a:r>
              <a:rPr lang="sv-SE" sz="2400" dirty="0" smtClean="0">
                <a:solidFill>
                  <a:srgbClr val="002060"/>
                </a:solidFill>
              </a:rPr>
              <a:t>nda serviks ve</a:t>
            </a:r>
            <a:r>
              <a:rPr lang="tr-TR" sz="2400" dirty="0" smtClean="0">
                <a:solidFill>
                  <a:srgbClr val="002060"/>
                </a:solidFill>
              </a:rPr>
              <a:t> prostat </a:t>
            </a:r>
            <a:r>
              <a:rPr lang="tr-TR" sz="2400" dirty="0">
                <a:solidFill>
                  <a:srgbClr val="002060"/>
                </a:solidFill>
              </a:rPr>
              <a:t>kanseri tedavisi gören 28 hastaya </a:t>
            </a:r>
            <a:r>
              <a:rPr lang="tr-TR" sz="2400" dirty="0" smtClean="0">
                <a:solidFill>
                  <a:srgbClr val="002060"/>
                </a:solidFill>
              </a:rPr>
              <a:t>uygulanmıştır.</a:t>
            </a:r>
          </a:p>
          <a:p>
            <a:pPr marL="742950" lvl="1" indent="-285750" algn="just">
              <a:lnSpc>
                <a:spcPts val="2700"/>
              </a:lnSpc>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2400" dirty="0" smtClean="0">
                <a:solidFill>
                  <a:srgbClr val="002060"/>
                </a:solidFill>
              </a:rPr>
              <a:t>28 hastadan 5 tanesinin ölüm sebebinin fazla ışınlamadan olduğu tespit edilmiştir.</a:t>
            </a:r>
          </a:p>
          <a:p>
            <a:pPr marL="742950" lvl="1" indent="-285750" algn="just">
              <a:lnSpc>
                <a:spcPts val="2700"/>
              </a:lnSpc>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2400" dirty="0" smtClean="0">
                <a:solidFill>
                  <a:srgbClr val="002060"/>
                </a:solidFill>
              </a:rPr>
              <a:t>20 hastanın bağırsakları yaralanmış ve kanlı ishal, nekroz, ülserleşme ve anemi gibi akut etkiler görülmüştür.</a:t>
            </a:r>
          </a:p>
          <a:p>
            <a:pPr algn="just">
              <a:lnSpc>
                <a:spcPts val="27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tr-TR" sz="2400" dirty="0">
              <a:solidFill>
                <a:srgbClr val="002060"/>
              </a:solidFill>
              <a:ea typeface="Calibri" panose="020F0502020204030204" pitchFamily="34" charset="0"/>
              <a:cs typeface="Times New Roman" panose="02020603050405020304" pitchFamily="18" charset="0"/>
            </a:endParaRPr>
          </a:p>
        </p:txBody>
      </p:sp>
      <p:sp>
        <p:nvSpPr>
          <p:cNvPr id="6" name="Dikdörtgen 5"/>
          <p:cNvSpPr/>
          <p:nvPr/>
        </p:nvSpPr>
        <p:spPr>
          <a:xfrm>
            <a:off x="1259728" y="1895924"/>
            <a:ext cx="3288080" cy="438582"/>
          </a:xfrm>
          <a:prstGeom prst="rect">
            <a:avLst/>
          </a:prstGeom>
        </p:spPr>
        <p:txBody>
          <a:bodyPr wrap="none">
            <a:spAutoFit/>
          </a:bodyPr>
          <a:lstStyle/>
          <a:p>
            <a:pPr>
              <a:lnSpc>
                <a:spcPts val="27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3600" b="1" dirty="0" smtClean="0">
                <a:solidFill>
                  <a:srgbClr val="FF0000"/>
                </a:solidFill>
                <a:latin typeface="inherit"/>
                <a:ea typeface="Times New Roman" panose="02020603050405020304" pitchFamily="18" charset="0"/>
                <a:cs typeface="Courier New" panose="02070309020205020404" pitchFamily="49" charset="0"/>
              </a:rPr>
              <a:t>2. TPS </a:t>
            </a:r>
            <a:r>
              <a:rPr lang="tr-TR" sz="3600" b="1" dirty="0">
                <a:solidFill>
                  <a:srgbClr val="FF0000"/>
                </a:solidFill>
                <a:latin typeface="inherit"/>
                <a:ea typeface="Times New Roman" panose="02020603050405020304" pitchFamily="18" charset="0"/>
                <a:cs typeface="Courier New" panose="02070309020205020404" pitchFamily="49" charset="0"/>
              </a:rPr>
              <a:t>İ</a:t>
            </a:r>
            <a:r>
              <a:rPr lang="tr-TR" sz="3600" b="1" dirty="0" smtClean="0">
                <a:solidFill>
                  <a:srgbClr val="FF0000"/>
                </a:solidFill>
                <a:latin typeface="inherit"/>
                <a:ea typeface="Times New Roman" panose="02020603050405020304" pitchFamily="18" charset="0"/>
                <a:cs typeface="Courier New" panose="02070309020205020404" pitchFamily="49" charset="0"/>
              </a:rPr>
              <a:t>le İlgili</a:t>
            </a:r>
            <a:endParaRPr lang="tr-TR" sz="3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Unvan 1"/>
          <p:cNvSpPr>
            <a:spLocks noGrp="1"/>
          </p:cNvSpPr>
          <p:nvPr>
            <p:ph type="title"/>
          </p:nvPr>
        </p:nvSpPr>
        <p:spPr>
          <a:xfrm>
            <a:off x="1120639" y="702349"/>
            <a:ext cx="10058400" cy="772079"/>
          </a:xfrm>
        </p:spPr>
        <p:txBody>
          <a:bodyPr>
            <a:normAutofit fontScale="90000"/>
          </a:bodyPr>
          <a:lstStyle/>
          <a:p>
            <a:pPr algn="ctr"/>
            <a:r>
              <a:rPr lang="tr-TR" b="1" dirty="0" smtClean="0">
                <a:solidFill>
                  <a:srgbClr val="FF0000"/>
                </a:solidFill>
              </a:rPr>
              <a:t>Kazara Sistematik Olarak Aşırı Maruz Kalma </a:t>
            </a:r>
            <a:endParaRPr lang="tr-TR" b="1" dirty="0">
              <a:solidFill>
                <a:srgbClr val="FF0000"/>
              </a:solidFill>
            </a:endParaRPr>
          </a:p>
        </p:txBody>
      </p:sp>
      <p:sp>
        <p:nvSpPr>
          <p:cNvPr id="10" name="Altbilgi Yer Tutucusu 4"/>
          <p:cNvSpPr>
            <a:spLocks noGrp="1"/>
          </p:cNvSpPr>
          <p:nvPr>
            <p:ph type="ftr" sz="quarter" idx="11"/>
          </p:nvPr>
        </p:nvSpPr>
        <p:spPr>
          <a:xfrm>
            <a:off x="3686185" y="6459785"/>
            <a:ext cx="4822804" cy="365125"/>
          </a:xfrm>
        </p:spPr>
        <p:txBody>
          <a:bodyPr/>
          <a:lstStyle/>
          <a:p>
            <a:r>
              <a:rPr lang="en-GB" altLang="tr-TR" dirty="0"/>
              <a:t>Prevention of accidental exposure in radiotherapy</a:t>
            </a:r>
          </a:p>
        </p:txBody>
      </p:sp>
    </p:spTree>
    <p:extLst>
      <p:ext uri="{BB962C8B-B14F-4D97-AF65-F5344CB8AC3E}">
        <p14:creationId xmlns:p14="http://schemas.microsoft.com/office/powerpoint/2010/main" val="18418655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1115367" y="2776704"/>
            <a:ext cx="10078496" cy="2716128"/>
          </a:xfrm>
          <a:prstGeom prst="rect">
            <a:avLst/>
          </a:prstGeom>
          <a:solidFill>
            <a:schemeClr val="accent4">
              <a:lumMod val="40000"/>
              <a:lumOff val="60000"/>
            </a:schemeClr>
          </a:solidFill>
        </p:spPr>
        <p:txBody>
          <a:bodyPr wrap="square">
            <a:spAutoFit/>
          </a:bodyPr>
          <a:lstStyle/>
          <a:p>
            <a:pPr marL="285750" indent="-285750" algn="just">
              <a:lnSpc>
                <a:spcPts val="2700"/>
              </a:lnSpc>
              <a:spcAft>
                <a:spcPts val="0"/>
              </a:spcAft>
              <a:buFont typeface="Arial" panose="020B0604020202020204" pitchFamily="34" charset="0"/>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2400" dirty="0" smtClean="0">
                <a:solidFill>
                  <a:srgbClr val="002060"/>
                </a:solidFill>
              </a:rPr>
              <a:t>Hızlandırıcının yanlış onarımı </a:t>
            </a:r>
            <a:r>
              <a:rPr lang="tr-TR" sz="2400" dirty="0">
                <a:solidFill>
                  <a:srgbClr val="002060"/>
                </a:solidFill>
              </a:rPr>
              <a:t>ve iletişim </a:t>
            </a:r>
            <a:r>
              <a:rPr lang="tr-TR" sz="2400" dirty="0" smtClean="0">
                <a:solidFill>
                  <a:srgbClr val="002060"/>
                </a:solidFill>
              </a:rPr>
              <a:t>sorunları - </a:t>
            </a:r>
            <a:r>
              <a:rPr lang="tr-TR" sz="2400" b="1" dirty="0" smtClean="0">
                <a:solidFill>
                  <a:srgbClr val="002060"/>
                </a:solidFill>
              </a:rPr>
              <a:t>İspanya</a:t>
            </a:r>
            <a:r>
              <a:rPr lang="tr-TR" sz="2400" b="1" dirty="0">
                <a:solidFill>
                  <a:srgbClr val="002060"/>
                </a:solidFill>
              </a:rPr>
              <a:t>, 1990</a:t>
            </a:r>
          </a:p>
          <a:p>
            <a:pPr marL="742950" lvl="1" indent="-285750" algn="just">
              <a:buFont typeface="Arial" panose="020B0604020202020204" pitchFamily="34" charset="0"/>
              <a:buChar char="•"/>
            </a:pPr>
            <a:r>
              <a:rPr lang="tr-TR" sz="2400" dirty="0">
                <a:solidFill>
                  <a:srgbClr val="002060"/>
                </a:solidFill>
              </a:rPr>
              <a:t>Elektron enerjisi yanlış </a:t>
            </a:r>
            <a:r>
              <a:rPr lang="tr-TR" sz="2400" dirty="0" smtClean="0">
                <a:solidFill>
                  <a:srgbClr val="002060"/>
                </a:solidFill>
              </a:rPr>
              <a:t>ayarlandı.</a:t>
            </a:r>
          </a:p>
          <a:p>
            <a:pPr marL="742950" lvl="1" indent="-285750" algn="just">
              <a:buFont typeface="Arial" panose="020B0604020202020204" pitchFamily="34" charset="0"/>
              <a:buChar char="•"/>
            </a:pPr>
            <a:r>
              <a:rPr lang="tr-TR" sz="2400" dirty="0">
                <a:solidFill>
                  <a:srgbClr val="002060"/>
                </a:solidFill>
              </a:rPr>
              <a:t>Arıza, onarım vb. konularda fizik ekibine rapor </a:t>
            </a:r>
            <a:r>
              <a:rPr lang="tr-TR" sz="2400" dirty="0" smtClean="0">
                <a:solidFill>
                  <a:srgbClr val="002060"/>
                </a:solidFill>
              </a:rPr>
              <a:t>verilmedi.</a:t>
            </a:r>
          </a:p>
          <a:p>
            <a:pPr marL="742950" lvl="1" indent="-285750" algn="just">
              <a:buFont typeface="Arial" panose="020B0604020202020204" pitchFamily="34" charset="0"/>
              <a:buChar char="•"/>
            </a:pPr>
            <a:r>
              <a:rPr lang="tr-TR" sz="2400" dirty="0">
                <a:solidFill>
                  <a:srgbClr val="002060"/>
                </a:solidFill>
              </a:rPr>
              <a:t>10 gün </a:t>
            </a:r>
            <a:r>
              <a:rPr lang="tr-TR" sz="2400" dirty="0" smtClean="0">
                <a:solidFill>
                  <a:srgbClr val="002060"/>
                </a:solidFill>
              </a:rPr>
              <a:t>27 hastanın tedavileri uygulandı.</a:t>
            </a:r>
          </a:p>
          <a:p>
            <a:pPr marL="742950" lvl="1" indent="-285750" algn="just">
              <a:buFont typeface="Arial" panose="020B0604020202020204" pitchFamily="34" charset="0"/>
              <a:buChar char="•"/>
            </a:pPr>
            <a:r>
              <a:rPr lang="tr-TR" sz="2400" dirty="0" smtClean="0">
                <a:solidFill>
                  <a:srgbClr val="002060"/>
                </a:solidFill>
              </a:rPr>
              <a:t>20 ölüm, 7 ciddi yaralanma</a:t>
            </a:r>
            <a:endParaRPr lang="tr-TR" sz="2400" dirty="0">
              <a:solidFill>
                <a:srgbClr val="002060"/>
              </a:solidFill>
            </a:endParaRPr>
          </a:p>
          <a:p>
            <a:pPr marL="742950" lvl="1" indent="-285750" algn="just">
              <a:buFont typeface="Arial" panose="020B0604020202020204" pitchFamily="34" charset="0"/>
              <a:buChar char="•"/>
            </a:pPr>
            <a:endParaRPr lang="tr-TR" sz="2400" dirty="0">
              <a:solidFill>
                <a:srgbClr val="002060"/>
              </a:solidFill>
            </a:endParaRPr>
          </a:p>
          <a:p>
            <a:pPr lvl="1" algn="just"/>
            <a:endParaRPr lang="tr-TR" sz="2800" dirty="0">
              <a:solidFill>
                <a:srgbClr val="002060"/>
              </a:solidFill>
              <a:effectLst/>
              <a:ea typeface="Calibri" panose="020F0502020204030204" pitchFamily="34" charset="0"/>
              <a:cs typeface="Times New Roman" panose="02020603050405020304" pitchFamily="18" charset="0"/>
            </a:endParaRPr>
          </a:p>
        </p:txBody>
      </p:sp>
      <p:sp>
        <p:nvSpPr>
          <p:cNvPr id="6" name="Dikdörtgen 5"/>
          <p:cNvSpPr/>
          <p:nvPr/>
        </p:nvSpPr>
        <p:spPr>
          <a:xfrm>
            <a:off x="1249680" y="2113941"/>
            <a:ext cx="3621504" cy="438582"/>
          </a:xfrm>
          <a:prstGeom prst="rect">
            <a:avLst/>
          </a:prstGeom>
        </p:spPr>
        <p:txBody>
          <a:bodyPr wrap="none">
            <a:spAutoFit/>
          </a:bodyPr>
          <a:lstStyle/>
          <a:p>
            <a:pPr>
              <a:lnSpc>
                <a:spcPts val="27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tr-TR" sz="3600" b="1" dirty="0">
                <a:solidFill>
                  <a:srgbClr val="FF0000"/>
                </a:solidFill>
                <a:latin typeface="inherit"/>
                <a:ea typeface="Times New Roman" panose="02020603050405020304" pitchFamily="18" charset="0"/>
                <a:cs typeface="Courier New" panose="02070309020205020404" pitchFamily="49" charset="0"/>
              </a:rPr>
              <a:t>3</a:t>
            </a:r>
            <a:r>
              <a:rPr lang="tr-TR" sz="3600" b="1" dirty="0" smtClean="0">
                <a:solidFill>
                  <a:srgbClr val="FF0000"/>
                </a:solidFill>
                <a:latin typeface="inherit"/>
                <a:ea typeface="Times New Roman" panose="02020603050405020304" pitchFamily="18" charset="0"/>
                <a:cs typeface="Courier New" panose="02070309020205020404" pitchFamily="49" charset="0"/>
              </a:rPr>
              <a:t>. Cihaz </a:t>
            </a:r>
            <a:r>
              <a:rPr lang="tr-TR" sz="3600" b="1" dirty="0">
                <a:solidFill>
                  <a:srgbClr val="FF0000"/>
                </a:solidFill>
                <a:latin typeface="inherit"/>
                <a:ea typeface="Times New Roman" panose="02020603050405020304" pitchFamily="18" charset="0"/>
                <a:cs typeface="Courier New" panose="02070309020205020404" pitchFamily="49" charset="0"/>
              </a:rPr>
              <a:t>İ</a:t>
            </a:r>
            <a:r>
              <a:rPr lang="tr-TR" sz="3600" b="1" dirty="0" smtClean="0">
                <a:solidFill>
                  <a:srgbClr val="FF0000"/>
                </a:solidFill>
                <a:latin typeface="inherit"/>
                <a:ea typeface="Times New Roman" panose="02020603050405020304" pitchFamily="18" charset="0"/>
                <a:cs typeface="Courier New" panose="02070309020205020404" pitchFamily="49" charset="0"/>
              </a:rPr>
              <a:t>le İlgili</a:t>
            </a:r>
            <a:endParaRPr lang="tr-TR" sz="3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Unvan 1"/>
          <p:cNvSpPr>
            <a:spLocks noGrp="1"/>
          </p:cNvSpPr>
          <p:nvPr>
            <p:ph type="title"/>
          </p:nvPr>
        </p:nvSpPr>
        <p:spPr>
          <a:xfrm>
            <a:off x="1120639" y="702349"/>
            <a:ext cx="10058400" cy="772079"/>
          </a:xfrm>
        </p:spPr>
        <p:txBody>
          <a:bodyPr>
            <a:normAutofit fontScale="90000"/>
          </a:bodyPr>
          <a:lstStyle/>
          <a:p>
            <a:pPr algn="ctr"/>
            <a:r>
              <a:rPr lang="tr-TR" b="1" dirty="0" smtClean="0">
                <a:solidFill>
                  <a:srgbClr val="FF0000"/>
                </a:solidFill>
              </a:rPr>
              <a:t>Kazara Sistematik Olarak Aşırı Maruz Kalma </a:t>
            </a:r>
            <a:endParaRPr lang="tr-TR" b="1" dirty="0">
              <a:solidFill>
                <a:srgbClr val="FF0000"/>
              </a:solidFill>
            </a:endParaRPr>
          </a:p>
        </p:txBody>
      </p:sp>
      <p:sp>
        <p:nvSpPr>
          <p:cNvPr id="8" name="Altbilgi Yer Tutucusu 4"/>
          <p:cNvSpPr>
            <a:spLocks noGrp="1"/>
          </p:cNvSpPr>
          <p:nvPr>
            <p:ph type="ftr" sz="quarter" idx="11"/>
          </p:nvPr>
        </p:nvSpPr>
        <p:spPr>
          <a:xfrm>
            <a:off x="3686185" y="6459785"/>
            <a:ext cx="4822804" cy="365125"/>
          </a:xfrm>
        </p:spPr>
        <p:txBody>
          <a:bodyPr/>
          <a:lstStyle/>
          <a:p>
            <a:r>
              <a:rPr lang="en-GB" altLang="tr-TR" dirty="0"/>
              <a:t>Prevention of accidental exposure in radiotherapy</a:t>
            </a:r>
          </a:p>
        </p:txBody>
      </p:sp>
    </p:spTree>
    <p:extLst>
      <p:ext uri="{BB962C8B-B14F-4D97-AF65-F5344CB8AC3E}">
        <p14:creationId xmlns:p14="http://schemas.microsoft.com/office/powerpoint/2010/main" val="70182071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97280" y="2035628"/>
            <a:ext cx="4932045" cy="3833465"/>
          </a:xfrm>
        </p:spPr>
        <p:txBody>
          <a:bodyPr>
            <a:normAutofit/>
          </a:bodyPr>
          <a:lstStyle/>
          <a:p>
            <a:pPr>
              <a:buFont typeface="Arial" panose="020B0604020202020204" pitchFamily="34" charset="0"/>
              <a:buChar char="•"/>
            </a:pPr>
            <a:r>
              <a:rPr lang="tr-TR" sz="2800" dirty="0" smtClean="0"/>
              <a:t>Semptomlar </a:t>
            </a:r>
            <a:r>
              <a:rPr lang="tr-TR" sz="2800" dirty="0"/>
              <a:t>erken ortaya </a:t>
            </a:r>
            <a:r>
              <a:rPr lang="tr-TR" sz="2800" dirty="0" smtClean="0"/>
              <a:t>çıkar.</a:t>
            </a:r>
            <a:endParaRPr lang="tr-TR" sz="2800" dirty="0"/>
          </a:p>
          <a:p>
            <a:pPr lvl="1">
              <a:buFont typeface="Arial" panose="020B0604020202020204" pitchFamily="34" charset="0"/>
              <a:buChar char="•"/>
            </a:pPr>
            <a:r>
              <a:rPr lang="tr-TR" sz="2800" dirty="0"/>
              <a:t>Deride </a:t>
            </a:r>
            <a:r>
              <a:rPr lang="tr-TR" sz="2800" dirty="0" err="1"/>
              <a:t>eritem</a:t>
            </a:r>
            <a:r>
              <a:rPr lang="tr-TR" sz="2800" dirty="0"/>
              <a:t>, </a:t>
            </a:r>
            <a:r>
              <a:rPr lang="tr-TR" sz="2800" dirty="0" smtClean="0"/>
              <a:t>bulantı ve kusma</a:t>
            </a:r>
            <a:r>
              <a:rPr lang="tr-TR" sz="2800" dirty="0"/>
              <a:t>, ishal</a:t>
            </a:r>
          </a:p>
          <a:p>
            <a:pPr>
              <a:buFont typeface="Arial" panose="020B0604020202020204" pitchFamily="34" charset="0"/>
              <a:buChar char="•"/>
            </a:pPr>
            <a:r>
              <a:rPr lang="tr-TR" sz="2800" dirty="0"/>
              <a:t>Çoğu zaman ölüme yol </a:t>
            </a:r>
            <a:r>
              <a:rPr lang="tr-TR" sz="2800" dirty="0" smtClean="0"/>
              <a:t>açar.</a:t>
            </a:r>
            <a:endParaRPr lang="tr-TR" sz="2800" dirty="0"/>
          </a:p>
          <a:p>
            <a:pPr>
              <a:buFont typeface="Arial" panose="020B0604020202020204" pitchFamily="34" charset="0"/>
              <a:buChar char="•"/>
            </a:pPr>
            <a:r>
              <a:rPr lang="tr-TR" sz="2800" dirty="0"/>
              <a:t>Hayatta kalanlar genellikle </a:t>
            </a:r>
            <a:r>
              <a:rPr lang="tr-TR" sz="2800" dirty="0" smtClean="0"/>
              <a:t>kronik </a:t>
            </a:r>
            <a:r>
              <a:rPr lang="tr-TR" sz="2800" dirty="0"/>
              <a:t>semptomlara </a:t>
            </a:r>
            <a:r>
              <a:rPr lang="tr-TR" sz="2800" dirty="0" smtClean="0"/>
              <a:t>sahip olurlar.</a:t>
            </a:r>
          </a:p>
          <a:p>
            <a:pPr lvl="1">
              <a:buFont typeface="Arial" panose="020B0604020202020204" pitchFamily="34" charset="0"/>
              <a:buChar char="•"/>
            </a:pPr>
            <a:r>
              <a:rPr lang="tr-TR" sz="2800" dirty="0"/>
              <a:t>İ</a:t>
            </a:r>
            <a:r>
              <a:rPr lang="tr-TR" sz="2800" dirty="0" smtClean="0"/>
              <a:t>shal</a:t>
            </a:r>
            <a:r>
              <a:rPr lang="tr-TR" sz="2800" dirty="0"/>
              <a:t>, kanama vb.</a:t>
            </a:r>
          </a:p>
          <a:p>
            <a:pPr>
              <a:buFont typeface="Arial" panose="020B0604020202020204" pitchFamily="34" charset="0"/>
              <a:buChar char="•"/>
            </a:pPr>
            <a:endParaRPr lang="tr-TR" sz="2800" dirty="0"/>
          </a:p>
        </p:txBody>
      </p:sp>
      <p:sp>
        <p:nvSpPr>
          <p:cNvPr id="4" name="Rectangle 4"/>
          <p:cNvSpPr txBox="1">
            <a:spLocks noChangeArrowheads="1"/>
          </p:cNvSpPr>
          <p:nvPr/>
        </p:nvSpPr>
        <p:spPr>
          <a:xfrm>
            <a:off x="1097280" y="286603"/>
            <a:ext cx="10058400"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altLang="tr-TR" sz="4000" b="1" dirty="0" smtClean="0">
                <a:solidFill>
                  <a:srgbClr val="FF0000"/>
                </a:solidFill>
              </a:rPr>
              <a:t>Kazara Aşırı Işınlamanın Klinik Sonuçları</a:t>
            </a:r>
          </a:p>
        </p:txBody>
      </p:sp>
      <p:pic>
        <p:nvPicPr>
          <p:cNvPr id="5" name="Picture 2" descr="(A) Acute radiation dermatitis manifesting as erythematous patches with dry desquamation weeks after radiation therapy for breast cancer. (B) Severe presentation of acute radiation dermatitis manifesting as moist desquamation."/>
          <p:cNvPicPr>
            <a:picLocks noChangeAspect="1" noChangeArrowheads="1"/>
          </p:cNvPicPr>
          <p:nvPr/>
        </p:nvPicPr>
        <p:blipFill rotWithShape="1">
          <a:blip r:embed="rId2">
            <a:extLst>
              <a:ext uri="{28A0092B-C50C-407E-A947-70E740481C1C}">
                <a14:useLocalDpi xmlns:a14="http://schemas.microsoft.com/office/drawing/2010/main" val="0"/>
              </a:ext>
            </a:extLst>
          </a:blip>
          <a:srcRect l="9410" t="2664" r="6096" b="43277"/>
          <a:stretch/>
        </p:blipFill>
        <p:spPr bwMode="auto">
          <a:xfrm>
            <a:off x="7345681" y="1828800"/>
            <a:ext cx="2899764" cy="3398050"/>
          </a:xfrm>
          <a:prstGeom prst="rect">
            <a:avLst/>
          </a:prstGeom>
          <a:noFill/>
          <a:extLst>
            <a:ext uri="{909E8E84-426E-40DD-AFC4-6F175D3DCCD1}">
              <a14:hiddenFill xmlns:a14="http://schemas.microsoft.com/office/drawing/2010/main">
                <a:solidFill>
                  <a:srgbClr val="FFFFFF"/>
                </a:solidFill>
              </a14:hiddenFill>
            </a:ext>
          </a:extLst>
        </p:spPr>
      </p:pic>
      <p:sp>
        <p:nvSpPr>
          <p:cNvPr id="6" name="İçerik Yer Tutucusu 2"/>
          <p:cNvSpPr txBox="1">
            <a:spLocks/>
          </p:cNvSpPr>
          <p:nvPr/>
        </p:nvSpPr>
        <p:spPr>
          <a:xfrm>
            <a:off x="6126480" y="5388775"/>
            <a:ext cx="5725884" cy="791082"/>
          </a:xfrm>
          <a:prstGeom prst="rect">
            <a:avLst/>
          </a:prstGeom>
          <a:solidFill>
            <a:srgbClr val="FFFFCC"/>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r>
              <a:rPr lang="tr-TR" sz="2400" dirty="0" smtClean="0"/>
              <a:t>Radyoterapiden haftalar sonra ortaya çıkan akut radyasyon dermatiti.</a:t>
            </a:r>
          </a:p>
          <a:p>
            <a:pPr algn="just"/>
            <a:endParaRPr lang="tr-TR" sz="2400" dirty="0"/>
          </a:p>
        </p:txBody>
      </p:sp>
    </p:spTree>
    <p:extLst>
      <p:ext uri="{BB962C8B-B14F-4D97-AF65-F5344CB8AC3E}">
        <p14:creationId xmlns:p14="http://schemas.microsoft.com/office/powerpoint/2010/main" val="106730218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bilgi Yer Tutucusu 2"/>
          <p:cNvSpPr>
            <a:spLocks noGrp="1"/>
          </p:cNvSpPr>
          <p:nvPr>
            <p:ph type="ftr" sz="quarter" idx="11"/>
          </p:nvPr>
        </p:nvSpPr>
        <p:spPr/>
        <p:txBody>
          <a:bodyPr/>
          <a:lstStyle/>
          <a:p>
            <a:r>
              <a:rPr lang="en-GB" altLang="tr-TR"/>
              <a:t>Prevention of accidental exposure in radiotherapy</a:t>
            </a:r>
          </a:p>
        </p:txBody>
      </p:sp>
      <p:sp>
        <p:nvSpPr>
          <p:cNvPr id="428037" name="Rectangle 5"/>
          <p:cNvSpPr>
            <a:spLocks noChangeArrowheads="1"/>
          </p:cNvSpPr>
          <p:nvPr/>
        </p:nvSpPr>
        <p:spPr bwMode="black">
          <a:xfrm>
            <a:off x="679983" y="1918064"/>
            <a:ext cx="8276782" cy="4056016"/>
          </a:xfrm>
          <a:prstGeom prst="rect">
            <a:avLst/>
          </a:prstGeom>
          <a:solidFill>
            <a:schemeClr val="accent4">
              <a:lumMod val="40000"/>
              <a:lumOff val="60000"/>
            </a:schemeClr>
          </a:solidFill>
          <a:ln>
            <a:noFill/>
          </a:ln>
          <a:effectLst/>
          <a:extLst/>
        </p:spPr>
        <p:txBody>
          <a:bodyPr/>
          <a:lstStyle>
            <a:lvl1pPr marL="342900" indent="-342900">
              <a:spcBef>
                <a:spcPct val="20000"/>
              </a:spcBef>
              <a:buClr>
                <a:srgbClr val="CCECFF"/>
              </a:buClr>
              <a:buSzPct val="110000"/>
              <a:buChar char="•"/>
              <a:defRPr sz="3200">
                <a:solidFill>
                  <a:srgbClr val="FFFFCC"/>
                </a:solidFill>
                <a:latin typeface="Arial" panose="020B0604020202020204" pitchFamily="34" charset="0"/>
              </a:defRPr>
            </a:lvl1pPr>
            <a:lvl2pPr marL="742950" indent="-285750">
              <a:spcBef>
                <a:spcPct val="20000"/>
              </a:spcBef>
              <a:buClr>
                <a:srgbClr val="CCECFF"/>
              </a:buClr>
              <a:buSzPct val="110000"/>
              <a:buChar char="•"/>
              <a:defRPr sz="2800">
                <a:solidFill>
                  <a:srgbClr val="FFFFCC"/>
                </a:solidFill>
                <a:latin typeface="Arial" panose="020B0604020202020204" pitchFamily="34" charset="0"/>
              </a:defRPr>
            </a:lvl2pPr>
            <a:lvl3pPr marL="1143000" indent="-228600">
              <a:spcBef>
                <a:spcPct val="20000"/>
              </a:spcBef>
              <a:buClr>
                <a:srgbClr val="CCECFF"/>
              </a:buClr>
              <a:buSzPct val="110000"/>
              <a:buChar char="•"/>
              <a:defRPr sz="2400">
                <a:solidFill>
                  <a:srgbClr val="FFFFCC"/>
                </a:solidFill>
                <a:latin typeface="Arial" panose="020B0604020202020204" pitchFamily="34" charset="0"/>
              </a:defRPr>
            </a:lvl3pPr>
            <a:lvl4pPr marL="1600200" indent="-228600">
              <a:spcBef>
                <a:spcPct val="20000"/>
              </a:spcBef>
              <a:buClr>
                <a:srgbClr val="CCECFF"/>
              </a:buClr>
              <a:buSzPct val="110000"/>
              <a:buChar char="•"/>
              <a:defRPr sz="2400">
                <a:solidFill>
                  <a:srgbClr val="FFFFCC"/>
                </a:solidFill>
                <a:latin typeface="Arial" panose="020B0604020202020204" pitchFamily="34" charset="0"/>
              </a:defRPr>
            </a:lvl4pPr>
            <a:lvl5pPr marL="2057400" indent="-228600">
              <a:spcBef>
                <a:spcPct val="20000"/>
              </a:spcBef>
              <a:buClr>
                <a:srgbClr val="CCECFF"/>
              </a:buClr>
              <a:buSzPct val="110000"/>
              <a:buChar char="•"/>
              <a:defRPr sz="2400">
                <a:solidFill>
                  <a:srgbClr val="FFFFCC"/>
                </a:solidFill>
                <a:latin typeface="Arial" panose="020B0604020202020204" pitchFamily="34" charset="0"/>
              </a:defRPr>
            </a:lvl5pPr>
            <a:lvl6pPr marL="25146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6pPr>
            <a:lvl7pPr marL="29718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7pPr>
            <a:lvl8pPr marL="34290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8pPr>
            <a:lvl9pPr marL="38862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9pPr>
          </a:lstStyle>
          <a:p>
            <a:pPr algn="just">
              <a:lnSpc>
                <a:spcPct val="90000"/>
              </a:lnSpc>
              <a:buClr>
                <a:srgbClr val="FF0000"/>
              </a:buClr>
              <a:buFont typeface="Arial" panose="020B0604020202020204" pitchFamily="34" charset="0"/>
              <a:buChar char="•"/>
            </a:pPr>
            <a:r>
              <a:rPr lang="tr-TR" altLang="tr-TR" b="1" dirty="0" smtClean="0">
                <a:solidFill>
                  <a:schemeClr val="tx1">
                    <a:lumMod val="95000"/>
                    <a:lumOff val="5000"/>
                  </a:schemeClr>
                </a:solidFill>
                <a:latin typeface="+mn-lt"/>
              </a:rPr>
              <a:t>İmajların Ters Çevrilmesi</a:t>
            </a:r>
            <a:r>
              <a:rPr lang="en-US" altLang="tr-TR" b="1" dirty="0" smtClean="0">
                <a:solidFill>
                  <a:schemeClr val="tx1">
                    <a:lumMod val="95000"/>
                    <a:lumOff val="5000"/>
                  </a:schemeClr>
                </a:solidFill>
                <a:latin typeface="+mn-lt"/>
              </a:rPr>
              <a:t> (</a:t>
            </a:r>
            <a:r>
              <a:rPr lang="tr-TR" altLang="tr-TR" b="1" dirty="0" smtClean="0">
                <a:solidFill>
                  <a:schemeClr val="tx1">
                    <a:lumMod val="95000"/>
                    <a:lumOff val="5000"/>
                  </a:schemeClr>
                </a:solidFill>
                <a:latin typeface="+mn-lt"/>
              </a:rPr>
              <a:t>ABD - </a:t>
            </a:r>
            <a:r>
              <a:rPr lang="tr-TR" b="1" dirty="0" smtClean="0">
                <a:solidFill>
                  <a:schemeClr val="tx1">
                    <a:lumMod val="95000"/>
                    <a:lumOff val="5000"/>
                  </a:schemeClr>
                </a:solidFill>
                <a:latin typeface="+mn-lt"/>
              </a:rPr>
              <a:t>Ekim </a:t>
            </a:r>
            <a:r>
              <a:rPr lang="tr-TR" b="1" dirty="0">
                <a:solidFill>
                  <a:schemeClr val="tx1">
                    <a:lumMod val="95000"/>
                    <a:lumOff val="5000"/>
                  </a:schemeClr>
                </a:solidFill>
                <a:latin typeface="+mn-lt"/>
              </a:rPr>
              <a:t>2007</a:t>
            </a:r>
            <a:r>
              <a:rPr lang="en-US" altLang="tr-TR" b="1" dirty="0" smtClean="0">
                <a:solidFill>
                  <a:schemeClr val="tx1">
                    <a:lumMod val="95000"/>
                    <a:lumOff val="5000"/>
                  </a:schemeClr>
                </a:solidFill>
                <a:latin typeface="+mn-lt"/>
              </a:rPr>
              <a:t>)</a:t>
            </a:r>
            <a:endParaRPr lang="tr-TR" altLang="tr-TR" b="1" dirty="0">
              <a:solidFill>
                <a:schemeClr val="tx1">
                  <a:lumMod val="95000"/>
                  <a:lumOff val="5000"/>
                </a:schemeClr>
              </a:solidFill>
              <a:latin typeface="+mn-lt"/>
            </a:endParaRPr>
          </a:p>
          <a:p>
            <a:pPr lvl="1" algn="just">
              <a:lnSpc>
                <a:spcPct val="90000"/>
              </a:lnSpc>
              <a:buClr>
                <a:srgbClr val="FF0000"/>
              </a:buClr>
              <a:buFont typeface="Arial" panose="020B0604020202020204" pitchFamily="34" charset="0"/>
              <a:buChar char="•"/>
            </a:pPr>
            <a:r>
              <a:rPr lang="tr-TR" sz="2600" dirty="0" smtClean="0">
                <a:solidFill>
                  <a:schemeClr val="tx1">
                    <a:lumMod val="95000"/>
                    <a:lumOff val="5000"/>
                  </a:schemeClr>
                </a:solidFill>
                <a:latin typeface="+mn-lt"/>
              </a:rPr>
              <a:t>Gamma </a:t>
            </a:r>
            <a:r>
              <a:rPr lang="tr-TR" sz="2600" dirty="0" err="1">
                <a:solidFill>
                  <a:schemeClr val="tx1">
                    <a:lumMod val="95000"/>
                    <a:lumOff val="5000"/>
                  </a:schemeClr>
                </a:solidFill>
                <a:latin typeface="+mn-lt"/>
              </a:rPr>
              <a:t>Knife</a:t>
            </a:r>
            <a:r>
              <a:rPr lang="tr-TR" sz="2600" dirty="0">
                <a:solidFill>
                  <a:schemeClr val="tx1">
                    <a:lumMod val="95000"/>
                    <a:lumOff val="5000"/>
                  </a:schemeClr>
                </a:solidFill>
                <a:latin typeface="+mn-lt"/>
              </a:rPr>
              <a:t> tedavi </a:t>
            </a:r>
            <a:r>
              <a:rPr lang="tr-TR" sz="2600" dirty="0" smtClean="0">
                <a:solidFill>
                  <a:schemeClr val="tx1">
                    <a:lumMod val="95000"/>
                    <a:lumOff val="5000"/>
                  </a:schemeClr>
                </a:solidFill>
                <a:latin typeface="+mn-lt"/>
              </a:rPr>
              <a:t>ünitesi,</a:t>
            </a:r>
          </a:p>
          <a:p>
            <a:pPr lvl="1" algn="just">
              <a:lnSpc>
                <a:spcPct val="90000"/>
              </a:lnSpc>
              <a:buClr>
                <a:srgbClr val="FF0000"/>
              </a:buClr>
              <a:buFont typeface="Arial" panose="020B0604020202020204" pitchFamily="34" charset="0"/>
              <a:buChar char="•"/>
            </a:pPr>
            <a:r>
              <a:rPr lang="tr-TR" sz="2600" dirty="0" smtClean="0">
                <a:solidFill>
                  <a:schemeClr val="tx1">
                    <a:lumMod val="95000"/>
                    <a:lumOff val="5000"/>
                  </a:schemeClr>
                </a:solidFill>
                <a:latin typeface="+mn-lt"/>
              </a:rPr>
              <a:t>MRI </a:t>
            </a:r>
            <a:r>
              <a:rPr lang="tr-TR" sz="2600" dirty="0">
                <a:solidFill>
                  <a:schemeClr val="tx1">
                    <a:lumMod val="95000"/>
                    <a:lumOff val="5000"/>
                  </a:schemeClr>
                </a:solidFill>
                <a:latin typeface="+mn-lt"/>
              </a:rPr>
              <a:t>görüntüleme </a:t>
            </a:r>
            <a:r>
              <a:rPr lang="tr-TR" sz="2600" dirty="0" smtClean="0">
                <a:solidFill>
                  <a:schemeClr val="tx1">
                    <a:lumMod val="95000"/>
                    <a:lumOff val="5000"/>
                  </a:schemeClr>
                </a:solidFill>
                <a:latin typeface="+mn-lt"/>
              </a:rPr>
              <a:t>için standart </a:t>
            </a:r>
            <a:r>
              <a:rPr lang="tr-TR" sz="2600" dirty="0">
                <a:solidFill>
                  <a:schemeClr val="tx1">
                    <a:lumMod val="95000"/>
                    <a:lumOff val="5000"/>
                  </a:schemeClr>
                </a:solidFill>
                <a:latin typeface="+mn-lt"/>
              </a:rPr>
              <a:t>uygulama, </a:t>
            </a:r>
            <a:endParaRPr lang="tr-TR" sz="2600" dirty="0" smtClean="0">
              <a:solidFill>
                <a:schemeClr val="tx1">
                  <a:lumMod val="95000"/>
                  <a:lumOff val="5000"/>
                </a:schemeClr>
              </a:solidFill>
              <a:latin typeface="+mn-lt"/>
            </a:endParaRPr>
          </a:p>
          <a:p>
            <a:pPr lvl="2" algn="just">
              <a:lnSpc>
                <a:spcPct val="90000"/>
              </a:lnSpc>
              <a:buClr>
                <a:srgbClr val="FF0000"/>
              </a:buClr>
              <a:buFont typeface="Arial" panose="020B0604020202020204" pitchFamily="34" charset="0"/>
              <a:buChar char="•"/>
            </a:pPr>
            <a:r>
              <a:rPr lang="tr-TR" sz="2200" b="1" dirty="0" smtClean="0">
                <a:solidFill>
                  <a:schemeClr val="tx1">
                    <a:lumMod val="95000"/>
                    <a:lumOff val="5000"/>
                  </a:schemeClr>
                </a:solidFill>
                <a:latin typeface="+mn-lt"/>
              </a:rPr>
              <a:t>"</a:t>
            </a:r>
            <a:r>
              <a:rPr lang="tr-TR" sz="2200" b="1" dirty="0">
                <a:solidFill>
                  <a:schemeClr val="tx1">
                    <a:lumMod val="95000"/>
                    <a:lumOff val="5000"/>
                  </a:schemeClr>
                </a:solidFill>
                <a:latin typeface="+mn-lt"/>
              </a:rPr>
              <a:t>önce kafa" </a:t>
            </a:r>
            <a:r>
              <a:rPr lang="tr-TR" sz="2200" b="1" dirty="0" smtClean="0">
                <a:solidFill>
                  <a:schemeClr val="tx1">
                    <a:lumMod val="95000"/>
                    <a:lumOff val="5000"/>
                  </a:schemeClr>
                </a:solidFill>
                <a:latin typeface="+mn-lt"/>
              </a:rPr>
              <a:t>tarama tekniği yerine “</a:t>
            </a:r>
            <a:r>
              <a:rPr lang="tr-TR" sz="2200" b="1" dirty="0">
                <a:solidFill>
                  <a:schemeClr val="tx1">
                    <a:lumMod val="95000"/>
                    <a:lumOff val="5000"/>
                  </a:schemeClr>
                </a:solidFill>
                <a:latin typeface="+mn-lt"/>
              </a:rPr>
              <a:t>önce ayaklar” tarama tekniği </a:t>
            </a:r>
            <a:r>
              <a:rPr lang="tr-TR" sz="2200" b="1" dirty="0" smtClean="0">
                <a:solidFill>
                  <a:schemeClr val="tx1">
                    <a:lumMod val="95000"/>
                    <a:lumOff val="5000"/>
                  </a:schemeClr>
                </a:solidFill>
                <a:latin typeface="+mn-lt"/>
              </a:rPr>
              <a:t>seçildi.</a:t>
            </a:r>
          </a:p>
          <a:p>
            <a:pPr lvl="1" algn="just">
              <a:lnSpc>
                <a:spcPct val="90000"/>
              </a:lnSpc>
              <a:buClr>
                <a:srgbClr val="FF0000"/>
              </a:buClr>
              <a:buFont typeface="Arial" panose="020B0604020202020204" pitchFamily="34" charset="0"/>
              <a:buChar char="•"/>
            </a:pPr>
            <a:r>
              <a:rPr lang="tr-TR" sz="2600" dirty="0" smtClean="0">
                <a:solidFill>
                  <a:schemeClr val="tx1">
                    <a:lumMod val="95000"/>
                    <a:lumOff val="5000"/>
                  </a:schemeClr>
                </a:solidFill>
                <a:latin typeface="+mn-lt"/>
              </a:rPr>
              <a:t>Bu </a:t>
            </a:r>
            <a:r>
              <a:rPr lang="tr-TR" sz="2600" dirty="0">
                <a:solidFill>
                  <a:schemeClr val="tx1">
                    <a:lumMod val="95000"/>
                    <a:lumOff val="5000"/>
                  </a:schemeClr>
                </a:solidFill>
                <a:latin typeface="+mn-lt"/>
              </a:rPr>
              <a:t>nedenle </a:t>
            </a:r>
            <a:r>
              <a:rPr lang="tr-TR" sz="2600" b="1" dirty="0" err="1" smtClean="0">
                <a:solidFill>
                  <a:schemeClr val="tx1">
                    <a:lumMod val="95000"/>
                    <a:lumOff val="5000"/>
                  </a:schemeClr>
                </a:solidFill>
                <a:latin typeface="+mn-lt"/>
              </a:rPr>
              <a:t>axial</a:t>
            </a:r>
            <a:r>
              <a:rPr lang="tr-TR" sz="2600" b="1" dirty="0" smtClean="0">
                <a:solidFill>
                  <a:schemeClr val="tx1">
                    <a:lumMod val="95000"/>
                    <a:lumOff val="5000"/>
                  </a:schemeClr>
                </a:solidFill>
                <a:latin typeface="+mn-lt"/>
              </a:rPr>
              <a:t> </a:t>
            </a:r>
            <a:r>
              <a:rPr lang="tr-TR" sz="2600" b="1" dirty="0">
                <a:solidFill>
                  <a:schemeClr val="tx1">
                    <a:lumMod val="95000"/>
                    <a:lumOff val="5000"/>
                  </a:schemeClr>
                </a:solidFill>
                <a:latin typeface="+mn-lt"/>
              </a:rPr>
              <a:t>görüntüler soldan sağa ters </a:t>
            </a:r>
            <a:r>
              <a:rPr lang="tr-TR" sz="2600" b="1" dirty="0" smtClean="0">
                <a:solidFill>
                  <a:schemeClr val="tx1">
                    <a:lumMod val="95000"/>
                    <a:lumOff val="5000"/>
                  </a:schemeClr>
                </a:solidFill>
                <a:latin typeface="+mn-lt"/>
              </a:rPr>
              <a:t>çevrildi</a:t>
            </a:r>
            <a:r>
              <a:rPr lang="tr-TR" sz="2600" dirty="0" smtClean="0">
                <a:solidFill>
                  <a:schemeClr val="tx1">
                    <a:lumMod val="95000"/>
                    <a:lumOff val="5000"/>
                  </a:schemeClr>
                </a:solidFill>
                <a:latin typeface="+mn-lt"/>
              </a:rPr>
              <a:t>.</a:t>
            </a:r>
            <a:endParaRPr lang="tr-TR" sz="2600" dirty="0">
              <a:solidFill>
                <a:schemeClr val="tx1">
                  <a:lumMod val="95000"/>
                  <a:lumOff val="5000"/>
                </a:schemeClr>
              </a:solidFill>
              <a:latin typeface="+mn-lt"/>
            </a:endParaRPr>
          </a:p>
          <a:p>
            <a:pPr lvl="1" algn="just">
              <a:lnSpc>
                <a:spcPct val="90000"/>
              </a:lnSpc>
              <a:buClr>
                <a:srgbClr val="FF0000"/>
              </a:buClr>
              <a:buFont typeface="Arial" panose="020B0604020202020204" pitchFamily="34" charset="0"/>
              <a:buChar char="•"/>
            </a:pPr>
            <a:r>
              <a:rPr lang="tr-TR" sz="2600" dirty="0" smtClean="0">
                <a:solidFill>
                  <a:schemeClr val="tx1">
                    <a:lumMod val="95000"/>
                    <a:lumOff val="5000"/>
                  </a:schemeClr>
                </a:solidFill>
                <a:latin typeface="+mn-lt"/>
              </a:rPr>
              <a:t>Fizikçi</a:t>
            </a:r>
            <a:r>
              <a:rPr lang="tr-TR" sz="2600" dirty="0">
                <a:solidFill>
                  <a:schemeClr val="tx1">
                    <a:lumMod val="95000"/>
                    <a:lumOff val="5000"/>
                  </a:schemeClr>
                </a:solidFill>
                <a:latin typeface="+mn-lt"/>
              </a:rPr>
              <a:t>, görüntüleri </a:t>
            </a:r>
            <a:r>
              <a:rPr lang="tr-TR" sz="2600" dirty="0" err="1">
                <a:solidFill>
                  <a:schemeClr val="tx1">
                    <a:lumMod val="95000"/>
                    <a:lumOff val="5000"/>
                  </a:schemeClr>
                </a:solidFill>
                <a:latin typeface="+mn-lt"/>
              </a:rPr>
              <a:t>TPS'ye</a:t>
            </a:r>
            <a:r>
              <a:rPr lang="tr-TR" sz="2600" dirty="0">
                <a:solidFill>
                  <a:schemeClr val="tx1">
                    <a:lumMod val="95000"/>
                    <a:lumOff val="5000"/>
                  </a:schemeClr>
                </a:solidFill>
                <a:latin typeface="+mn-lt"/>
              </a:rPr>
              <a:t> aktarırken hatayı </a:t>
            </a:r>
            <a:r>
              <a:rPr lang="tr-TR" sz="2600" dirty="0" smtClean="0">
                <a:solidFill>
                  <a:schemeClr val="tx1">
                    <a:lumMod val="95000"/>
                    <a:lumOff val="5000"/>
                  </a:schemeClr>
                </a:solidFill>
                <a:latin typeface="+mn-lt"/>
              </a:rPr>
              <a:t>görmedi.</a:t>
            </a:r>
            <a:endParaRPr lang="tr-TR" sz="2600" dirty="0">
              <a:solidFill>
                <a:schemeClr val="tx1">
                  <a:lumMod val="95000"/>
                  <a:lumOff val="5000"/>
                </a:schemeClr>
              </a:solidFill>
              <a:latin typeface="+mn-lt"/>
            </a:endParaRPr>
          </a:p>
          <a:p>
            <a:pPr lvl="1" algn="just">
              <a:lnSpc>
                <a:spcPct val="90000"/>
              </a:lnSpc>
              <a:buClr>
                <a:srgbClr val="FF0000"/>
              </a:buClr>
              <a:buFont typeface="Arial" panose="020B0604020202020204" pitchFamily="34" charset="0"/>
              <a:buChar char="•"/>
            </a:pPr>
            <a:r>
              <a:rPr lang="tr-TR" sz="2600" dirty="0" smtClean="0">
                <a:solidFill>
                  <a:schemeClr val="tx1">
                    <a:lumMod val="95000"/>
                    <a:lumOff val="5000"/>
                  </a:schemeClr>
                </a:solidFill>
                <a:latin typeface="+mn-lt"/>
              </a:rPr>
              <a:t>Hata</a:t>
            </a:r>
            <a:r>
              <a:rPr lang="tr-TR" sz="2600" dirty="0">
                <a:solidFill>
                  <a:schemeClr val="tx1">
                    <a:lumMod val="95000"/>
                    <a:lumOff val="5000"/>
                  </a:schemeClr>
                </a:solidFill>
                <a:latin typeface="+mn-lt"/>
              </a:rPr>
              <a:t>, beynin orta hattı boyunca </a:t>
            </a:r>
            <a:r>
              <a:rPr lang="tr-TR" sz="2600" b="1" dirty="0" err="1">
                <a:solidFill>
                  <a:schemeClr val="tx1">
                    <a:lumMod val="95000"/>
                    <a:lumOff val="5000"/>
                  </a:schemeClr>
                </a:solidFill>
                <a:latin typeface="+mn-lt"/>
              </a:rPr>
              <a:t>izomerkezde</a:t>
            </a:r>
            <a:r>
              <a:rPr lang="tr-TR" sz="2600" b="1" dirty="0">
                <a:solidFill>
                  <a:schemeClr val="tx1">
                    <a:lumMod val="95000"/>
                    <a:lumOff val="5000"/>
                  </a:schemeClr>
                </a:solidFill>
                <a:latin typeface="+mn-lt"/>
              </a:rPr>
              <a:t> </a:t>
            </a:r>
            <a:r>
              <a:rPr lang="tr-TR" sz="2600" b="1" dirty="0" smtClean="0">
                <a:solidFill>
                  <a:schemeClr val="tx1">
                    <a:lumMod val="95000"/>
                    <a:lumOff val="5000"/>
                  </a:schemeClr>
                </a:solidFill>
                <a:latin typeface="+mn-lt"/>
              </a:rPr>
              <a:t>18mm'lik </a:t>
            </a:r>
            <a:r>
              <a:rPr lang="tr-TR" sz="2600" b="1" dirty="0">
                <a:solidFill>
                  <a:schemeClr val="tx1">
                    <a:lumMod val="95000"/>
                    <a:lumOff val="5000"/>
                  </a:schemeClr>
                </a:solidFill>
                <a:latin typeface="+mn-lt"/>
              </a:rPr>
              <a:t>bir kayma</a:t>
            </a:r>
            <a:r>
              <a:rPr lang="tr-TR" sz="2600" dirty="0">
                <a:solidFill>
                  <a:schemeClr val="tx1">
                    <a:lumMod val="95000"/>
                    <a:lumOff val="5000"/>
                  </a:schemeClr>
                </a:solidFill>
                <a:latin typeface="+mn-lt"/>
              </a:rPr>
              <a:t>ya neden </a:t>
            </a:r>
            <a:r>
              <a:rPr lang="tr-TR" sz="2600" dirty="0" smtClean="0">
                <a:solidFill>
                  <a:schemeClr val="tx1">
                    <a:lumMod val="95000"/>
                    <a:lumOff val="5000"/>
                  </a:schemeClr>
                </a:solidFill>
                <a:latin typeface="+mn-lt"/>
              </a:rPr>
              <a:t>oldu.</a:t>
            </a:r>
            <a:endParaRPr lang="tr-TR" sz="2600" dirty="0">
              <a:solidFill>
                <a:schemeClr val="tx1">
                  <a:lumMod val="95000"/>
                  <a:lumOff val="5000"/>
                </a:schemeClr>
              </a:solidFill>
              <a:latin typeface="+mn-lt"/>
            </a:endParaRPr>
          </a:p>
          <a:p>
            <a:pPr lvl="1" algn="just">
              <a:lnSpc>
                <a:spcPct val="90000"/>
              </a:lnSpc>
              <a:buClr>
                <a:srgbClr val="FF0000"/>
              </a:buClr>
              <a:buFont typeface="Arial" panose="020B0604020202020204" pitchFamily="34" charset="0"/>
              <a:buChar char="•"/>
            </a:pPr>
            <a:endParaRPr lang="tr-TR" sz="2600" dirty="0">
              <a:solidFill>
                <a:schemeClr val="tx1">
                  <a:lumMod val="95000"/>
                  <a:lumOff val="5000"/>
                </a:schemeClr>
              </a:solidFill>
              <a:latin typeface="+mn-lt"/>
            </a:endParaRPr>
          </a:p>
          <a:p>
            <a:pPr lvl="1" algn="just">
              <a:lnSpc>
                <a:spcPct val="90000"/>
              </a:lnSpc>
              <a:buClr>
                <a:srgbClr val="FF0000"/>
              </a:buClr>
              <a:buFont typeface="Arial" panose="020B0604020202020204" pitchFamily="34" charset="0"/>
              <a:buChar char="•"/>
            </a:pPr>
            <a:endParaRPr lang="en-US" altLang="tr-TR" sz="2600" dirty="0">
              <a:solidFill>
                <a:schemeClr val="tx1">
                  <a:lumMod val="95000"/>
                  <a:lumOff val="5000"/>
                </a:schemeClr>
              </a:solidFill>
              <a:latin typeface="+mn-lt"/>
            </a:endParaRPr>
          </a:p>
          <a:p>
            <a:pPr marL="0" indent="0" algn="just">
              <a:lnSpc>
                <a:spcPct val="90000"/>
              </a:lnSpc>
              <a:buClr>
                <a:srgbClr val="FF0000"/>
              </a:buClr>
              <a:buNone/>
            </a:pPr>
            <a:endParaRPr lang="en-US" altLang="tr-TR" sz="2600" dirty="0">
              <a:solidFill>
                <a:schemeClr val="tx1">
                  <a:lumMod val="95000"/>
                  <a:lumOff val="5000"/>
                </a:schemeClr>
              </a:solidFill>
              <a:latin typeface="+mn-lt"/>
            </a:endParaRPr>
          </a:p>
          <a:p>
            <a:pPr marL="457200" indent="-457200" algn="just">
              <a:lnSpc>
                <a:spcPct val="90000"/>
              </a:lnSpc>
              <a:buClr>
                <a:srgbClr val="FF0000"/>
              </a:buClr>
              <a:buFont typeface="+mj-lt"/>
              <a:buAutoNum type="arabicPeriod"/>
            </a:pPr>
            <a:endParaRPr lang="en-US" altLang="tr-TR" sz="2600" dirty="0">
              <a:solidFill>
                <a:schemeClr val="tx1">
                  <a:lumMod val="95000"/>
                  <a:lumOff val="5000"/>
                </a:schemeClr>
              </a:solidFill>
              <a:latin typeface="+mn-lt"/>
            </a:endParaRPr>
          </a:p>
        </p:txBody>
      </p:sp>
      <p:sp>
        <p:nvSpPr>
          <p:cNvPr id="428038" name="Rectangle 6"/>
          <p:cNvSpPr>
            <a:spLocks noChangeArrowheads="1"/>
          </p:cNvSpPr>
          <p:nvPr/>
        </p:nvSpPr>
        <p:spPr bwMode="black">
          <a:xfrm>
            <a:off x="1776412" y="1121211"/>
            <a:ext cx="8642350" cy="71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rgbClr val="CCECFF"/>
              </a:buClr>
              <a:buSzPct val="110000"/>
              <a:buChar char="•"/>
              <a:defRPr sz="3200">
                <a:solidFill>
                  <a:srgbClr val="FFFFCC"/>
                </a:solidFill>
                <a:latin typeface="Arial" panose="020B0604020202020204" pitchFamily="34" charset="0"/>
              </a:defRPr>
            </a:lvl1pPr>
            <a:lvl2pPr marL="742950" indent="-285750">
              <a:spcBef>
                <a:spcPct val="20000"/>
              </a:spcBef>
              <a:buClr>
                <a:srgbClr val="CCECFF"/>
              </a:buClr>
              <a:buSzPct val="110000"/>
              <a:buChar char="•"/>
              <a:defRPr sz="2800">
                <a:solidFill>
                  <a:srgbClr val="FFFFCC"/>
                </a:solidFill>
                <a:latin typeface="Arial" panose="020B0604020202020204" pitchFamily="34" charset="0"/>
              </a:defRPr>
            </a:lvl2pPr>
            <a:lvl3pPr marL="1143000" indent="-228600">
              <a:spcBef>
                <a:spcPct val="20000"/>
              </a:spcBef>
              <a:buClr>
                <a:srgbClr val="CCECFF"/>
              </a:buClr>
              <a:buSzPct val="110000"/>
              <a:buChar char="•"/>
              <a:defRPr sz="2400">
                <a:solidFill>
                  <a:srgbClr val="FFFFCC"/>
                </a:solidFill>
                <a:latin typeface="Arial" panose="020B0604020202020204" pitchFamily="34" charset="0"/>
              </a:defRPr>
            </a:lvl3pPr>
            <a:lvl4pPr marL="1600200" indent="-228600">
              <a:spcBef>
                <a:spcPct val="20000"/>
              </a:spcBef>
              <a:buClr>
                <a:srgbClr val="CCECFF"/>
              </a:buClr>
              <a:buSzPct val="110000"/>
              <a:buChar char="•"/>
              <a:defRPr sz="2400">
                <a:solidFill>
                  <a:srgbClr val="FFFFCC"/>
                </a:solidFill>
                <a:latin typeface="Arial" panose="020B0604020202020204" pitchFamily="34" charset="0"/>
              </a:defRPr>
            </a:lvl4pPr>
            <a:lvl5pPr marL="2057400" indent="-228600">
              <a:spcBef>
                <a:spcPct val="20000"/>
              </a:spcBef>
              <a:buClr>
                <a:srgbClr val="CCECFF"/>
              </a:buClr>
              <a:buSzPct val="110000"/>
              <a:buChar char="•"/>
              <a:defRPr sz="2400">
                <a:solidFill>
                  <a:srgbClr val="FFFFCC"/>
                </a:solidFill>
                <a:latin typeface="Arial" panose="020B0604020202020204" pitchFamily="34" charset="0"/>
              </a:defRPr>
            </a:lvl5pPr>
            <a:lvl6pPr marL="25146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6pPr>
            <a:lvl7pPr marL="29718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7pPr>
            <a:lvl8pPr marL="34290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8pPr>
            <a:lvl9pPr marL="38862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9pPr>
          </a:lstStyle>
          <a:p>
            <a:pPr algn="ctr">
              <a:lnSpc>
                <a:spcPct val="90000"/>
              </a:lnSpc>
              <a:buFontTx/>
              <a:buNone/>
            </a:pPr>
            <a:r>
              <a:rPr lang="tr-TR" altLang="tr-TR" sz="4000" dirty="0" smtClean="0">
                <a:solidFill>
                  <a:srgbClr val="FF0000"/>
                </a:solidFill>
              </a:rPr>
              <a:t>Kaza Örnekleri</a:t>
            </a:r>
            <a:endParaRPr lang="en-US" altLang="tr-TR" sz="4000" dirty="0">
              <a:solidFill>
                <a:srgbClr val="FF0000"/>
              </a:solidFill>
            </a:endParaRPr>
          </a:p>
        </p:txBody>
      </p:sp>
      <p:pic>
        <p:nvPicPr>
          <p:cNvPr id="7"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9740" y="2296622"/>
            <a:ext cx="2498044" cy="2887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61339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bilgi Yer Tutucusu 2"/>
          <p:cNvSpPr>
            <a:spLocks noGrp="1"/>
          </p:cNvSpPr>
          <p:nvPr>
            <p:ph type="ftr" sz="quarter" idx="11"/>
          </p:nvPr>
        </p:nvSpPr>
        <p:spPr/>
        <p:txBody>
          <a:bodyPr/>
          <a:lstStyle/>
          <a:p>
            <a:r>
              <a:rPr lang="en-GB" altLang="tr-TR"/>
              <a:t>Prevention of accidental exposure in radiotherapy</a:t>
            </a:r>
          </a:p>
        </p:txBody>
      </p:sp>
      <p:sp>
        <p:nvSpPr>
          <p:cNvPr id="6" name="Slayt Numarası Yer Tutucusu 3"/>
          <p:cNvSpPr>
            <a:spLocks noGrp="1"/>
          </p:cNvSpPr>
          <p:nvPr>
            <p:ph type="sldNum" sz="quarter" idx="12"/>
          </p:nvPr>
        </p:nvSpPr>
        <p:spPr/>
        <p:txBody>
          <a:bodyPr/>
          <a:lstStyle/>
          <a:p>
            <a:fld id="{B876CC18-60FB-4600-8D3B-BBD675454CA5}" type="slidenum">
              <a:rPr lang="en-GB" altLang="tr-TR"/>
              <a:pPr/>
              <a:t>54</a:t>
            </a:fld>
            <a:endParaRPr lang="en-GB" altLang="tr-TR"/>
          </a:p>
        </p:txBody>
      </p:sp>
      <p:sp>
        <p:nvSpPr>
          <p:cNvPr id="428037" name="Rectangle 5"/>
          <p:cNvSpPr>
            <a:spLocks noChangeArrowheads="1"/>
          </p:cNvSpPr>
          <p:nvPr/>
        </p:nvSpPr>
        <p:spPr bwMode="black">
          <a:xfrm>
            <a:off x="113210" y="2120429"/>
            <a:ext cx="5706063" cy="3951513"/>
          </a:xfrm>
          <a:prstGeom prst="rect">
            <a:avLst/>
          </a:prstGeom>
          <a:solidFill>
            <a:schemeClr val="accent3">
              <a:lumMod val="40000"/>
              <a:lumOff val="60000"/>
            </a:schemeClr>
          </a:solidFill>
          <a:ln>
            <a:noFill/>
          </a:ln>
          <a:effectLst/>
          <a:extLst/>
        </p:spPr>
        <p:txBody>
          <a:bodyPr/>
          <a:lstStyle>
            <a:lvl1pPr marL="342900" indent="-342900">
              <a:spcBef>
                <a:spcPct val="20000"/>
              </a:spcBef>
              <a:buClr>
                <a:srgbClr val="CCECFF"/>
              </a:buClr>
              <a:buSzPct val="110000"/>
              <a:buChar char="•"/>
              <a:defRPr sz="3200">
                <a:solidFill>
                  <a:srgbClr val="FFFFCC"/>
                </a:solidFill>
                <a:latin typeface="Arial" panose="020B0604020202020204" pitchFamily="34" charset="0"/>
              </a:defRPr>
            </a:lvl1pPr>
            <a:lvl2pPr marL="742950" indent="-285750">
              <a:spcBef>
                <a:spcPct val="20000"/>
              </a:spcBef>
              <a:buClr>
                <a:srgbClr val="CCECFF"/>
              </a:buClr>
              <a:buSzPct val="110000"/>
              <a:buChar char="•"/>
              <a:defRPr sz="2800">
                <a:solidFill>
                  <a:srgbClr val="FFFFCC"/>
                </a:solidFill>
                <a:latin typeface="Arial" panose="020B0604020202020204" pitchFamily="34" charset="0"/>
              </a:defRPr>
            </a:lvl2pPr>
            <a:lvl3pPr marL="1143000" indent="-228600">
              <a:spcBef>
                <a:spcPct val="20000"/>
              </a:spcBef>
              <a:buClr>
                <a:srgbClr val="CCECFF"/>
              </a:buClr>
              <a:buSzPct val="110000"/>
              <a:buChar char="•"/>
              <a:defRPr sz="2400">
                <a:solidFill>
                  <a:srgbClr val="FFFFCC"/>
                </a:solidFill>
                <a:latin typeface="Arial" panose="020B0604020202020204" pitchFamily="34" charset="0"/>
              </a:defRPr>
            </a:lvl3pPr>
            <a:lvl4pPr marL="1600200" indent="-228600">
              <a:spcBef>
                <a:spcPct val="20000"/>
              </a:spcBef>
              <a:buClr>
                <a:srgbClr val="CCECFF"/>
              </a:buClr>
              <a:buSzPct val="110000"/>
              <a:buChar char="•"/>
              <a:defRPr sz="2400">
                <a:solidFill>
                  <a:srgbClr val="FFFFCC"/>
                </a:solidFill>
                <a:latin typeface="Arial" panose="020B0604020202020204" pitchFamily="34" charset="0"/>
              </a:defRPr>
            </a:lvl4pPr>
            <a:lvl5pPr marL="2057400" indent="-228600">
              <a:spcBef>
                <a:spcPct val="20000"/>
              </a:spcBef>
              <a:buClr>
                <a:srgbClr val="CCECFF"/>
              </a:buClr>
              <a:buSzPct val="110000"/>
              <a:buChar char="•"/>
              <a:defRPr sz="2400">
                <a:solidFill>
                  <a:srgbClr val="FFFFCC"/>
                </a:solidFill>
                <a:latin typeface="Arial" panose="020B0604020202020204" pitchFamily="34" charset="0"/>
              </a:defRPr>
            </a:lvl5pPr>
            <a:lvl6pPr marL="25146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6pPr>
            <a:lvl7pPr marL="29718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7pPr>
            <a:lvl8pPr marL="34290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8pPr>
            <a:lvl9pPr marL="38862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9pPr>
          </a:lstStyle>
          <a:p>
            <a:pPr>
              <a:lnSpc>
                <a:spcPct val="90000"/>
              </a:lnSpc>
              <a:buClr>
                <a:srgbClr val="FF0000"/>
              </a:buClr>
              <a:buFont typeface="Arial" panose="020B0604020202020204" pitchFamily="34" charset="0"/>
              <a:buChar char="•"/>
            </a:pPr>
            <a:r>
              <a:rPr lang="tr-TR" altLang="tr-TR" b="1" dirty="0" smtClean="0">
                <a:solidFill>
                  <a:srgbClr val="FF0000"/>
                </a:solidFill>
                <a:latin typeface="+mn-lt"/>
              </a:rPr>
              <a:t>Yanlış IMRT Tedavi Planı</a:t>
            </a:r>
            <a:r>
              <a:rPr lang="en-US" altLang="tr-TR" b="1" dirty="0" smtClean="0">
                <a:solidFill>
                  <a:srgbClr val="FF0000"/>
                </a:solidFill>
                <a:latin typeface="+mn-lt"/>
              </a:rPr>
              <a:t> </a:t>
            </a:r>
            <a:endParaRPr lang="tr-TR" altLang="tr-TR" b="1" dirty="0" smtClean="0">
              <a:solidFill>
                <a:srgbClr val="FF0000"/>
              </a:solidFill>
              <a:latin typeface="+mn-lt"/>
            </a:endParaRPr>
          </a:p>
          <a:p>
            <a:pPr lvl="1">
              <a:lnSpc>
                <a:spcPct val="90000"/>
              </a:lnSpc>
              <a:buClr>
                <a:srgbClr val="FF0000"/>
              </a:buClr>
              <a:buFont typeface="Arial" panose="020B0604020202020204" pitchFamily="34" charset="0"/>
              <a:buChar char="•"/>
            </a:pPr>
            <a:r>
              <a:rPr lang="tr-TR" altLang="tr-TR" sz="2400" dirty="0" err="1" smtClean="0">
                <a:solidFill>
                  <a:schemeClr val="tx1"/>
                </a:solidFill>
                <a:latin typeface="+mn-lt"/>
              </a:rPr>
              <a:t>Orofarenks</a:t>
            </a:r>
            <a:r>
              <a:rPr lang="tr-TR" altLang="tr-TR" sz="2400" dirty="0" smtClean="0">
                <a:solidFill>
                  <a:schemeClr val="tx1"/>
                </a:solidFill>
                <a:latin typeface="+mn-lt"/>
              </a:rPr>
              <a:t> IMRT tedavi planı hazırlandı </a:t>
            </a:r>
            <a:r>
              <a:rPr lang="tr-TR" altLang="tr-TR" sz="2400" b="1" dirty="0" smtClean="0">
                <a:solidFill>
                  <a:schemeClr val="tx1"/>
                </a:solidFill>
                <a:latin typeface="+mn-lt"/>
              </a:rPr>
              <a:t>(ABD-Mart 2005)</a:t>
            </a:r>
          </a:p>
          <a:p>
            <a:pPr lvl="1">
              <a:lnSpc>
                <a:spcPct val="90000"/>
              </a:lnSpc>
              <a:buClr>
                <a:srgbClr val="FF0000"/>
              </a:buClr>
              <a:buFont typeface="Arial" panose="020B0604020202020204" pitchFamily="34" charset="0"/>
              <a:buChar char="•"/>
            </a:pPr>
            <a:r>
              <a:rPr lang="tr-TR" altLang="tr-TR" sz="2400" dirty="0" smtClean="0">
                <a:solidFill>
                  <a:schemeClr val="tx1"/>
                </a:solidFill>
                <a:latin typeface="+mn-lt"/>
              </a:rPr>
              <a:t>4 fraksiyon sonra hekim hasta planını ve dozunu değiştirmek istiyor.</a:t>
            </a:r>
          </a:p>
          <a:p>
            <a:pPr lvl="1">
              <a:lnSpc>
                <a:spcPct val="90000"/>
              </a:lnSpc>
              <a:buClr>
                <a:srgbClr val="FF0000"/>
              </a:buClr>
              <a:buFont typeface="Arial" panose="020B0604020202020204" pitchFamily="34" charset="0"/>
              <a:buChar char="•"/>
            </a:pPr>
            <a:r>
              <a:rPr lang="tr-TR" altLang="tr-TR" sz="2400" dirty="0" smtClean="0">
                <a:solidFill>
                  <a:schemeClr val="tx1"/>
                </a:solidFill>
                <a:latin typeface="+mn-lt"/>
              </a:rPr>
              <a:t>Kopyalanıp düzenlenen planda hata yapılıyor.</a:t>
            </a:r>
          </a:p>
          <a:p>
            <a:pPr lvl="1">
              <a:lnSpc>
                <a:spcPct val="90000"/>
              </a:lnSpc>
              <a:buClr>
                <a:srgbClr val="FF0000"/>
              </a:buClr>
              <a:buFont typeface="Arial" panose="020B0604020202020204" pitchFamily="34" charset="0"/>
              <a:buChar char="•"/>
            </a:pPr>
            <a:r>
              <a:rPr lang="tr-TR" altLang="tr-TR" sz="2400" dirty="0" smtClean="0">
                <a:solidFill>
                  <a:schemeClr val="tx1"/>
                </a:solidFill>
                <a:latin typeface="+mn-lt"/>
              </a:rPr>
              <a:t>MLC olmaksızın 3 fraksiyon tedavi verildi.</a:t>
            </a:r>
          </a:p>
          <a:p>
            <a:pPr marL="457200" lvl="1" indent="0">
              <a:lnSpc>
                <a:spcPct val="90000"/>
              </a:lnSpc>
              <a:buClr>
                <a:srgbClr val="FF0000"/>
              </a:buClr>
              <a:buNone/>
            </a:pPr>
            <a:endParaRPr lang="tr-TR" altLang="tr-TR" sz="2400" dirty="0" smtClean="0">
              <a:solidFill>
                <a:schemeClr val="tx1"/>
              </a:solidFill>
              <a:latin typeface="+mn-lt"/>
            </a:endParaRPr>
          </a:p>
          <a:p>
            <a:pPr lvl="1">
              <a:lnSpc>
                <a:spcPct val="90000"/>
              </a:lnSpc>
              <a:buClr>
                <a:srgbClr val="FF0000"/>
              </a:buClr>
              <a:buFont typeface="Arial" panose="020B0604020202020204" pitchFamily="34" charset="0"/>
              <a:buChar char="•"/>
            </a:pPr>
            <a:endParaRPr lang="en-US" altLang="tr-TR" sz="2400" dirty="0">
              <a:solidFill>
                <a:schemeClr val="tx1"/>
              </a:solidFill>
              <a:latin typeface="+mn-lt"/>
            </a:endParaRPr>
          </a:p>
          <a:p>
            <a:pPr marL="0" indent="0">
              <a:lnSpc>
                <a:spcPct val="90000"/>
              </a:lnSpc>
              <a:buClr>
                <a:srgbClr val="FF0000"/>
              </a:buClr>
              <a:buNone/>
            </a:pPr>
            <a:endParaRPr lang="en-US" altLang="tr-TR" sz="2400" dirty="0">
              <a:solidFill>
                <a:schemeClr val="tx1"/>
              </a:solidFill>
              <a:latin typeface="+mn-lt"/>
            </a:endParaRPr>
          </a:p>
        </p:txBody>
      </p:sp>
      <p:sp>
        <p:nvSpPr>
          <p:cNvPr id="428038" name="Rectangle 6"/>
          <p:cNvSpPr>
            <a:spLocks noChangeArrowheads="1"/>
          </p:cNvSpPr>
          <p:nvPr/>
        </p:nvSpPr>
        <p:spPr bwMode="black">
          <a:xfrm>
            <a:off x="1776412" y="1121211"/>
            <a:ext cx="8642350" cy="71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rgbClr val="CCECFF"/>
              </a:buClr>
              <a:buSzPct val="110000"/>
              <a:buChar char="•"/>
              <a:defRPr sz="3200">
                <a:solidFill>
                  <a:srgbClr val="FFFFCC"/>
                </a:solidFill>
                <a:latin typeface="Arial" panose="020B0604020202020204" pitchFamily="34" charset="0"/>
              </a:defRPr>
            </a:lvl1pPr>
            <a:lvl2pPr marL="742950" indent="-285750">
              <a:spcBef>
                <a:spcPct val="20000"/>
              </a:spcBef>
              <a:buClr>
                <a:srgbClr val="CCECFF"/>
              </a:buClr>
              <a:buSzPct val="110000"/>
              <a:buChar char="•"/>
              <a:defRPr sz="2800">
                <a:solidFill>
                  <a:srgbClr val="FFFFCC"/>
                </a:solidFill>
                <a:latin typeface="Arial" panose="020B0604020202020204" pitchFamily="34" charset="0"/>
              </a:defRPr>
            </a:lvl2pPr>
            <a:lvl3pPr marL="1143000" indent="-228600">
              <a:spcBef>
                <a:spcPct val="20000"/>
              </a:spcBef>
              <a:buClr>
                <a:srgbClr val="CCECFF"/>
              </a:buClr>
              <a:buSzPct val="110000"/>
              <a:buChar char="•"/>
              <a:defRPr sz="2400">
                <a:solidFill>
                  <a:srgbClr val="FFFFCC"/>
                </a:solidFill>
                <a:latin typeface="Arial" panose="020B0604020202020204" pitchFamily="34" charset="0"/>
              </a:defRPr>
            </a:lvl3pPr>
            <a:lvl4pPr marL="1600200" indent="-228600">
              <a:spcBef>
                <a:spcPct val="20000"/>
              </a:spcBef>
              <a:buClr>
                <a:srgbClr val="CCECFF"/>
              </a:buClr>
              <a:buSzPct val="110000"/>
              <a:buChar char="•"/>
              <a:defRPr sz="2400">
                <a:solidFill>
                  <a:srgbClr val="FFFFCC"/>
                </a:solidFill>
                <a:latin typeface="Arial" panose="020B0604020202020204" pitchFamily="34" charset="0"/>
              </a:defRPr>
            </a:lvl4pPr>
            <a:lvl5pPr marL="2057400" indent="-228600">
              <a:spcBef>
                <a:spcPct val="20000"/>
              </a:spcBef>
              <a:buClr>
                <a:srgbClr val="CCECFF"/>
              </a:buClr>
              <a:buSzPct val="110000"/>
              <a:buChar char="•"/>
              <a:defRPr sz="2400">
                <a:solidFill>
                  <a:srgbClr val="FFFFCC"/>
                </a:solidFill>
                <a:latin typeface="Arial" panose="020B0604020202020204" pitchFamily="34" charset="0"/>
              </a:defRPr>
            </a:lvl5pPr>
            <a:lvl6pPr marL="25146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6pPr>
            <a:lvl7pPr marL="29718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7pPr>
            <a:lvl8pPr marL="34290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8pPr>
            <a:lvl9pPr marL="3886200" indent="-228600" fontAlgn="base">
              <a:spcBef>
                <a:spcPct val="20000"/>
              </a:spcBef>
              <a:spcAft>
                <a:spcPct val="0"/>
              </a:spcAft>
              <a:buClr>
                <a:srgbClr val="CCECFF"/>
              </a:buClr>
              <a:buSzPct val="110000"/>
              <a:buChar char="•"/>
              <a:defRPr sz="2400">
                <a:solidFill>
                  <a:srgbClr val="FFFFCC"/>
                </a:solidFill>
                <a:latin typeface="Arial" panose="020B0604020202020204" pitchFamily="34" charset="0"/>
              </a:defRPr>
            </a:lvl9pPr>
          </a:lstStyle>
          <a:p>
            <a:pPr algn="ctr">
              <a:lnSpc>
                <a:spcPct val="90000"/>
              </a:lnSpc>
              <a:buFontTx/>
              <a:buNone/>
            </a:pPr>
            <a:r>
              <a:rPr lang="tr-TR" altLang="tr-TR" sz="4000" dirty="0" smtClean="0">
                <a:solidFill>
                  <a:srgbClr val="FF0000"/>
                </a:solidFill>
              </a:rPr>
              <a:t>Kaza Örnekleri</a:t>
            </a:r>
            <a:endParaRPr lang="en-US" altLang="tr-TR" sz="4000" dirty="0">
              <a:solidFill>
                <a:srgbClr val="FF0000"/>
              </a:solidFill>
            </a:endParaRPr>
          </a:p>
        </p:txBody>
      </p:sp>
      <p:pic>
        <p:nvPicPr>
          <p:cNvPr id="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7587" y="1816103"/>
            <a:ext cx="5857875" cy="452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Oval 10"/>
          <p:cNvSpPr>
            <a:spLocks noChangeArrowheads="1"/>
          </p:cNvSpPr>
          <p:nvPr/>
        </p:nvSpPr>
        <p:spPr bwMode="auto">
          <a:xfrm>
            <a:off x="10039349" y="1869196"/>
            <a:ext cx="1916113" cy="1655763"/>
          </a:xfrm>
          <a:prstGeom prst="ellipse">
            <a:avLst/>
          </a:prstGeom>
          <a:noFill/>
          <a:ln w="38100">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pic>
        <p:nvPicPr>
          <p:cNvPr id="1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4811" y="2120429"/>
            <a:ext cx="5824538"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Oval 13"/>
          <p:cNvSpPr>
            <a:spLocks noChangeArrowheads="1"/>
          </p:cNvSpPr>
          <p:nvPr/>
        </p:nvSpPr>
        <p:spPr bwMode="auto">
          <a:xfrm>
            <a:off x="8224336" y="2197596"/>
            <a:ext cx="1916113" cy="1655763"/>
          </a:xfrm>
          <a:prstGeom prst="ellipse">
            <a:avLst/>
          </a:prstGeom>
          <a:noFill/>
          <a:ln w="38100">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Tree>
    <p:extLst>
      <p:ext uri="{BB962C8B-B14F-4D97-AF65-F5344CB8AC3E}">
        <p14:creationId xmlns:p14="http://schemas.microsoft.com/office/powerpoint/2010/main" val="315646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50" fill="hold"/>
                                        <p:tgtEl>
                                          <p:spTgt spid="13"/>
                                        </p:tgtEl>
                                        <p:attrNameLst>
                                          <p:attrName>ppt_x</p:attrName>
                                        </p:attrNameLst>
                                      </p:cBhvr>
                                      <p:tavLst>
                                        <p:tav tm="0">
                                          <p:val>
                                            <p:strVal val="#ppt_x"/>
                                          </p:val>
                                        </p:tav>
                                        <p:tav tm="100000">
                                          <p:val>
                                            <p:strVal val="#ppt_x"/>
                                          </p:val>
                                        </p:tav>
                                      </p:tavLst>
                                    </p:anim>
                                    <p:anim calcmode="lin" valueType="num">
                                      <p:cBhvr additive="base">
                                        <p:cTn id="8" dur="25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250" fill="hold"/>
                                        <p:tgtEl>
                                          <p:spTgt spid="14"/>
                                        </p:tgtEl>
                                        <p:attrNameLst>
                                          <p:attrName>ppt_x</p:attrName>
                                        </p:attrNameLst>
                                      </p:cBhvr>
                                      <p:tavLst>
                                        <p:tav tm="0">
                                          <p:val>
                                            <p:strVal val="#ppt_x"/>
                                          </p:val>
                                        </p:tav>
                                        <p:tav tm="100000">
                                          <p:val>
                                            <p:strVal val="#ppt_x"/>
                                          </p:val>
                                        </p:tav>
                                      </p:tavLst>
                                    </p:anim>
                                    <p:anim calcmode="lin" valueType="num">
                                      <p:cBhvr additive="base">
                                        <p:cTn id="12" dur="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657225"/>
            <a:ext cx="10058400" cy="1080135"/>
          </a:xfrm>
        </p:spPr>
        <p:txBody>
          <a:bodyPr>
            <a:normAutofit/>
          </a:bodyPr>
          <a:lstStyle/>
          <a:p>
            <a:r>
              <a:rPr lang="tr-TR" b="1" dirty="0">
                <a:solidFill>
                  <a:srgbClr val="FF0000"/>
                </a:solidFill>
              </a:rPr>
              <a:t>Vakalardan </a:t>
            </a:r>
            <a:r>
              <a:rPr lang="tr-TR" b="1" dirty="0" smtClean="0">
                <a:solidFill>
                  <a:srgbClr val="FF0000"/>
                </a:solidFill>
              </a:rPr>
              <a:t>Ne Öğrenildi?</a:t>
            </a:r>
            <a:endParaRPr lang="tr-TR" b="1" dirty="0">
              <a:solidFill>
                <a:srgbClr val="FF0000"/>
              </a:solidFill>
            </a:endParaRPr>
          </a:p>
        </p:txBody>
      </p:sp>
      <p:sp>
        <p:nvSpPr>
          <p:cNvPr id="3" name="İçerik Yer Tutucusu 2"/>
          <p:cNvSpPr>
            <a:spLocks noGrp="1"/>
          </p:cNvSpPr>
          <p:nvPr>
            <p:ph idx="1"/>
          </p:nvPr>
        </p:nvSpPr>
        <p:spPr>
          <a:xfrm>
            <a:off x="1097280" y="2657476"/>
            <a:ext cx="10058400" cy="3473358"/>
          </a:xfrm>
          <a:solidFill>
            <a:schemeClr val="accent5">
              <a:lumMod val="20000"/>
              <a:lumOff val="80000"/>
            </a:schemeClr>
          </a:solidFill>
        </p:spPr>
        <p:txBody>
          <a:bodyPr>
            <a:noAutofit/>
          </a:bodyPr>
          <a:lstStyle/>
          <a:p>
            <a:pPr algn="just">
              <a:buFont typeface="Arial" panose="020B0604020202020204" pitchFamily="34" charset="0"/>
              <a:buChar char="•"/>
            </a:pPr>
            <a:r>
              <a:rPr lang="tr-TR" sz="2800" dirty="0" smtClean="0"/>
              <a:t>Karmaşık </a:t>
            </a:r>
            <a:r>
              <a:rPr lang="tr-TR" sz="2800" dirty="0"/>
              <a:t>tedaviler </a:t>
            </a:r>
            <a:r>
              <a:rPr lang="tr-TR" sz="2800" dirty="0" smtClean="0"/>
              <a:t>sırasında </a:t>
            </a:r>
            <a:r>
              <a:rPr lang="tr-TR" sz="2800" dirty="0"/>
              <a:t>farkındalığınızı </a:t>
            </a:r>
            <a:r>
              <a:rPr lang="tr-TR" sz="2800" dirty="0" smtClean="0"/>
              <a:t>koruyun.</a:t>
            </a:r>
            <a:endParaRPr lang="tr-TR" sz="2800" dirty="0"/>
          </a:p>
          <a:p>
            <a:pPr algn="just">
              <a:buFont typeface="Arial" panose="020B0604020202020204" pitchFamily="34" charset="0"/>
              <a:buChar char="•"/>
            </a:pPr>
            <a:r>
              <a:rPr lang="tr-TR" sz="2800" dirty="0"/>
              <a:t>O</a:t>
            </a:r>
            <a:r>
              <a:rPr lang="tr-TR" sz="2800" dirty="0" smtClean="0"/>
              <a:t>lağandışı </a:t>
            </a:r>
            <a:r>
              <a:rPr lang="tr-TR" sz="2800" dirty="0"/>
              <a:t>durumlar ortaya çıktığında dikkatli olun.</a:t>
            </a:r>
          </a:p>
          <a:p>
            <a:pPr lvl="1" algn="just">
              <a:buFont typeface="Arial" panose="020B0604020202020204" pitchFamily="34" charset="0"/>
              <a:buChar char="•"/>
            </a:pPr>
            <a:r>
              <a:rPr lang="tr-TR" sz="2800" dirty="0" smtClean="0"/>
              <a:t>Örneğin, hasta </a:t>
            </a:r>
            <a:r>
              <a:rPr lang="tr-TR" sz="2800" dirty="0"/>
              <a:t>yanlış bölgeye tedavi uyguladığını iddia ediyorsa bunu </a:t>
            </a:r>
            <a:r>
              <a:rPr lang="tr-TR" sz="2800" dirty="0" smtClean="0"/>
              <a:t>dikkate alın.</a:t>
            </a:r>
            <a:endParaRPr lang="tr-TR" sz="2800" dirty="0"/>
          </a:p>
          <a:p>
            <a:pPr algn="just">
              <a:buFont typeface="Arial" panose="020B0604020202020204" pitchFamily="34" charset="0"/>
              <a:buChar char="•"/>
            </a:pPr>
            <a:r>
              <a:rPr lang="tr-TR" sz="2800" dirty="0" smtClean="0"/>
              <a:t>Tedavi </a:t>
            </a:r>
            <a:r>
              <a:rPr lang="tr-TR" sz="2800" dirty="0"/>
              <a:t>süresinin belirli bir tedavi için normalden önemli ölçüde farklı olduğunu fark ettiğinizde </a:t>
            </a:r>
            <a:r>
              <a:rPr lang="tr-TR" sz="2800" b="1" dirty="0" smtClean="0">
                <a:solidFill>
                  <a:srgbClr val="FF0000"/>
                </a:solidFill>
              </a:rPr>
              <a:t>NEDEN</a:t>
            </a:r>
            <a:r>
              <a:rPr lang="tr-TR" sz="2800" dirty="0" smtClean="0"/>
              <a:t> sorusunu sorun. </a:t>
            </a:r>
            <a:endParaRPr lang="tr-TR" sz="2800" dirty="0"/>
          </a:p>
          <a:p>
            <a:pPr marL="0" indent="0" algn="just">
              <a:buNone/>
            </a:pPr>
            <a:r>
              <a:rPr lang="tr-TR" sz="2800" dirty="0" smtClean="0"/>
              <a:t>(Panama</a:t>
            </a:r>
            <a:r>
              <a:rPr lang="tr-TR" sz="2800" dirty="0"/>
              <a:t>, 2000)</a:t>
            </a:r>
          </a:p>
          <a:p>
            <a:pPr marL="0" indent="0" algn="just">
              <a:buNone/>
            </a:pPr>
            <a:endParaRPr lang="tr-TR" sz="2800" dirty="0"/>
          </a:p>
          <a:p>
            <a:pPr algn="just">
              <a:buFont typeface="Arial" panose="020B0604020202020204" pitchFamily="34" charset="0"/>
              <a:buChar char="•"/>
            </a:pPr>
            <a:endParaRPr lang="tr-TR" sz="2800" dirty="0"/>
          </a:p>
        </p:txBody>
      </p:sp>
      <p:sp>
        <p:nvSpPr>
          <p:cNvPr id="4" name="Dikdörtgen 3"/>
          <p:cNvSpPr/>
          <p:nvPr/>
        </p:nvSpPr>
        <p:spPr>
          <a:xfrm>
            <a:off x="1097280" y="1888926"/>
            <a:ext cx="5199757" cy="523220"/>
          </a:xfrm>
          <a:prstGeom prst="rect">
            <a:avLst/>
          </a:prstGeom>
        </p:spPr>
        <p:txBody>
          <a:bodyPr wrap="none">
            <a:spAutoFit/>
          </a:bodyPr>
          <a:lstStyle/>
          <a:p>
            <a:r>
              <a:rPr lang="tr-TR" sz="2800" b="1" dirty="0">
                <a:solidFill>
                  <a:srgbClr val="FF0000"/>
                </a:solidFill>
              </a:rPr>
              <a:t> FARKINDA VE </a:t>
            </a:r>
            <a:r>
              <a:rPr lang="tr-TR" sz="2800" b="1" dirty="0" smtClean="0">
                <a:solidFill>
                  <a:srgbClr val="FF0000"/>
                </a:solidFill>
              </a:rPr>
              <a:t>DİKKATLE ÇALIŞMA</a:t>
            </a:r>
            <a:endParaRPr lang="tr-TR" sz="2800" b="1" dirty="0">
              <a:solidFill>
                <a:srgbClr val="FF0000"/>
              </a:solidFill>
            </a:endParaRPr>
          </a:p>
        </p:txBody>
      </p:sp>
    </p:spTree>
    <p:extLst>
      <p:ext uri="{BB962C8B-B14F-4D97-AF65-F5344CB8AC3E}">
        <p14:creationId xmlns:p14="http://schemas.microsoft.com/office/powerpoint/2010/main" val="125551251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915887"/>
            <a:ext cx="5140234" cy="697774"/>
          </a:xfrm>
        </p:spPr>
        <p:txBody>
          <a:bodyPr>
            <a:normAutofit/>
          </a:bodyPr>
          <a:lstStyle/>
          <a:p>
            <a:r>
              <a:rPr lang="tr-TR" sz="2800" b="1" dirty="0" smtClean="0">
                <a:solidFill>
                  <a:srgbClr val="FF0000"/>
                </a:solidFill>
                <a:latin typeface="+mn-lt"/>
              </a:rPr>
              <a:t>EĞİTİM ve ANLAMA</a:t>
            </a:r>
            <a:endParaRPr lang="tr-TR" sz="2800" b="1" dirty="0">
              <a:solidFill>
                <a:srgbClr val="FF0000"/>
              </a:solidFill>
              <a:latin typeface="+mn-lt"/>
            </a:endParaRPr>
          </a:p>
        </p:txBody>
      </p:sp>
      <p:sp>
        <p:nvSpPr>
          <p:cNvPr id="3" name="İçerik Yer Tutucusu 2"/>
          <p:cNvSpPr>
            <a:spLocks noGrp="1"/>
          </p:cNvSpPr>
          <p:nvPr>
            <p:ph idx="1"/>
          </p:nvPr>
        </p:nvSpPr>
        <p:spPr>
          <a:xfrm>
            <a:off x="1097280" y="2841171"/>
            <a:ext cx="10427970" cy="2111829"/>
          </a:xfrm>
          <a:solidFill>
            <a:schemeClr val="accent2">
              <a:lumMod val="40000"/>
              <a:lumOff val="60000"/>
            </a:schemeClr>
          </a:solidFill>
        </p:spPr>
        <p:txBody>
          <a:bodyPr>
            <a:normAutofit/>
          </a:bodyPr>
          <a:lstStyle/>
          <a:p>
            <a:pPr>
              <a:buFont typeface="Arial" panose="020B0604020202020204" pitchFamily="34" charset="0"/>
              <a:buChar char="•"/>
            </a:pPr>
            <a:r>
              <a:rPr lang="tr-TR" sz="2800" dirty="0" smtClean="0"/>
              <a:t>Radyoterapi fiziği ile ilgili bilgilerinizi taze tutun.</a:t>
            </a:r>
          </a:p>
          <a:p>
            <a:pPr>
              <a:buFont typeface="Arial" panose="020B0604020202020204" pitchFamily="34" charset="0"/>
              <a:buChar char="•"/>
            </a:pPr>
            <a:r>
              <a:rPr lang="tr-TR" sz="2800" dirty="0" smtClean="0"/>
              <a:t>Hasta </a:t>
            </a:r>
            <a:r>
              <a:rPr lang="tr-TR" sz="2800" dirty="0"/>
              <a:t>tedavisinde kullanılan ekipman </a:t>
            </a:r>
            <a:r>
              <a:rPr lang="tr-TR" sz="2800" dirty="0" smtClean="0"/>
              <a:t>hakkında </a:t>
            </a:r>
            <a:r>
              <a:rPr lang="tr-TR" sz="2800" dirty="0"/>
              <a:t>kapsamlı bilgi sahibi </a:t>
            </a:r>
            <a:r>
              <a:rPr lang="tr-TR" sz="2800" dirty="0" smtClean="0"/>
              <a:t>olun</a:t>
            </a:r>
            <a:r>
              <a:rPr lang="tr-TR" sz="2800" dirty="0"/>
              <a:t>. </a:t>
            </a:r>
            <a:endParaRPr lang="tr-TR" sz="2800" dirty="0" smtClean="0"/>
          </a:p>
          <a:p>
            <a:pPr>
              <a:buFont typeface="Arial" panose="020B0604020202020204" pitchFamily="34" charset="0"/>
              <a:buChar char="•"/>
            </a:pPr>
            <a:r>
              <a:rPr lang="tr-TR" sz="2800" dirty="0" smtClean="0"/>
              <a:t>Yabancı </a:t>
            </a:r>
            <a:r>
              <a:rPr lang="tr-TR" sz="2800" dirty="0"/>
              <a:t>dil eğitimine önem verin.</a:t>
            </a:r>
          </a:p>
          <a:p>
            <a:pPr>
              <a:buFont typeface="Arial" panose="020B0604020202020204" pitchFamily="34" charset="0"/>
              <a:buChar char="•"/>
            </a:pPr>
            <a:endParaRPr lang="tr-TR" sz="2800" dirty="0"/>
          </a:p>
          <a:p>
            <a:endParaRPr lang="tr-TR" sz="2800" dirty="0"/>
          </a:p>
        </p:txBody>
      </p:sp>
      <p:sp>
        <p:nvSpPr>
          <p:cNvPr id="4" name="Unvan 1"/>
          <p:cNvSpPr txBox="1">
            <a:spLocks/>
          </p:cNvSpPr>
          <p:nvPr/>
        </p:nvSpPr>
        <p:spPr>
          <a:xfrm>
            <a:off x="1097280" y="657225"/>
            <a:ext cx="10058400" cy="927736"/>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dirty="0" smtClean="0">
                <a:solidFill>
                  <a:srgbClr val="FF0000"/>
                </a:solidFill>
              </a:rPr>
              <a:t>Vakalardan Ne Öğrenildi?</a:t>
            </a:r>
            <a:endParaRPr lang="tr-TR" b="1" dirty="0">
              <a:solidFill>
                <a:srgbClr val="FF0000"/>
              </a:solidFill>
            </a:endParaRPr>
          </a:p>
        </p:txBody>
      </p:sp>
    </p:spTree>
    <p:extLst>
      <p:ext uri="{BB962C8B-B14F-4D97-AF65-F5344CB8AC3E}">
        <p14:creationId xmlns:p14="http://schemas.microsoft.com/office/powerpoint/2010/main" val="57589315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1743619"/>
            <a:ext cx="10058400" cy="775335"/>
          </a:xfrm>
        </p:spPr>
        <p:txBody>
          <a:bodyPr>
            <a:normAutofit fontScale="90000"/>
          </a:bodyPr>
          <a:lstStyle/>
          <a:p>
            <a:r>
              <a:rPr lang="tr-TR" sz="3100" b="1" dirty="0" smtClean="0">
                <a:solidFill>
                  <a:srgbClr val="FF0000"/>
                </a:solidFill>
                <a:latin typeface="+mn-lt"/>
              </a:rPr>
              <a:t>SORUMLULUKLAR</a:t>
            </a:r>
            <a:r>
              <a:rPr lang="tr-TR" sz="2800" b="1" dirty="0" smtClean="0">
                <a:solidFill>
                  <a:srgbClr val="FF0000"/>
                </a:solidFill>
                <a:latin typeface="+mn-lt"/>
              </a:rPr>
              <a:t/>
            </a:r>
            <a:br>
              <a:rPr lang="tr-TR" sz="2800" b="1" dirty="0" smtClean="0">
                <a:solidFill>
                  <a:srgbClr val="FF0000"/>
                </a:solidFill>
                <a:latin typeface="+mn-lt"/>
              </a:rPr>
            </a:br>
            <a:endParaRPr lang="tr-TR" sz="2800" b="1" dirty="0">
              <a:solidFill>
                <a:srgbClr val="FF0000"/>
              </a:solidFill>
              <a:latin typeface="+mn-lt"/>
            </a:endParaRPr>
          </a:p>
        </p:txBody>
      </p:sp>
      <p:sp>
        <p:nvSpPr>
          <p:cNvPr id="3" name="İçerik Yer Tutucusu 2"/>
          <p:cNvSpPr>
            <a:spLocks noGrp="1"/>
          </p:cNvSpPr>
          <p:nvPr>
            <p:ph idx="1"/>
          </p:nvPr>
        </p:nvSpPr>
        <p:spPr>
          <a:xfrm>
            <a:off x="1097280" y="2246811"/>
            <a:ext cx="10058400" cy="3988526"/>
          </a:xfrm>
          <a:solidFill>
            <a:schemeClr val="accent5">
              <a:lumMod val="40000"/>
              <a:lumOff val="60000"/>
            </a:schemeClr>
          </a:solidFill>
        </p:spPr>
        <p:txBody>
          <a:bodyPr>
            <a:normAutofit/>
          </a:bodyPr>
          <a:lstStyle/>
          <a:p>
            <a:pPr algn="just">
              <a:buFont typeface="Arial" panose="020B0604020202020204" pitchFamily="34" charset="0"/>
              <a:buChar char="•"/>
            </a:pPr>
            <a:r>
              <a:rPr lang="tr-TR" sz="2200" dirty="0"/>
              <a:t>S</a:t>
            </a:r>
            <a:r>
              <a:rPr lang="tr-TR" sz="2200" dirty="0" smtClean="0"/>
              <a:t>orumluluklar netleştirilmeli ve anlaşılmalıdır.</a:t>
            </a:r>
          </a:p>
          <a:p>
            <a:pPr lvl="1" algn="just">
              <a:buFont typeface="Arial" panose="020B0604020202020204" pitchFamily="34" charset="0"/>
              <a:buChar char="•"/>
            </a:pPr>
            <a:r>
              <a:rPr lang="tr-TR" sz="2200" dirty="0" smtClean="0"/>
              <a:t>Örneğin, Medikal Fizikçi </a:t>
            </a:r>
            <a:r>
              <a:rPr lang="tr-TR" sz="2200" dirty="0" err="1" smtClean="0"/>
              <a:t>dozimetrinin</a:t>
            </a:r>
            <a:r>
              <a:rPr lang="tr-TR" sz="2200" dirty="0" smtClean="0"/>
              <a:t> </a:t>
            </a:r>
            <a:r>
              <a:rPr lang="tr-TR" sz="2200" dirty="0"/>
              <a:t>tüm yönlerinin sorumluluğunu üstlenmelidir.</a:t>
            </a:r>
          </a:p>
          <a:p>
            <a:pPr algn="just">
              <a:buFont typeface="Arial" panose="020B0604020202020204" pitchFamily="34" charset="0"/>
              <a:buChar char="•"/>
            </a:pPr>
            <a:r>
              <a:rPr lang="tr-TR" sz="2200" dirty="0" smtClean="0"/>
              <a:t>Tüm </a:t>
            </a:r>
            <a:r>
              <a:rPr lang="tr-TR" sz="2200" dirty="0"/>
              <a:t>sorumlulukların </a:t>
            </a:r>
            <a:r>
              <a:rPr lang="tr-TR" sz="2200" dirty="0" smtClean="0"/>
              <a:t>dağıtıldığından, anlaşıldığından, görevlendirilen </a:t>
            </a:r>
            <a:r>
              <a:rPr lang="tr-TR" sz="2200" dirty="0"/>
              <a:t>personelin buna göre eğitildiğinden ve eğitim konusunda güncel </a:t>
            </a:r>
            <a:r>
              <a:rPr lang="tr-TR" sz="2200" dirty="0" smtClean="0"/>
              <a:t>tutulduklarından emin olmak gerekir.</a:t>
            </a:r>
          </a:p>
          <a:p>
            <a:pPr algn="just">
              <a:buFont typeface="Arial" panose="020B0604020202020204" pitchFamily="34" charset="0"/>
              <a:buChar char="•"/>
            </a:pPr>
            <a:r>
              <a:rPr lang="tr-TR" sz="2200" dirty="0" smtClean="0"/>
              <a:t>Yeterli sayıda personel olmalıdır.</a:t>
            </a:r>
          </a:p>
          <a:p>
            <a:pPr lvl="1" algn="just">
              <a:buFont typeface="Arial" panose="020B0604020202020204" pitchFamily="34" charset="0"/>
              <a:buChar char="•"/>
            </a:pPr>
            <a:r>
              <a:rPr lang="tr-TR" sz="2200" b="1" dirty="0"/>
              <a:t>Hiçbir </a:t>
            </a:r>
            <a:r>
              <a:rPr lang="tr-TR" sz="2200" b="1" dirty="0" smtClean="0"/>
              <a:t>tedavi, </a:t>
            </a:r>
            <a:r>
              <a:rPr lang="tr-TR" sz="2200" b="1" dirty="0"/>
              <a:t>ikiden az </a:t>
            </a:r>
            <a:r>
              <a:rPr lang="tr-TR" sz="2200" b="1" dirty="0" smtClean="0"/>
              <a:t>radyoterapistle gerçekleştirilmemelidir. </a:t>
            </a:r>
          </a:p>
          <a:p>
            <a:pPr lvl="1" algn="just">
              <a:buFont typeface="Arial" panose="020B0604020202020204" pitchFamily="34" charset="0"/>
              <a:buChar char="•"/>
            </a:pPr>
            <a:r>
              <a:rPr lang="tr-TR" sz="2200" dirty="0" smtClean="0"/>
              <a:t>Cihazda </a:t>
            </a:r>
            <a:r>
              <a:rPr lang="tr-TR" sz="2200" dirty="0"/>
              <a:t>kıdemli bir </a:t>
            </a:r>
            <a:r>
              <a:rPr lang="tr-TR" sz="2200" dirty="0" smtClean="0"/>
              <a:t>radyoterapistin </a:t>
            </a:r>
            <a:r>
              <a:rPr lang="tr-TR" sz="2200" dirty="0"/>
              <a:t>gözetiminde bir grup </a:t>
            </a:r>
            <a:r>
              <a:rPr lang="tr-TR" sz="2200" dirty="0" smtClean="0"/>
              <a:t>radyoterapist </a:t>
            </a:r>
            <a:r>
              <a:rPr lang="tr-TR" sz="2200" dirty="0"/>
              <a:t>görev </a:t>
            </a:r>
            <a:r>
              <a:rPr lang="tr-TR" sz="2200" dirty="0" smtClean="0"/>
              <a:t>yapabilir. </a:t>
            </a:r>
            <a:endParaRPr lang="tr-TR" sz="2200" dirty="0" smtClean="0"/>
          </a:p>
          <a:p>
            <a:pPr lvl="1" algn="just">
              <a:buFont typeface="Arial" panose="020B0604020202020204" pitchFamily="34" charset="0"/>
              <a:buChar char="•"/>
            </a:pPr>
            <a:r>
              <a:rPr lang="tr-TR" sz="2200" dirty="0" smtClean="0"/>
              <a:t>Yoğun cihazlarda ikiden </a:t>
            </a:r>
            <a:r>
              <a:rPr lang="tr-TR" sz="2200" dirty="0"/>
              <a:t>fazla </a:t>
            </a:r>
            <a:r>
              <a:rPr lang="tr-TR" sz="2200" dirty="0" smtClean="0"/>
              <a:t>radyoterapist bulunmalıdır.</a:t>
            </a:r>
            <a:endParaRPr lang="tr-TR" sz="2200" dirty="0"/>
          </a:p>
          <a:p>
            <a:pPr lvl="1" algn="just">
              <a:buFont typeface="Arial" panose="020B0604020202020204" pitchFamily="34" charset="0"/>
              <a:buChar char="•"/>
            </a:pPr>
            <a:endParaRPr lang="tr-TR" sz="2200" dirty="0" smtClean="0"/>
          </a:p>
          <a:p>
            <a:pPr lvl="1" algn="just">
              <a:buFont typeface="Arial" panose="020B0604020202020204" pitchFamily="34" charset="0"/>
              <a:buChar char="•"/>
            </a:pPr>
            <a:endParaRPr lang="tr-TR" sz="2200" dirty="0"/>
          </a:p>
        </p:txBody>
      </p:sp>
      <p:sp>
        <p:nvSpPr>
          <p:cNvPr id="4" name="Unvan 1"/>
          <p:cNvSpPr txBox="1">
            <a:spLocks/>
          </p:cNvSpPr>
          <p:nvPr/>
        </p:nvSpPr>
        <p:spPr>
          <a:xfrm>
            <a:off x="1097280" y="657225"/>
            <a:ext cx="10058400" cy="108013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smtClean="0">
                <a:solidFill>
                  <a:srgbClr val="FF0000"/>
                </a:solidFill>
              </a:rPr>
              <a:t>Vakalardan Ne Öğrenildi?</a:t>
            </a:r>
            <a:endParaRPr lang="tr-TR" b="1" dirty="0">
              <a:solidFill>
                <a:srgbClr val="FF0000"/>
              </a:solidFill>
            </a:endParaRPr>
          </a:p>
        </p:txBody>
      </p:sp>
    </p:spTree>
    <p:extLst>
      <p:ext uri="{BB962C8B-B14F-4D97-AF65-F5344CB8AC3E}">
        <p14:creationId xmlns:p14="http://schemas.microsoft.com/office/powerpoint/2010/main" val="325102800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İçerik Yer Tutucusu 2"/>
          <p:cNvSpPr txBox="1">
            <a:spLocks/>
          </p:cNvSpPr>
          <p:nvPr/>
        </p:nvSpPr>
        <p:spPr>
          <a:xfrm>
            <a:off x="772478" y="1413572"/>
            <a:ext cx="10722836" cy="2609788"/>
          </a:xfrm>
          <a:prstGeom prst="rect">
            <a:avLst/>
          </a:prstGeom>
          <a:solidFill>
            <a:schemeClr val="accent4">
              <a:lumMod val="40000"/>
              <a:lumOff val="60000"/>
            </a:schemeClr>
          </a:solidFill>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tr-TR" altLang="tr-TR" sz="3200" dirty="0" smtClean="0">
                <a:solidFill>
                  <a:srgbClr val="202124"/>
                </a:solidFill>
                <a:latin typeface="Arial" panose="020B0604020202020204" pitchFamily="34" charset="0"/>
                <a:ea typeface="Calibri" panose="020F0502020204030204" pitchFamily="34" charset="0"/>
                <a:cs typeface="Arial" panose="020B0604020202020204" pitchFamily="34" charset="0"/>
              </a:rPr>
              <a:t>Radyoterapideki </a:t>
            </a:r>
            <a:r>
              <a:rPr lang="tr-TR" altLang="tr-TR" sz="3200" dirty="0">
                <a:solidFill>
                  <a:srgbClr val="202124"/>
                </a:solidFill>
                <a:latin typeface="Arial" panose="020B0604020202020204" pitchFamily="34" charset="0"/>
                <a:ea typeface="Calibri" panose="020F0502020204030204" pitchFamily="34" charset="0"/>
                <a:cs typeface="Arial" panose="020B0604020202020204" pitchFamily="34" charset="0"/>
              </a:rPr>
              <a:t>kazalar için </a:t>
            </a:r>
            <a:r>
              <a:rPr lang="tr-TR" altLang="tr-TR" sz="3200" dirty="0" smtClean="0">
                <a:solidFill>
                  <a:srgbClr val="202124"/>
                </a:solidFill>
                <a:latin typeface="Arial" panose="020B0604020202020204" pitchFamily="34" charset="0"/>
                <a:ea typeface="Calibri" panose="020F0502020204030204" pitchFamily="34" charset="0"/>
                <a:cs typeface="Arial" panose="020B0604020202020204" pitchFamily="34" charset="0"/>
              </a:rPr>
              <a:t>iletilen olaylar incelendiğinde; en büyük hata faktörü</a:t>
            </a:r>
          </a:p>
          <a:p>
            <a:pPr marL="384048" lvl="2" indent="0" algn="ctr">
              <a:buNone/>
            </a:pPr>
            <a:endParaRPr lang="tr-TR" sz="3200" b="1" dirty="0">
              <a:solidFill>
                <a:srgbClr val="FF0000"/>
              </a:solidFill>
              <a:latin typeface="Arial" panose="020B0604020202020204" pitchFamily="34" charset="0"/>
              <a:cs typeface="Arial" panose="020B0604020202020204" pitchFamily="34" charset="0"/>
            </a:endParaRPr>
          </a:p>
          <a:p>
            <a:pPr marL="384048" lvl="2" indent="0" algn="ctr">
              <a:buNone/>
            </a:pPr>
            <a:r>
              <a:rPr lang="tr-TR" sz="3200" b="1" dirty="0" smtClean="0">
                <a:solidFill>
                  <a:srgbClr val="FF0000"/>
                </a:solidFill>
                <a:latin typeface="Arial" panose="020B0604020202020204" pitchFamily="34" charset="0"/>
                <a:cs typeface="Arial" panose="020B0604020202020204" pitchFamily="34" charset="0"/>
              </a:rPr>
              <a:t>İNSAN HATALARI</a:t>
            </a:r>
          </a:p>
          <a:p>
            <a:pPr marL="0" indent="0">
              <a:buNone/>
            </a:pPr>
            <a:endParaRPr lang="tr-TR" sz="3200" dirty="0" smtClean="0">
              <a:latin typeface="Arial" panose="020B0604020202020204" pitchFamily="34" charset="0"/>
              <a:cs typeface="Arial" panose="020B0604020202020204" pitchFamily="34" charset="0"/>
            </a:endParaRPr>
          </a:p>
        </p:txBody>
      </p:sp>
      <p:sp>
        <p:nvSpPr>
          <p:cNvPr id="2" name="Dikdörtgen 1"/>
          <p:cNvSpPr/>
          <p:nvPr/>
        </p:nvSpPr>
        <p:spPr>
          <a:xfrm>
            <a:off x="1640341" y="5250321"/>
            <a:ext cx="9178834" cy="830997"/>
          </a:xfrm>
          <a:prstGeom prst="rect">
            <a:avLst/>
          </a:prstGeom>
          <a:solidFill>
            <a:schemeClr val="accent2">
              <a:lumMod val="40000"/>
              <a:lumOff val="60000"/>
            </a:schemeClr>
          </a:solidFill>
        </p:spPr>
        <p:txBody>
          <a:bodyPr wrap="square">
            <a:spAutoFit/>
          </a:bodyPr>
          <a:lstStyle/>
          <a:p>
            <a:pPr algn="ctr"/>
            <a:r>
              <a:rPr lang="tr-TR" sz="2400" dirty="0" smtClean="0">
                <a:latin typeface="PalatinoTurk"/>
              </a:rPr>
              <a:t>Saptanan hatalar </a:t>
            </a:r>
            <a:r>
              <a:rPr lang="tr-TR" sz="2400" dirty="0">
                <a:latin typeface="PalatinoTurk"/>
              </a:rPr>
              <a:t>kadar </a:t>
            </a:r>
            <a:r>
              <a:rPr lang="tr-TR" sz="2400" dirty="0" smtClean="0">
                <a:latin typeface="PalatinoTurk"/>
              </a:rPr>
              <a:t>saptanamayanların </a:t>
            </a:r>
            <a:r>
              <a:rPr lang="tr-TR" sz="2400" dirty="0">
                <a:latin typeface="PalatinoTurk"/>
              </a:rPr>
              <a:t>da var </a:t>
            </a:r>
            <a:r>
              <a:rPr lang="tr-TR" sz="2400" dirty="0" smtClean="0">
                <a:latin typeface="PalatinoTurk"/>
              </a:rPr>
              <a:t>olduğu unutulmamalıdır.</a:t>
            </a:r>
            <a:endParaRPr lang="tr-TR" sz="2400" dirty="0"/>
          </a:p>
        </p:txBody>
      </p:sp>
      <p:sp>
        <p:nvSpPr>
          <p:cNvPr id="4" name="Dikdörtgen 3"/>
          <p:cNvSpPr/>
          <p:nvPr/>
        </p:nvSpPr>
        <p:spPr>
          <a:xfrm>
            <a:off x="919911" y="4460955"/>
            <a:ext cx="10427970" cy="523220"/>
          </a:xfrm>
          <a:prstGeom prst="rect">
            <a:avLst/>
          </a:prstGeom>
          <a:solidFill>
            <a:schemeClr val="accent4">
              <a:lumMod val="60000"/>
              <a:lumOff val="40000"/>
            </a:schemeClr>
          </a:solidFill>
        </p:spPr>
        <p:txBody>
          <a:bodyPr wrap="square">
            <a:spAutoFit/>
          </a:bodyPr>
          <a:lstStyle/>
          <a:p>
            <a:pPr marL="0" lvl="1" algn="ctr">
              <a:spcBef>
                <a:spcPts val="1200"/>
              </a:spcBef>
              <a:spcAft>
                <a:spcPts val="200"/>
              </a:spcAft>
              <a:buSzPct val="100000"/>
            </a:pPr>
            <a:r>
              <a:rPr lang="tr-TR" sz="2800" dirty="0"/>
              <a:t>Ramak kala </a:t>
            </a:r>
            <a:r>
              <a:rPr lang="tr-TR" sz="2800" dirty="0" smtClean="0"/>
              <a:t>olaylar, benzersiz bir öğrenme fırsatı sağlar.</a:t>
            </a:r>
            <a:endParaRPr lang="tr-TR" sz="2800" dirty="0"/>
          </a:p>
        </p:txBody>
      </p:sp>
    </p:spTree>
    <p:extLst>
      <p:ext uri="{BB962C8B-B14F-4D97-AF65-F5344CB8AC3E}">
        <p14:creationId xmlns:p14="http://schemas.microsoft.com/office/powerpoint/2010/main" val="330986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 calcmode="lin" valueType="num">
                                      <p:cBhvr additive="base">
                                        <p:cTn id="7" dur="25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8" dur="25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rPr>
              <a:t>IAEA’ den Sorular</a:t>
            </a:r>
            <a:endParaRPr lang="tr-TR" b="1" dirty="0">
              <a:solidFill>
                <a:srgbClr val="FF0000"/>
              </a:solidFill>
            </a:endParaRPr>
          </a:p>
        </p:txBody>
      </p:sp>
      <p:sp>
        <p:nvSpPr>
          <p:cNvPr id="3" name="İçerik Yer Tutucusu 2"/>
          <p:cNvSpPr>
            <a:spLocks noGrp="1"/>
          </p:cNvSpPr>
          <p:nvPr>
            <p:ph idx="1"/>
          </p:nvPr>
        </p:nvSpPr>
        <p:spPr>
          <a:xfrm>
            <a:off x="1097280" y="2111828"/>
            <a:ext cx="10058400" cy="3757265"/>
          </a:xfrm>
        </p:spPr>
        <p:txBody>
          <a:bodyPr>
            <a:normAutofit/>
          </a:bodyPr>
          <a:lstStyle/>
          <a:p>
            <a:pPr algn="just">
              <a:buFont typeface="Arial" panose="020B0604020202020204" pitchFamily="34" charset="0"/>
              <a:buChar char="•"/>
            </a:pPr>
            <a:r>
              <a:rPr lang="tr-TR" sz="3200" dirty="0"/>
              <a:t>Son yıllarda kazaların </a:t>
            </a:r>
            <a:r>
              <a:rPr lang="tr-TR" sz="3200" dirty="0" smtClean="0"/>
              <a:t>yaşanmadığını düşünüyor musunuz? </a:t>
            </a:r>
          </a:p>
          <a:p>
            <a:pPr lvl="1" algn="just"/>
            <a:r>
              <a:rPr lang="tr-TR" sz="3200" dirty="0" smtClean="0"/>
              <a:t>CEVAP</a:t>
            </a:r>
            <a:r>
              <a:rPr lang="tr-TR" sz="3200" dirty="0"/>
              <a:t>: </a:t>
            </a:r>
            <a:r>
              <a:rPr lang="tr-TR" sz="3200" dirty="0">
                <a:solidFill>
                  <a:srgbClr val="FF0000"/>
                </a:solidFill>
              </a:rPr>
              <a:t>Hayır! </a:t>
            </a:r>
            <a:r>
              <a:rPr lang="tr-TR" sz="3200" dirty="0" smtClean="0">
                <a:solidFill>
                  <a:srgbClr val="FF0000"/>
                </a:solidFill>
              </a:rPr>
              <a:t>    </a:t>
            </a:r>
            <a:r>
              <a:rPr lang="tr-TR" sz="3200" dirty="0" smtClean="0"/>
              <a:t>EVET </a:t>
            </a:r>
            <a:r>
              <a:rPr lang="tr-TR" sz="3200" dirty="0"/>
              <a:t>ise tekrar düşünün!</a:t>
            </a:r>
          </a:p>
          <a:p>
            <a:pPr algn="just"/>
            <a:r>
              <a:rPr lang="tr-TR" sz="3200" dirty="0"/>
              <a:t> </a:t>
            </a:r>
            <a:endParaRPr lang="tr-TR" sz="3200" dirty="0" smtClean="0"/>
          </a:p>
          <a:p>
            <a:pPr algn="just">
              <a:buFont typeface="Arial" panose="020B0604020202020204" pitchFamily="34" charset="0"/>
              <a:buChar char="•"/>
            </a:pPr>
            <a:r>
              <a:rPr lang="tr-TR" sz="3200" dirty="0" smtClean="0"/>
              <a:t>İyi gelişmiş merkezlerde böyle kazaların olmadığını mı düşünüyorsunuz? </a:t>
            </a:r>
          </a:p>
          <a:p>
            <a:pPr lvl="1" algn="just"/>
            <a:r>
              <a:rPr lang="tr-TR" sz="3200" dirty="0" smtClean="0"/>
              <a:t>CEVAP</a:t>
            </a:r>
            <a:r>
              <a:rPr lang="tr-TR" sz="3200" dirty="0"/>
              <a:t>: </a:t>
            </a:r>
            <a:r>
              <a:rPr lang="tr-TR" sz="3200" dirty="0">
                <a:solidFill>
                  <a:srgbClr val="FF0000"/>
                </a:solidFill>
              </a:rPr>
              <a:t>Hayır! </a:t>
            </a:r>
            <a:r>
              <a:rPr lang="tr-TR" sz="3200" dirty="0" smtClean="0">
                <a:solidFill>
                  <a:srgbClr val="FF0000"/>
                </a:solidFill>
              </a:rPr>
              <a:t>    </a:t>
            </a:r>
            <a:r>
              <a:rPr lang="tr-TR" sz="3200" dirty="0" smtClean="0"/>
              <a:t>EVET </a:t>
            </a:r>
            <a:r>
              <a:rPr lang="tr-TR" sz="3200" dirty="0"/>
              <a:t>ise tekrar düşünün!</a:t>
            </a:r>
          </a:p>
          <a:p>
            <a:pPr algn="just"/>
            <a:endParaRPr lang="tr-TR" sz="3200" dirty="0"/>
          </a:p>
        </p:txBody>
      </p:sp>
      <p:sp>
        <p:nvSpPr>
          <p:cNvPr id="4" name="Altbilgi Yer Tutucusu 2"/>
          <p:cNvSpPr>
            <a:spLocks noGrp="1"/>
          </p:cNvSpPr>
          <p:nvPr>
            <p:ph type="ftr" sz="quarter" idx="11"/>
          </p:nvPr>
        </p:nvSpPr>
        <p:spPr>
          <a:xfrm>
            <a:off x="4118203" y="6401707"/>
            <a:ext cx="3792537" cy="300038"/>
          </a:xfrm>
        </p:spPr>
        <p:txBody>
          <a:bodyPr/>
          <a:lstStyle/>
          <a:p>
            <a:r>
              <a:rPr lang="en-GB" altLang="tr-TR" dirty="0"/>
              <a:t>Prevention of accidental exposure in radiotherapy</a:t>
            </a:r>
          </a:p>
        </p:txBody>
      </p:sp>
    </p:spTree>
    <p:extLst>
      <p:ext uri="{BB962C8B-B14F-4D97-AF65-F5344CB8AC3E}">
        <p14:creationId xmlns:p14="http://schemas.microsoft.com/office/powerpoint/2010/main" val="35215732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97280" y="2133600"/>
            <a:ext cx="10058400" cy="3492137"/>
          </a:xfrm>
          <a:solidFill>
            <a:schemeClr val="accent3">
              <a:lumMod val="20000"/>
              <a:lumOff val="80000"/>
            </a:schemeClr>
          </a:solidFill>
        </p:spPr>
        <p:txBody>
          <a:bodyPr>
            <a:noAutofit/>
          </a:bodyPr>
          <a:lstStyle/>
          <a:p>
            <a:pPr algn="just">
              <a:buFont typeface="Arial" panose="020B0604020202020204" pitchFamily="34" charset="0"/>
              <a:buChar char="•"/>
            </a:pPr>
            <a:endParaRPr lang="tr-TR" sz="2800" dirty="0" smtClean="0">
              <a:solidFill>
                <a:srgbClr val="002060"/>
              </a:solidFill>
            </a:endParaRPr>
          </a:p>
          <a:p>
            <a:pPr algn="just">
              <a:buFont typeface="Arial" panose="020B0604020202020204" pitchFamily="34" charset="0"/>
              <a:buChar char="•"/>
            </a:pPr>
            <a:r>
              <a:rPr lang="nn-NO" sz="2800" dirty="0" smtClean="0">
                <a:solidFill>
                  <a:srgbClr val="002060"/>
                </a:solidFill>
              </a:rPr>
              <a:t>Yüksek </a:t>
            </a:r>
            <a:r>
              <a:rPr lang="nn-NO" sz="2800" dirty="0">
                <a:solidFill>
                  <a:srgbClr val="002060"/>
                </a:solidFill>
              </a:rPr>
              <a:t>teknolojiye sahip bir cihaz </a:t>
            </a:r>
            <a:r>
              <a:rPr lang="nn-NO" sz="2800" dirty="0" smtClean="0">
                <a:solidFill>
                  <a:srgbClr val="002060"/>
                </a:solidFill>
              </a:rPr>
              <a:t>kullan</a:t>
            </a:r>
            <a:r>
              <a:rPr lang="tr-TR" sz="2800" dirty="0" err="1" smtClean="0">
                <a:solidFill>
                  <a:srgbClr val="002060"/>
                </a:solidFill>
              </a:rPr>
              <a:t>ıyor</a:t>
            </a:r>
            <a:r>
              <a:rPr lang="tr-TR" sz="2800" dirty="0">
                <a:solidFill>
                  <a:srgbClr val="002060"/>
                </a:solidFill>
              </a:rPr>
              <a:t> </a:t>
            </a:r>
            <a:r>
              <a:rPr lang="tr-TR" sz="2800" dirty="0" smtClean="0">
                <a:solidFill>
                  <a:srgbClr val="002060"/>
                </a:solidFill>
              </a:rPr>
              <a:t>olmak</a:t>
            </a:r>
            <a:r>
              <a:rPr lang="tr-TR" sz="2800" dirty="0">
                <a:solidFill>
                  <a:srgbClr val="002060"/>
                </a:solidFill>
              </a:rPr>
              <a:t>, </a:t>
            </a:r>
            <a:r>
              <a:rPr lang="tr-TR" sz="2800" dirty="0" smtClean="0">
                <a:solidFill>
                  <a:srgbClr val="002060"/>
                </a:solidFill>
              </a:rPr>
              <a:t>iyi </a:t>
            </a:r>
            <a:r>
              <a:rPr lang="tr-TR" sz="2800" dirty="0">
                <a:solidFill>
                  <a:srgbClr val="002060"/>
                </a:solidFill>
              </a:rPr>
              <a:t>bir radyoterapi </a:t>
            </a:r>
            <a:r>
              <a:rPr lang="tr-TR" sz="2800" dirty="0" smtClean="0">
                <a:solidFill>
                  <a:srgbClr val="002060"/>
                </a:solidFill>
              </a:rPr>
              <a:t>uygulamasının </a:t>
            </a:r>
            <a:r>
              <a:rPr lang="pt-BR" sz="2800" dirty="0" smtClean="0">
                <a:solidFill>
                  <a:srgbClr val="002060"/>
                </a:solidFill>
              </a:rPr>
              <a:t>garanti</a:t>
            </a:r>
            <a:r>
              <a:rPr lang="tr-TR" sz="2800" dirty="0" smtClean="0">
                <a:solidFill>
                  <a:srgbClr val="002060"/>
                </a:solidFill>
              </a:rPr>
              <a:t>si</a:t>
            </a:r>
            <a:r>
              <a:rPr lang="pt-BR" sz="2800" dirty="0" smtClean="0">
                <a:solidFill>
                  <a:srgbClr val="002060"/>
                </a:solidFill>
              </a:rPr>
              <a:t> de</a:t>
            </a:r>
            <a:r>
              <a:rPr lang="tr-TR" sz="2800" dirty="0" smtClean="0">
                <a:solidFill>
                  <a:srgbClr val="002060"/>
                </a:solidFill>
              </a:rPr>
              <a:t>ğ</a:t>
            </a:r>
            <a:r>
              <a:rPr lang="pt-BR" sz="2800" dirty="0" smtClean="0">
                <a:solidFill>
                  <a:srgbClr val="002060"/>
                </a:solidFill>
              </a:rPr>
              <a:t>ildir</a:t>
            </a:r>
            <a:r>
              <a:rPr lang="tr-TR" sz="2800" dirty="0" smtClean="0">
                <a:solidFill>
                  <a:srgbClr val="002060"/>
                </a:solidFill>
              </a:rPr>
              <a:t>.</a:t>
            </a:r>
          </a:p>
          <a:p>
            <a:pPr algn="just">
              <a:buFont typeface="Arial" panose="020B0604020202020204" pitchFamily="34" charset="0"/>
              <a:buChar char="•"/>
            </a:pPr>
            <a:endParaRPr lang="tr-TR" sz="2800" dirty="0" smtClean="0">
              <a:solidFill>
                <a:srgbClr val="002060"/>
              </a:solidFill>
            </a:endParaRPr>
          </a:p>
          <a:p>
            <a:pPr algn="just">
              <a:buFont typeface="Arial" panose="020B0604020202020204" pitchFamily="34" charset="0"/>
              <a:buChar char="•"/>
            </a:pPr>
            <a:r>
              <a:rPr lang="tr-TR" sz="2800" dirty="0" smtClean="0">
                <a:solidFill>
                  <a:srgbClr val="002060"/>
                </a:solidFill>
              </a:rPr>
              <a:t>Y</a:t>
            </a:r>
            <a:r>
              <a:rPr lang="pt-BR" sz="2800" dirty="0" smtClean="0">
                <a:solidFill>
                  <a:srgbClr val="002060"/>
                </a:solidFill>
              </a:rPr>
              <a:t>eterli </a:t>
            </a:r>
            <a:r>
              <a:rPr lang="pt-BR" sz="2800" dirty="0">
                <a:solidFill>
                  <a:srgbClr val="002060"/>
                </a:solidFill>
              </a:rPr>
              <a:t>destek cihaz, </a:t>
            </a:r>
            <a:r>
              <a:rPr lang="pt-BR" sz="2800" dirty="0" smtClean="0">
                <a:solidFill>
                  <a:srgbClr val="002060"/>
                </a:solidFill>
              </a:rPr>
              <a:t>e</a:t>
            </a:r>
            <a:r>
              <a:rPr lang="tr-TR" sz="2800" dirty="0" smtClean="0">
                <a:solidFill>
                  <a:srgbClr val="002060"/>
                </a:solidFill>
              </a:rPr>
              <a:t>ğ</a:t>
            </a:r>
            <a:r>
              <a:rPr lang="pt-BR" sz="2800" dirty="0" smtClean="0">
                <a:solidFill>
                  <a:srgbClr val="002060"/>
                </a:solidFill>
              </a:rPr>
              <a:t>itim ve</a:t>
            </a:r>
            <a:r>
              <a:rPr lang="tr-TR" sz="2800" dirty="0" smtClean="0">
                <a:solidFill>
                  <a:srgbClr val="002060"/>
                </a:solidFill>
              </a:rPr>
              <a:t> öğrenim</a:t>
            </a:r>
            <a:r>
              <a:rPr lang="tr-TR" sz="2800" dirty="0">
                <a:solidFill>
                  <a:srgbClr val="002060"/>
                </a:solidFill>
              </a:rPr>
              <a:t>, </a:t>
            </a:r>
            <a:r>
              <a:rPr lang="tr-TR" sz="2800" u="sng" dirty="0" smtClean="0">
                <a:solidFill>
                  <a:srgbClr val="002060"/>
                </a:solidFill>
              </a:rPr>
              <a:t>yetişmiş yeterli sayıda personel</a:t>
            </a:r>
            <a:r>
              <a:rPr lang="tr-TR" sz="2800" dirty="0" smtClean="0">
                <a:solidFill>
                  <a:srgbClr val="002060"/>
                </a:solidFill>
              </a:rPr>
              <a:t> </a:t>
            </a:r>
            <a:r>
              <a:rPr lang="tr-TR" sz="2800" dirty="0">
                <a:solidFill>
                  <a:srgbClr val="002060"/>
                </a:solidFill>
              </a:rPr>
              <a:t>ve </a:t>
            </a:r>
            <a:r>
              <a:rPr lang="tr-TR" sz="2800" dirty="0" smtClean="0">
                <a:solidFill>
                  <a:srgbClr val="002060"/>
                </a:solidFill>
              </a:rPr>
              <a:t>disiplinli çalışma alışkanlığı esastır.</a:t>
            </a:r>
            <a:endParaRPr lang="tr-TR" sz="2800" dirty="0">
              <a:solidFill>
                <a:srgbClr val="002060"/>
              </a:solidFill>
            </a:endParaRPr>
          </a:p>
        </p:txBody>
      </p:sp>
    </p:spTree>
    <p:extLst>
      <p:ext uri="{BB962C8B-B14F-4D97-AF65-F5344CB8AC3E}">
        <p14:creationId xmlns:p14="http://schemas.microsoft.com/office/powerpoint/2010/main" val="149221940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4622" y="2469708"/>
            <a:ext cx="10058400" cy="3964516"/>
          </a:xfrm>
          <a:solidFill>
            <a:schemeClr val="accent4">
              <a:lumMod val="20000"/>
              <a:lumOff val="80000"/>
            </a:schemeClr>
          </a:solidFill>
        </p:spPr>
        <p:txBody>
          <a:bodyPr>
            <a:normAutofit lnSpcReduction="10000"/>
          </a:bodyPr>
          <a:lstStyle/>
          <a:p>
            <a:r>
              <a:rPr lang="en-US" dirty="0">
                <a:solidFill>
                  <a:srgbClr val="002060"/>
                </a:solidFill>
              </a:rPr>
              <a:t>SAFRON updates</a:t>
            </a:r>
          </a:p>
          <a:p>
            <a:r>
              <a:rPr lang="en-US" dirty="0">
                <a:solidFill>
                  <a:srgbClr val="002060"/>
                </a:solidFill>
              </a:rPr>
              <a:t>SAFRON publishes periodic updates covering various topics related to safety in radiotherapy:</a:t>
            </a:r>
          </a:p>
          <a:p>
            <a:r>
              <a:rPr lang="en-US" dirty="0">
                <a:solidFill>
                  <a:srgbClr val="002060"/>
                </a:solidFill>
              </a:rPr>
              <a:t>2021 March: </a:t>
            </a:r>
            <a:r>
              <a:rPr lang="tr-TR" dirty="0" smtClean="0">
                <a:solidFill>
                  <a:srgbClr val="002060"/>
                </a:solidFill>
              </a:rPr>
              <a:t>	</a:t>
            </a:r>
            <a:r>
              <a:rPr lang="en-US" dirty="0" smtClean="0">
                <a:solidFill>
                  <a:srgbClr val="002060"/>
                </a:solidFill>
                <a:hlinkClick r:id="rId2"/>
              </a:rPr>
              <a:t>Effective</a:t>
            </a:r>
            <a:r>
              <a:rPr lang="en-US" dirty="0">
                <a:solidFill>
                  <a:srgbClr val="002060"/>
                </a:solidFill>
                <a:hlinkClick r:id="rId2"/>
              </a:rPr>
              <a:t> use of timeout</a:t>
            </a:r>
            <a:r>
              <a:rPr lang="en-US" dirty="0">
                <a:solidFill>
                  <a:srgbClr val="002060"/>
                </a:solidFill>
              </a:rPr>
              <a:t/>
            </a:r>
            <a:br>
              <a:rPr lang="en-US" dirty="0">
                <a:solidFill>
                  <a:srgbClr val="002060"/>
                </a:solidFill>
              </a:rPr>
            </a:br>
            <a:r>
              <a:rPr lang="en-US" dirty="0">
                <a:solidFill>
                  <a:srgbClr val="002060"/>
                </a:solidFill>
              </a:rPr>
              <a:t>2020 May: </a:t>
            </a:r>
            <a:r>
              <a:rPr lang="tr-TR" dirty="0" smtClean="0">
                <a:solidFill>
                  <a:srgbClr val="002060"/>
                </a:solidFill>
              </a:rPr>
              <a:t>	</a:t>
            </a:r>
            <a:r>
              <a:rPr lang="en-US" dirty="0" smtClean="0">
                <a:solidFill>
                  <a:srgbClr val="002060"/>
                </a:solidFill>
                <a:hlinkClick r:id="rId3"/>
              </a:rPr>
              <a:t>Launch </a:t>
            </a:r>
            <a:r>
              <a:rPr lang="en-US" dirty="0">
                <a:solidFill>
                  <a:srgbClr val="002060"/>
                </a:solidFill>
                <a:hlinkClick r:id="rId3"/>
              </a:rPr>
              <a:t>of SAFRON for Radionuclide Therapy</a:t>
            </a:r>
            <a:r>
              <a:rPr lang="en-US" dirty="0">
                <a:solidFill>
                  <a:srgbClr val="002060"/>
                </a:solidFill>
              </a:rPr>
              <a:t/>
            </a:r>
            <a:br>
              <a:rPr lang="en-US" dirty="0">
                <a:solidFill>
                  <a:srgbClr val="002060"/>
                </a:solidFill>
              </a:rPr>
            </a:br>
            <a:r>
              <a:rPr lang="en-US" dirty="0">
                <a:solidFill>
                  <a:srgbClr val="002060"/>
                </a:solidFill>
              </a:rPr>
              <a:t>2019 May: </a:t>
            </a:r>
            <a:r>
              <a:rPr lang="tr-TR" dirty="0">
                <a:solidFill>
                  <a:srgbClr val="002060"/>
                </a:solidFill>
              </a:rPr>
              <a:t>	</a:t>
            </a:r>
            <a:r>
              <a:rPr lang="en-US" dirty="0" smtClean="0">
                <a:solidFill>
                  <a:srgbClr val="002060"/>
                </a:solidFill>
                <a:hlinkClick r:id="rId4"/>
              </a:rPr>
              <a:t>Checklists </a:t>
            </a:r>
            <a:r>
              <a:rPr lang="en-US" dirty="0">
                <a:solidFill>
                  <a:srgbClr val="002060"/>
                </a:solidFill>
                <a:hlinkClick r:id="rId4"/>
              </a:rPr>
              <a:t>Effectively</a:t>
            </a:r>
            <a:r>
              <a:rPr lang="en-US" dirty="0">
                <a:solidFill>
                  <a:srgbClr val="002060"/>
                </a:solidFill>
              </a:rPr>
              <a:t/>
            </a:r>
            <a:br>
              <a:rPr lang="en-US" dirty="0">
                <a:solidFill>
                  <a:srgbClr val="002060"/>
                </a:solidFill>
              </a:rPr>
            </a:br>
            <a:r>
              <a:rPr lang="en-US" dirty="0">
                <a:solidFill>
                  <a:srgbClr val="002060"/>
                </a:solidFill>
              </a:rPr>
              <a:t>2018 December: </a:t>
            </a:r>
            <a:r>
              <a:rPr lang="en-US" dirty="0">
                <a:solidFill>
                  <a:srgbClr val="002060"/>
                </a:solidFill>
                <a:hlinkClick r:id="rId5"/>
              </a:rPr>
              <a:t>The Bad Apple Theory</a:t>
            </a:r>
            <a:r>
              <a:rPr lang="en-US" dirty="0">
                <a:solidFill>
                  <a:srgbClr val="002060"/>
                </a:solidFill>
              </a:rPr>
              <a:t/>
            </a:r>
            <a:br>
              <a:rPr lang="en-US" dirty="0">
                <a:solidFill>
                  <a:srgbClr val="002060"/>
                </a:solidFill>
              </a:rPr>
            </a:br>
            <a:r>
              <a:rPr lang="en-US" dirty="0">
                <a:solidFill>
                  <a:srgbClr val="002060"/>
                </a:solidFill>
              </a:rPr>
              <a:t>2017 December: </a:t>
            </a:r>
            <a:r>
              <a:rPr lang="en-US" dirty="0">
                <a:solidFill>
                  <a:srgbClr val="002060"/>
                </a:solidFill>
                <a:hlinkClick r:id="rId6"/>
              </a:rPr>
              <a:t>SEVRRA-SAFRON </a:t>
            </a:r>
            <a:r>
              <a:rPr lang="en-US" dirty="0">
                <a:solidFill>
                  <a:srgbClr val="002060"/>
                </a:solidFill>
              </a:rPr>
              <a:t/>
            </a:r>
            <a:br>
              <a:rPr lang="en-US" dirty="0">
                <a:solidFill>
                  <a:srgbClr val="002060"/>
                </a:solidFill>
              </a:rPr>
            </a:br>
            <a:r>
              <a:rPr lang="en-US" dirty="0">
                <a:solidFill>
                  <a:srgbClr val="002060"/>
                </a:solidFill>
              </a:rPr>
              <a:t>2017 August: </a:t>
            </a:r>
            <a:r>
              <a:rPr lang="tr-TR" dirty="0" smtClean="0">
                <a:solidFill>
                  <a:srgbClr val="002060"/>
                </a:solidFill>
              </a:rPr>
              <a:t>	</a:t>
            </a:r>
            <a:r>
              <a:rPr lang="en-US" dirty="0" smtClean="0">
                <a:solidFill>
                  <a:srgbClr val="002060"/>
                </a:solidFill>
                <a:hlinkClick r:id="rId7"/>
              </a:rPr>
              <a:t>Brachytherapy</a:t>
            </a:r>
            <a:r>
              <a:rPr lang="en-US" dirty="0">
                <a:solidFill>
                  <a:srgbClr val="002060"/>
                </a:solidFill>
                <a:hlinkClick r:id="rId7"/>
              </a:rPr>
              <a:t> </a:t>
            </a:r>
            <a:r>
              <a:rPr lang="en-US" dirty="0">
                <a:solidFill>
                  <a:srgbClr val="002060"/>
                </a:solidFill>
              </a:rPr>
              <a:t/>
            </a:r>
            <a:br>
              <a:rPr lang="en-US" dirty="0">
                <a:solidFill>
                  <a:srgbClr val="002060"/>
                </a:solidFill>
              </a:rPr>
            </a:br>
            <a:r>
              <a:rPr lang="en-US" b="1" dirty="0">
                <a:solidFill>
                  <a:srgbClr val="FF0000"/>
                </a:solidFill>
              </a:rPr>
              <a:t>2017 February</a:t>
            </a:r>
            <a:r>
              <a:rPr lang="en-US" b="1" dirty="0" smtClean="0">
                <a:solidFill>
                  <a:srgbClr val="FF0000"/>
                </a:solidFill>
              </a:rPr>
              <a:t>:</a:t>
            </a:r>
            <a:r>
              <a:rPr lang="tr-TR" b="1" dirty="0" smtClean="0">
                <a:solidFill>
                  <a:srgbClr val="FF0000"/>
                </a:solidFill>
              </a:rPr>
              <a:t>	</a:t>
            </a:r>
            <a:r>
              <a:rPr lang="en-US" b="1" dirty="0" smtClean="0">
                <a:solidFill>
                  <a:srgbClr val="FF0000"/>
                </a:solidFill>
                <a:hlinkClick r:id="rId8"/>
              </a:rPr>
              <a:t>E-learning </a:t>
            </a:r>
            <a:r>
              <a:rPr lang="en-US" b="1" dirty="0">
                <a:solidFill>
                  <a:srgbClr val="FF0000"/>
                </a:solidFill>
                <a:hlinkClick r:id="rId8"/>
              </a:rPr>
              <a:t>on Safety and Quality in Radiotherapy </a:t>
            </a:r>
            <a:r>
              <a:rPr lang="en-US" dirty="0">
                <a:solidFill>
                  <a:srgbClr val="002060"/>
                </a:solidFill>
              </a:rPr>
              <a:t/>
            </a:r>
            <a:br>
              <a:rPr lang="en-US" dirty="0">
                <a:solidFill>
                  <a:srgbClr val="002060"/>
                </a:solidFill>
              </a:rPr>
            </a:br>
            <a:r>
              <a:rPr lang="en-US" dirty="0">
                <a:solidFill>
                  <a:srgbClr val="002060"/>
                </a:solidFill>
              </a:rPr>
              <a:t>2016 August</a:t>
            </a:r>
            <a:r>
              <a:rPr lang="en-US" dirty="0" smtClean="0">
                <a:solidFill>
                  <a:srgbClr val="002060"/>
                </a:solidFill>
              </a:rPr>
              <a:t>:</a:t>
            </a:r>
            <a:r>
              <a:rPr lang="tr-TR" dirty="0" smtClean="0">
                <a:solidFill>
                  <a:srgbClr val="002060"/>
                </a:solidFill>
              </a:rPr>
              <a:t>	</a:t>
            </a:r>
            <a:r>
              <a:rPr lang="en-US" dirty="0" smtClean="0">
                <a:solidFill>
                  <a:srgbClr val="002060"/>
                </a:solidFill>
                <a:hlinkClick r:id="rId9"/>
              </a:rPr>
              <a:t>Check</a:t>
            </a:r>
            <a:r>
              <a:rPr lang="en-US" dirty="0">
                <a:solidFill>
                  <a:srgbClr val="002060"/>
                </a:solidFill>
                <a:hlinkClick r:id="rId9"/>
              </a:rPr>
              <a:t>, review and report</a:t>
            </a:r>
            <a:r>
              <a:rPr lang="en-US" dirty="0">
                <a:solidFill>
                  <a:srgbClr val="002060"/>
                </a:solidFill>
              </a:rPr>
              <a:t/>
            </a:r>
            <a:br>
              <a:rPr lang="en-US" dirty="0">
                <a:solidFill>
                  <a:srgbClr val="002060"/>
                </a:solidFill>
              </a:rPr>
            </a:br>
            <a:r>
              <a:rPr lang="en-US" dirty="0">
                <a:solidFill>
                  <a:srgbClr val="002060"/>
                </a:solidFill>
              </a:rPr>
              <a:t>2016 March: </a:t>
            </a:r>
            <a:r>
              <a:rPr lang="tr-TR" dirty="0" smtClean="0">
                <a:solidFill>
                  <a:srgbClr val="002060"/>
                </a:solidFill>
              </a:rPr>
              <a:t>	</a:t>
            </a:r>
            <a:r>
              <a:rPr lang="en-US" dirty="0" smtClean="0">
                <a:solidFill>
                  <a:srgbClr val="002060"/>
                </a:solidFill>
                <a:hlinkClick r:id="rId10"/>
              </a:rPr>
              <a:t>Learning </a:t>
            </a:r>
            <a:r>
              <a:rPr lang="en-US" dirty="0">
                <a:solidFill>
                  <a:srgbClr val="002060"/>
                </a:solidFill>
                <a:hlinkClick r:id="rId10"/>
              </a:rPr>
              <a:t>from new misses    </a:t>
            </a:r>
            <a:r>
              <a:rPr lang="en-US" dirty="0">
                <a:solidFill>
                  <a:srgbClr val="002060"/>
                </a:solidFill>
              </a:rPr>
              <a:t>                  </a:t>
            </a:r>
            <a:br>
              <a:rPr lang="en-US" dirty="0">
                <a:solidFill>
                  <a:srgbClr val="002060"/>
                </a:solidFill>
              </a:rPr>
            </a:br>
            <a:r>
              <a:rPr lang="en-US" b="1" dirty="0">
                <a:solidFill>
                  <a:srgbClr val="FF0000"/>
                </a:solidFill>
              </a:rPr>
              <a:t>2015 October: </a:t>
            </a:r>
            <a:r>
              <a:rPr lang="tr-TR" b="1" dirty="0" smtClean="0">
                <a:solidFill>
                  <a:srgbClr val="FF0000"/>
                </a:solidFill>
              </a:rPr>
              <a:t>	</a:t>
            </a:r>
            <a:r>
              <a:rPr lang="en-US" b="1" dirty="0" smtClean="0">
                <a:solidFill>
                  <a:srgbClr val="FF0000"/>
                </a:solidFill>
                <a:hlinkClick r:id="rId11"/>
              </a:rPr>
              <a:t>Safety </a:t>
            </a:r>
            <a:r>
              <a:rPr lang="en-US" b="1" dirty="0">
                <a:solidFill>
                  <a:srgbClr val="FF0000"/>
                </a:solidFill>
                <a:hlinkClick r:id="rId11"/>
              </a:rPr>
              <a:t>Culture</a:t>
            </a:r>
            <a:r>
              <a:rPr lang="en-US" dirty="0">
                <a:solidFill>
                  <a:srgbClr val="002060"/>
                </a:solidFill>
              </a:rPr>
              <a:t/>
            </a:r>
            <a:br>
              <a:rPr lang="en-US" dirty="0">
                <a:solidFill>
                  <a:srgbClr val="002060"/>
                </a:solidFill>
              </a:rPr>
            </a:br>
            <a:r>
              <a:rPr lang="en-US" dirty="0">
                <a:solidFill>
                  <a:srgbClr val="002060"/>
                </a:solidFill>
              </a:rPr>
              <a:t>2015 June: </a:t>
            </a:r>
            <a:r>
              <a:rPr lang="tr-TR" dirty="0" smtClean="0">
                <a:solidFill>
                  <a:srgbClr val="002060"/>
                </a:solidFill>
              </a:rPr>
              <a:t>	</a:t>
            </a:r>
            <a:r>
              <a:rPr lang="en-US" dirty="0" smtClean="0">
                <a:solidFill>
                  <a:srgbClr val="002060"/>
                </a:solidFill>
                <a:hlinkClick r:id="rId12"/>
              </a:rPr>
              <a:t>Distractions </a:t>
            </a:r>
            <a:r>
              <a:rPr lang="en-US" dirty="0">
                <a:solidFill>
                  <a:srgbClr val="002060"/>
                </a:solidFill>
                <a:hlinkClick r:id="rId12"/>
              </a:rPr>
              <a:t>and interruptions</a:t>
            </a:r>
            <a:r>
              <a:rPr lang="en-US" dirty="0">
                <a:solidFill>
                  <a:srgbClr val="002060"/>
                </a:solidFill>
              </a:rPr>
              <a:t/>
            </a:r>
            <a:br>
              <a:rPr lang="en-US" dirty="0">
                <a:solidFill>
                  <a:srgbClr val="002060"/>
                </a:solidFill>
              </a:rPr>
            </a:br>
            <a:r>
              <a:rPr lang="en-US" dirty="0">
                <a:solidFill>
                  <a:srgbClr val="002060"/>
                </a:solidFill>
              </a:rPr>
              <a:t>2015 January: </a:t>
            </a:r>
            <a:r>
              <a:rPr lang="tr-TR" dirty="0" smtClean="0">
                <a:solidFill>
                  <a:srgbClr val="002060"/>
                </a:solidFill>
              </a:rPr>
              <a:t>	</a:t>
            </a:r>
            <a:r>
              <a:rPr lang="en-US" dirty="0" smtClean="0">
                <a:solidFill>
                  <a:srgbClr val="002060"/>
                </a:solidFill>
              </a:rPr>
              <a:t>Treatment </a:t>
            </a:r>
            <a:r>
              <a:rPr lang="en-US" dirty="0">
                <a:solidFill>
                  <a:srgbClr val="002060"/>
                </a:solidFill>
              </a:rPr>
              <a:t>planning errors</a:t>
            </a:r>
          </a:p>
          <a:p>
            <a:endParaRPr lang="tr-TR" dirty="0">
              <a:solidFill>
                <a:srgbClr val="002060"/>
              </a:solidFill>
            </a:endParaRPr>
          </a:p>
        </p:txBody>
      </p:sp>
      <p:sp>
        <p:nvSpPr>
          <p:cNvPr id="4" name="Dikdörtgen 3"/>
          <p:cNvSpPr/>
          <p:nvPr/>
        </p:nvSpPr>
        <p:spPr>
          <a:xfrm>
            <a:off x="1593260" y="6434224"/>
            <a:ext cx="9001125" cy="369332"/>
          </a:xfrm>
          <a:prstGeom prst="rect">
            <a:avLst/>
          </a:prstGeom>
        </p:spPr>
        <p:txBody>
          <a:bodyPr wrap="square">
            <a:spAutoFit/>
          </a:bodyPr>
          <a:lstStyle/>
          <a:p>
            <a:r>
              <a:rPr lang="tr-TR" dirty="0"/>
              <a:t>https://www.iaea.org/resources/rpop/resources/databases-and-learning-systems/safron</a:t>
            </a:r>
          </a:p>
        </p:txBody>
      </p:sp>
      <p:pic>
        <p:nvPicPr>
          <p:cNvPr id="5" name="Picture 4" descr="Home"/>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r="13369"/>
          <a:stretch/>
        </p:blipFill>
        <p:spPr bwMode="auto">
          <a:xfrm>
            <a:off x="444818" y="289539"/>
            <a:ext cx="5246370" cy="1266657"/>
          </a:xfrm>
          <a:prstGeom prst="rect">
            <a:avLst/>
          </a:prstGeom>
          <a:noFill/>
          <a:extLst>
            <a:ext uri="{909E8E84-426E-40DD-AFC4-6F175D3DCCD1}">
              <a14:hiddenFill xmlns:a14="http://schemas.microsoft.com/office/drawing/2010/main">
                <a:solidFill>
                  <a:srgbClr val="FFFFFF"/>
                </a:solidFill>
              </a14:hiddenFill>
            </a:ext>
          </a:extLst>
        </p:spPr>
      </p:pic>
      <p:pic>
        <p:nvPicPr>
          <p:cNvPr id="13313" name="Picture 1" descr="brachytherapy-equipment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0858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rpop"/>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5600700" cy="933450"/>
          </a:xfrm>
          <a:prstGeom prst="rect">
            <a:avLst/>
          </a:prstGeom>
          <a:noFill/>
          <a:extLst>
            <a:ext uri="{909E8E84-426E-40DD-AFC4-6F175D3DCCD1}">
              <a14:hiddenFill xmlns:a14="http://schemas.microsoft.com/office/drawing/2010/main">
                <a:solidFill>
                  <a:srgbClr val="FFFFFF"/>
                </a:solidFill>
              </a14:hiddenFill>
            </a:ext>
          </a:extLst>
        </p:spPr>
      </p:pic>
      <p:sp>
        <p:nvSpPr>
          <p:cNvPr id="10" name="Unvan 1"/>
          <p:cNvSpPr txBox="1">
            <a:spLocks/>
          </p:cNvSpPr>
          <p:nvPr/>
        </p:nvSpPr>
        <p:spPr>
          <a:xfrm>
            <a:off x="7858939" y="5126795"/>
            <a:ext cx="4225834" cy="1046749"/>
          </a:xfrm>
          <a:prstGeom prst="rect">
            <a:avLst/>
          </a:prstGeom>
          <a:solidFill>
            <a:schemeClr val="accent4">
              <a:lumMod val="40000"/>
              <a:lumOff val="60000"/>
            </a:schemeClr>
          </a:solidFill>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b="1" dirty="0" smtClean="0">
                <a:solidFill>
                  <a:srgbClr val="0070C0"/>
                </a:solidFill>
              </a:rPr>
              <a:t>Safety in Radiation Oncology (SAFRON)</a:t>
            </a:r>
            <a:endParaRPr lang="tr-TR" sz="3200" b="1" dirty="0">
              <a:solidFill>
                <a:srgbClr val="0070C0"/>
              </a:solidFill>
            </a:endParaRPr>
          </a:p>
        </p:txBody>
      </p:sp>
      <p:pic>
        <p:nvPicPr>
          <p:cNvPr id="8" name="Picture 4" descr="Home"/>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r="13369"/>
          <a:stretch/>
        </p:blipFill>
        <p:spPr bwMode="auto">
          <a:xfrm>
            <a:off x="8085161" y="3771012"/>
            <a:ext cx="3999612" cy="965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45127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7280" y="286604"/>
            <a:ext cx="10058400" cy="540710"/>
          </a:xfrm>
        </p:spPr>
        <p:txBody>
          <a:bodyPr>
            <a:normAutofit fontScale="90000"/>
          </a:bodyPr>
          <a:lstStyle/>
          <a:p>
            <a:pPr algn="ctr"/>
            <a:r>
              <a:rPr lang="tr-TR" b="1" dirty="0" err="1" smtClean="0">
                <a:solidFill>
                  <a:srgbClr val="FF0000"/>
                </a:solidFill>
              </a:rPr>
              <a:t>SAFRON’dan</a:t>
            </a:r>
            <a:r>
              <a:rPr lang="tr-TR" b="1" dirty="0" smtClean="0">
                <a:solidFill>
                  <a:srgbClr val="FF0000"/>
                </a:solidFill>
              </a:rPr>
              <a:t> RAPORLAR</a:t>
            </a:r>
            <a:endParaRPr lang="tr-TR" b="1" dirty="0">
              <a:solidFill>
                <a:srgbClr val="FF0000"/>
              </a:solidFill>
            </a:endParaRPr>
          </a:p>
        </p:txBody>
      </p:sp>
      <p:sp>
        <p:nvSpPr>
          <p:cNvPr id="3" name="İçerik Yer Tutucusu 2"/>
          <p:cNvSpPr>
            <a:spLocks noGrp="1"/>
          </p:cNvSpPr>
          <p:nvPr>
            <p:ph idx="1"/>
          </p:nvPr>
        </p:nvSpPr>
        <p:spPr>
          <a:xfrm>
            <a:off x="1097280" y="1850571"/>
            <a:ext cx="10058400" cy="4800600"/>
          </a:xfrm>
          <a:solidFill>
            <a:schemeClr val="accent3">
              <a:lumMod val="40000"/>
              <a:lumOff val="60000"/>
            </a:schemeClr>
          </a:solidFill>
        </p:spPr>
        <p:txBody>
          <a:bodyPr>
            <a:noAutofit/>
          </a:bodyPr>
          <a:lstStyle/>
          <a:p>
            <a:pPr>
              <a:buFont typeface="Arial" panose="020B0604020202020204" pitchFamily="34" charset="0"/>
              <a:buChar char="•"/>
            </a:pPr>
            <a:r>
              <a:rPr lang="en-US" dirty="0" smtClean="0">
                <a:solidFill>
                  <a:srgbClr val="002060"/>
                </a:solidFill>
                <a:latin typeface="Arial" panose="020B0604020202020204" pitchFamily="34" charset="0"/>
                <a:cs typeface="Arial" panose="020B0604020202020204" pitchFamily="34" charset="0"/>
              </a:rPr>
              <a:t>Wrong </a:t>
            </a:r>
            <a:r>
              <a:rPr lang="en-US" dirty="0">
                <a:solidFill>
                  <a:srgbClr val="002060"/>
                </a:solidFill>
                <a:latin typeface="Arial" panose="020B0604020202020204" pitchFamily="34" charset="0"/>
                <a:cs typeface="Arial" panose="020B0604020202020204" pitchFamily="34" charset="0"/>
              </a:rPr>
              <a:t>vertebrae treated. </a:t>
            </a:r>
            <a:endParaRPr lang="tr-TR" dirty="0" smtClean="0">
              <a:solidFill>
                <a:srgbClr val="002060"/>
              </a:solidFill>
              <a:latin typeface="Arial" panose="020B0604020202020204" pitchFamily="34" charset="0"/>
              <a:cs typeface="Arial" panose="020B0604020202020204" pitchFamily="34" charset="0"/>
            </a:endParaRPr>
          </a:p>
          <a:p>
            <a:pPr lvl="1">
              <a:buFont typeface="Arial" panose="020B0604020202020204" pitchFamily="34" charset="0"/>
              <a:buChar char="•"/>
            </a:pPr>
            <a:r>
              <a:rPr lang="en-US" sz="2000" dirty="0" smtClean="0">
                <a:solidFill>
                  <a:srgbClr val="002060"/>
                </a:solidFill>
                <a:latin typeface="Arial" panose="020B0604020202020204" pitchFamily="34" charset="0"/>
                <a:cs typeface="Arial" panose="020B0604020202020204" pitchFamily="34" charset="0"/>
              </a:rPr>
              <a:t>https</a:t>
            </a:r>
            <a:r>
              <a:rPr lang="en-US" sz="2000" dirty="0">
                <a:solidFill>
                  <a:srgbClr val="002060"/>
                </a:solidFill>
                <a:latin typeface="Arial" panose="020B0604020202020204" pitchFamily="34" charset="0"/>
                <a:cs typeface="Arial" panose="020B0604020202020204" pitchFamily="34" charset="0"/>
              </a:rPr>
              <a:t>://rpop.iaea.org/SAFRON/IncidentReport/ </a:t>
            </a:r>
            <a:r>
              <a:rPr lang="en-US" sz="2000" dirty="0" err="1">
                <a:solidFill>
                  <a:srgbClr val="002060"/>
                </a:solidFill>
                <a:latin typeface="Arial" panose="020B0604020202020204" pitchFamily="34" charset="0"/>
                <a:cs typeface="Arial" panose="020B0604020202020204" pitchFamily="34" charset="0"/>
              </a:rPr>
              <a:t>IncidentReportView.aspx?id</a:t>
            </a:r>
            <a:r>
              <a:rPr lang="en-US" sz="2000" dirty="0">
                <a:solidFill>
                  <a:srgbClr val="002060"/>
                </a:solidFill>
                <a:latin typeface="Arial" panose="020B0604020202020204" pitchFamily="34" charset="0"/>
                <a:cs typeface="Arial" panose="020B0604020202020204" pitchFamily="34" charset="0"/>
              </a:rPr>
              <a:t>=1431 </a:t>
            </a:r>
            <a:endParaRPr lang="tr-TR" sz="2000" dirty="0" smtClean="0">
              <a:solidFill>
                <a:srgbClr val="002060"/>
              </a:solidFill>
              <a:latin typeface="Arial" panose="020B0604020202020204" pitchFamily="34" charset="0"/>
              <a:cs typeface="Arial" panose="020B0604020202020204" pitchFamily="34" charset="0"/>
            </a:endParaRPr>
          </a:p>
          <a:p>
            <a:pPr>
              <a:buFont typeface="Arial" panose="020B0604020202020204" pitchFamily="34" charset="0"/>
              <a:buChar char="•"/>
            </a:pPr>
            <a:r>
              <a:rPr lang="en-US" dirty="0" smtClean="0">
                <a:solidFill>
                  <a:srgbClr val="002060"/>
                </a:solidFill>
                <a:latin typeface="Arial" panose="020B0604020202020204" pitchFamily="34" charset="0"/>
                <a:cs typeface="Arial" panose="020B0604020202020204" pitchFamily="34" charset="0"/>
              </a:rPr>
              <a:t>Patient </a:t>
            </a:r>
            <a:r>
              <a:rPr lang="en-US" dirty="0">
                <a:solidFill>
                  <a:srgbClr val="002060"/>
                </a:solidFill>
                <a:latin typeface="Arial" panose="020B0604020202020204" pitchFamily="34" charset="0"/>
                <a:cs typeface="Arial" panose="020B0604020202020204" pitchFamily="34" charset="0"/>
              </a:rPr>
              <a:t>treated with 4 </a:t>
            </a:r>
            <a:r>
              <a:rPr lang="en-US" dirty="0" err="1">
                <a:solidFill>
                  <a:srgbClr val="002060"/>
                </a:solidFill>
                <a:latin typeface="Arial" panose="020B0604020202020204" pitchFamily="34" charset="0"/>
                <a:cs typeface="Arial" panose="020B0604020202020204" pitchFamily="34" charset="0"/>
              </a:rPr>
              <a:t>Gy</a:t>
            </a:r>
            <a:r>
              <a:rPr lang="en-US" dirty="0">
                <a:solidFill>
                  <a:srgbClr val="002060"/>
                </a:solidFill>
                <a:latin typeface="Arial" panose="020B0604020202020204" pitchFamily="34" charset="0"/>
                <a:cs typeface="Arial" panose="020B0604020202020204" pitchFamily="34" charset="0"/>
              </a:rPr>
              <a:t> fractions instead of 2 </a:t>
            </a:r>
            <a:r>
              <a:rPr lang="en-US" dirty="0" err="1">
                <a:solidFill>
                  <a:srgbClr val="002060"/>
                </a:solidFill>
                <a:latin typeface="Arial" panose="020B0604020202020204" pitchFamily="34" charset="0"/>
                <a:cs typeface="Arial" panose="020B0604020202020204" pitchFamily="34" charset="0"/>
              </a:rPr>
              <a:t>Gy</a:t>
            </a:r>
            <a:r>
              <a:rPr lang="en-US" dirty="0">
                <a:solidFill>
                  <a:srgbClr val="002060"/>
                </a:solidFill>
                <a:latin typeface="Arial" panose="020B0604020202020204" pitchFamily="34" charset="0"/>
                <a:cs typeface="Arial" panose="020B0604020202020204" pitchFamily="34" charset="0"/>
              </a:rPr>
              <a:t> fractions to the whole </a:t>
            </a:r>
            <a:r>
              <a:rPr lang="en-US" dirty="0" smtClean="0">
                <a:solidFill>
                  <a:srgbClr val="002060"/>
                </a:solidFill>
                <a:latin typeface="Arial" panose="020B0604020202020204" pitchFamily="34" charset="0"/>
                <a:cs typeface="Arial" panose="020B0604020202020204" pitchFamily="34" charset="0"/>
              </a:rPr>
              <a:t>brain.</a:t>
            </a:r>
            <a:endParaRPr lang="tr-TR" dirty="0" smtClean="0">
              <a:solidFill>
                <a:srgbClr val="002060"/>
              </a:solidFill>
              <a:latin typeface="Arial" panose="020B0604020202020204" pitchFamily="34" charset="0"/>
              <a:cs typeface="Arial" panose="020B0604020202020204" pitchFamily="34" charset="0"/>
            </a:endParaRPr>
          </a:p>
          <a:p>
            <a:pPr lvl="1">
              <a:buFont typeface="Arial" panose="020B0604020202020204" pitchFamily="34" charset="0"/>
              <a:buChar char="•"/>
            </a:pPr>
            <a:r>
              <a:rPr lang="en-US" sz="2000" dirty="0" smtClean="0">
                <a:solidFill>
                  <a:srgbClr val="002060"/>
                </a:solidFill>
                <a:latin typeface="Arial" panose="020B0604020202020204" pitchFamily="34" charset="0"/>
                <a:cs typeface="Arial" panose="020B0604020202020204" pitchFamily="34" charset="0"/>
              </a:rPr>
              <a:t>https</a:t>
            </a:r>
            <a:r>
              <a:rPr lang="en-US" sz="2000" dirty="0">
                <a:solidFill>
                  <a:srgbClr val="002060"/>
                </a:solidFill>
                <a:latin typeface="Arial" panose="020B0604020202020204" pitchFamily="34" charset="0"/>
                <a:cs typeface="Arial" panose="020B0604020202020204" pitchFamily="34" charset="0"/>
              </a:rPr>
              <a:t>://rpop.iaea.org/SAFRON/IncidentReport/ </a:t>
            </a:r>
            <a:r>
              <a:rPr lang="en-US" sz="2000" dirty="0" err="1">
                <a:solidFill>
                  <a:srgbClr val="002060"/>
                </a:solidFill>
                <a:latin typeface="Arial" panose="020B0604020202020204" pitchFamily="34" charset="0"/>
                <a:cs typeface="Arial" panose="020B0604020202020204" pitchFamily="34" charset="0"/>
              </a:rPr>
              <a:t>IncidentReportView.aspx?id</a:t>
            </a:r>
            <a:r>
              <a:rPr lang="en-US" sz="2000" dirty="0">
                <a:solidFill>
                  <a:srgbClr val="002060"/>
                </a:solidFill>
                <a:latin typeface="Arial" panose="020B0604020202020204" pitchFamily="34" charset="0"/>
                <a:cs typeface="Arial" panose="020B0604020202020204" pitchFamily="34" charset="0"/>
              </a:rPr>
              <a:t>=1348 </a:t>
            </a:r>
            <a:endParaRPr lang="tr-TR" sz="2000" dirty="0" smtClean="0">
              <a:solidFill>
                <a:srgbClr val="002060"/>
              </a:solidFill>
              <a:latin typeface="Arial" panose="020B0604020202020204" pitchFamily="34" charset="0"/>
              <a:cs typeface="Arial" panose="020B0604020202020204" pitchFamily="34" charset="0"/>
            </a:endParaRPr>
          </a:p>
          <a:p>
            <a:pPr>
              <a:buFont typeface="Arial" panose="020B0604020202020204" pitchFamily="34" charset="0"/>
              <a:buChar char="•"/>
            </a:pPr>
            <a:r>
              <a:rPr lang="en-US" dirty="0" smtClean="0">
                <a:solidFill>
                  <a:srgbClr val="002060"/>
                </a:solidFill>
                <a:latin typeface="Arial" panose="020B0604020202020204" pitchFamily="34" charset="0"/>
                <a:cs typeface="Arial" panose="020B0604020202020204" pitchFamily="34" charset="0"/>
              </a:rPr>
              <a:t>Patient </a:t>
            </a:r>
            <a:r>
              <a:rPr lang="en-US" dirty="0">
                <a:solidFill>
                  <a:srgbClr val="002060"/>
                </a:solidFill>
                <a:latin typeface="Arial" panose="020B0604020202020204" pitchFamily="34" charset="0"/>
                <a:cs typeface="Arial" panose="020B0604020202020204" pitchFamily="34" charset="0"/>
              </a:rPr>
              <a:t>treatment delayed due to communication breakdown in </a:t>
            </a:r>
            <a:r>
              <a:rPr lang="en-US" dirty="0" smtClean="0">
                <a:solidFill>
                  <a:srgbClr val="002060"/>
                </a:solidFill>
                <a:latin typeface="Arial" panose="020B0604020202020204" pitchFamily="34" charset="0"/>
                <a:cs typeface="Arial" panose="020B0604020202020204" pitchFamily="34" charset="0"/>
              </a:rPr>
              <a:t>triaging.</a:t>
            </a:r>
            <a:endParaRPr lang="tr-TR" dirty="0" smtClean="0">
              <a:solidFill>
                <a:srgbClr val="002060"/>
              </a:solidFill>
              <a:latin typeface="Arial" panose="020B0604020202020204" pitchFamily="34" charset="0"/>
              <a:cs typeface="Arial" panose="020B0604020202020204" pitchFamily="34" charset="0"/>
            </a:endParaRPr>
          </a:p>
          <a:p>
            <a:pPr lvl="1">
              <a:buFont typeface="Arial" panose="020B0604020202020204" pitchFamily="34" charset="0"/>
              <a:buChar char="•"/>
            </a:pPr>
            <a:r>
              <a:rPr lang="en-US" sz="2000" dirty="0" smtClean="0">
                <a:solidFill>
                  <a:srgbClr val="002060"/>
                </a:solidFill>
                <a:latin typeface="Arial" panose="020B0604020202020204" pitchFamily="34" charset="0"/>
                <a:cs typeface="Arial" panose="020B0604020202020204" pitchFamily="34" charset="0"/>
              </a:rPr>
              <a:t>https</a:t>
            </a:r>
            <a:r>
              <a:rPr lang="en-US" sz="2000" dirty="0">
                <a:solidFill>
                  <a:srgbClr val="002060"/>
                </a:solidFill>
                <a:latin typeface="Arial" panose="020B0604020202020204" pitchFamily="34" charset="0"/>
                <a:cs typeface="Arial" panose="020B0604020202020204" pitchFamily="34" charset="0"/>
              </a:rPr>
              <a:t>://rpop.iaea.org/SAFRON/IncidentReport/ </a:t>
            </a:r>
            <a:r>
              <a:rPr lang="en-US" sz="2000" dirty="0" err="1">
                <a:solidFill>
                  <a:srgbClr val="002060"/>
                </a:solidFill>
                <a:latin typeface="Arial" panose="020B0604020202020204" pitchFamily="34" charset="0"/>
                <a:cs typeface="Arial" panose="020B0604020202020204" pitchFamily="34" charset="0"/>
              </a:rPr>
              <a:t>IncidentReportView.aspx?id</a:t>
            </a:r>
            <a:r>
              <a:rPr lang="en-US" sz="2000" dirty="0">
                <a:solidFill>
                  <a:srgbClr val="002060"/>
                </a:solidFill>
                <a:latin typeface="Arial" panose="020B0604020202020204" pitchFamily="34" charset="0"/>
                <a:cs typeface="Arial" panose="020B0604020202020204" pitchFamily="34" charset="0"/>
              </a:rPr>
              <a:t>=1370 </a:t>
            </a:r>
            <a:endParaRPr lang="tr-TR" sz="2000" dirty="0" smtClean="0">
              <a:solidFill>
                <a:srgbClr val="002060"/>
              </a:solidFill>
              <a:latin typeface="Arial" panose="020B0604020202020204" pitchFamily="34" charset="0"/>
              <a:cs typeface="Arial" panose="020B0604020202020204" pitchFamily="34" charset="0"/>
            </a:endParaRPr>
          </a:p>
          <a:p>
            <a:pPr>
              <a:buFont typeface="Arial" panose="020B0604020202020204" pitchFamily="34" charset="0"/>
              <a:buChar char="•"/>
            </a:pPr>
            <a:r>
              <a:rPr lang="en-US" dirty="0" smtClean="0">
                <a:solidFill>
                  <a:srgbClr val="002060"/>
                </a:solidFill>
                <a:latin typeface="Arial" panose="020B0604020202020204" pitchFamily="34" charset="0"/>
                <a:cs typeface="Arial" panose="020B0604020202020204" pitchFamily="34" charset="0"/>
              </a:rPr>
              <a:t>Patient </a:t>
            </a:r>
            <a:r>
              <a:rPr lang="en-US" dirty="0">
                <a:solidFill>
                  <a:srgbClr val="002060"/>
                </a:solidFill>
                <a:latin typeface="Arial" panose="020B0604020202020204" pitchFamily="34" charset="0"/>
                <a:cs typeface="Arial" panose="020B0604020202020204" pitchFamily="34" charset="0"/>
              </a:rPr>
              <a:t>received treatment to his face instead of his </a:t>
            </a:r>
            <a:r>
              <a:rPr lang="en-US" dirty="0" smtClean="0">
                <a:solidFill>
                  <a:srgbClr val="002060"/>
                </a:solidFill>
                <a:latin typeface="Arial" panose="020B0604020202020204" pitchFamily="34" charset="0"/>
                <a:cs typeface="Arial" panose="020B0604020202020204" pitchFamily="34" charset="0"/>
              </a:rPr>
              <a:t>neck.</a:t>
            </a:r>
            <a:endParaRPr lang="tr-TR" dirty="0" smtClean="0">
              <a:solidFill>
                <a:srgbClr val="002060"/>
              </a:solidFill>
              <a:latin typeface="Arial" panose="020B0604020202020204" pitchFamily="34" charset="0"/>
              <a:cs typeface="Arial" panose="020B0604020202020204" pitchFamily="34" charset="0"/>
            </a:endParaRPr>
          </a:p>
          <a:p>
            <a:pPr lvl="1">
              <a:buFont typeface="Arial" panose="020B0604020202020204" pitchFamily="34" charset="0"/>
              <a:buChar char="•"/>
            </a:pPr>
            <a:r>
              <a:rPr lang="en-US" sz="2000" dirty="0" smtClean="0">
                <a:solidFill>
                  <a:srgbClr val="002060"/>
                </a:solidFill>
                <a:latin typeface="Arial" panose="020B0604020202020204" pitchFamily="34" charset="0"/>
                <a:cs typeface="Arial" panose="020B0604020202020204" pitchFamily="34" charset="0"/>
              </a:rPr>
              <a:t>https</a:t>
            </a:r>
            <a:r>
              <a:rPr lang="en-US" sz="2000" dirty="0">
                <a:solidFill>
                  <a:srgbClr val="002060"/>
                </a:solidFill>
                <a:latin typeface="Arial" panose="020B0604020202020204" pitchFamily="34" charset="0"/>
                <a:cs typeface="Arial" panose="020B0604020202020204" pitchFamily="34" charset="0"/>
              </a:rPr>
              <a:t>://rpop.iaea.org/SAFRON/IncidentReport/ </a:t>
            </a:r>
            <a:r>
              <a:rPr lang="en-US" sz="2000" dirty="0" err="1">
                <a:solidFill>
                  <a:srgbClr val="002060"/>
                </a:solidFill>
                <a:latin typeface="Arial" panose="020B0604020202020204" pitchFamily="34" charset="0"/>
                <a:cs typeface="Arial" panose="020B0604020202020204" pitchFamily="34" charset="0"/>
              </a:rPr>
              <a:t>IncidentReportView.aspx?id</a:t>
            </a:r>
            <a:r>
              <a:rPr lang="en-US" sz="2000" dirty="0">
                <a:solidFill>
                  <a:srgbClr val="002060"/>
                </a:solidFill>
                <a:latin typeface="Arial" panose="020B0604020202020204" pitchFamily="34" charset="0"/>
                <a:cs typeface="Arial" panose="020B0604020202020204" pitchFamily="34" charset="0"/>
              </a:rPr>
              <a:t>=1400 </a:t>
            </a:r>
            <a:endParaRPr lang="tr-TR" sz="2000" dirty="0" smtClean="0">
              <a:solidFill>
                <a:srgbClr val="002060"/>
              </a:solidFill>
              <a:latin typeface="Arial" panose="020B0604020202020204" pitchFamily="34" charset="0"/>
              <a:cs typeface="Arial" panose="020B0604020202020204" pitchFamily="34" charset="0"/>
            </a:endParaRPr>
          </a:p>
          <a:p>
            <a:pPr>
              <a:buFont typeface="Arial" panose="020B0604020202020204" pitchFamily="34" charset="0"/>
              <a:buChar char="•"/>
            </a:pPr>
            <a:r>
              <a:rPr lang="en-US" dirty="0" smtClean="0">
                <a:solidFill>
                  <a:srgbClr val="002060"/>
                </a:solidFill>
                <a:latin typeface="Arial" panose="020B0604020202020204" pitchFamily="34" charset="0"/>
                <a:cs typeface="Arial" panose="020B0604020202020204" pitchFamily="34" charset="0"/>
              </a:rPr>
              <a:t>Location </a:t>
            </a:r>
            <a:r>
              <a:rPr lang="en-US" dirty="0">
                <a:solidFill>
                  <a:srgbClr val="002060"/>
                </a:solidFill>
                <a:latin typeface="Arial" panose="020B0604020202020204" pitchFamily="34" charset="0"/>
                <a:cs typeface="Arial" panose="020B0604020202020204" pitchFamily="34" charset="0"/>
              </a:rPr>
              <a:t>of the </a:t>
            </a:r>
            <a:r>
              <a:rPr lang="en-US" dirty="0" err="1">
                <a:solidFill>
                  <a:srgbClr val="002060"/>
                </a:solidFill>
                <a:latin typeface="Arial" panose="020B0604020202020204" pitchFamily="34" charset="0"/>
                <a:cs typeface="Arial" panose="020B0604020202020204" pitchFamily="34" charset="0"/>
              </a:rPr>
              <a:t>tumour</a:t>
            </a:r>
            <a:r>
              <a:rPr lang="en-US" dirty="0">
                <a:solidFill>
                  <a:srgbClr val="002060"/>
                </a:solidFill>
                <a:latin typeface="Arial" panose="020B0604020202020204" pitchFamily="34" charset="0"/>
                <a:cs typeface="Arial" panose="020B0604020202020204" pitchFamily="34" charset="0"/>
              </a:rPr>
              <a:t> was incorrectly tattooed on the </a:t>
            </a:r>
            <a:r>
              <a:rPr lang="en-US" dirty="0" smtClean="0">
                <a:solidFill>
                  <a:srgbClr val="002060"/>
                </a:solidFill>
                <a:latin typeface="Arial" panose="020B0604020202020204" pitchFamily="34" charset="0"/>
                <a:cs typeface="Arial" panose="020B0604020202020204" pitchFamily="34" charset="0"/>
              </a:rPr>
              <a:t>patient.</a:t>
            </a:r>
            <a:endParaRPr lang="tr-TR" dirty="0" smtClean="0">
              <a:solidFill>
                <a:srgbClr val="002060"/>
              </a:solidFill>
              <a:latin typeface="Arial" panose="020B0604020202020204" pitchFamily="34" charset="0"/>
              <a:cs typeface="Arial" panose="020B0604020202020204" pitchFamily="34" charset="0"/>
            </a:endParaRPr>
          </a:p>
          <a:p>
            <a:pPr lvl="1">
              <a:buFont typeface="Arial" panose="020B0604020202020204" pitchFamily="34" charset="0"/>
              <a:buChar char="•"/>
            </a:pPr>
            <a:r>
              <a:rPr lang="en-US" sz="2000" dirty="0" smtClean="0">
                <a:solidFill>
                  <a:srgbClr val="002060"/>
                </a:solidFill>
                <a:latin typeface="Arial" panose="020B0604020202020204" pitchFamily="34" charset="0"/>
                <a:cs typeface="Arial" panose="020B0604020202020204" pitchFamily="34" charset="0"/>
              </a:rPr>
              <a:t>https</a:t>
            </a:r>
            <a:r>
              <a:rPr lang="en-US" sz="2000" dirty="0">
                <a:solidFill>
                  <a:srgbClr val="002060"/>
                </a:solidFill>
                <a:latin typeface="Arial" panose="020B0604020202020204" pitchFamily="34" charset="0"/>
                <a:cs typeface="Arial" panose="020B0604020202020204" pitchFamily="34" charset="0"/>
              </a:rPr>
              <a:t>://rpop.iaea.org/SAFRON/IncidentReport/ </a:t>
            </a:r>
            <a:r>
              <a:rPr lang="en-US" sz="2000" dirty="0" err="1">
                <a:solidFill>
                  <a:srgbClr val="002060"/>
                </a:solidFill>
                <a:latin typeface="Arial" panose="020B0604020202020204" pitchFamily="34" charset="0"/>
                <a:cs typeface="Arial" panose="020B0604020202020204" pitchFamily="34" charset="0"/>
              </a:rPr>
              <a:t>IncidentReportView.aspx?id</a:t>
            </a:r>
            <a:r>
              <a:rPr lang="en-US" sz="2000" dirty="0">
                <a:solidFill>
                  <a:srgbClr val="002060"/>
                </a:solidFill>
                <a:latin typeface="Arial" panose="020B0604020202020204" pitchFamily="34" charset="0"/>
                <a:cs typeface="Arial" panose="020B0604020202020204" pitchFamily="34" charset="0"/>
              </a:rPr>
              <a:t>=1321 </a:t>
            </a:r>
            <a:endParaRPr lang="tr-TR" sz="2000" dirty="0" smtClean="0">
              <a:solidFill>
                <a:srgbClr val="002060"/>
              </a:solidFill>
              <a:latin typeface="Arial" panose="020B0604020202020204" pitchFamily="34" charset="0"/>
              <a:cs typeface="Arial" panose="020B0604020202020204" pitchFamily="34" charset="0"/>
            </a:endParaRPr>
          </a:p>
          <a:p>
            <a:pPr>
              <a:buFont typeface="Arial" panose="020B0604020202020204" pitchFamily="34" charset="0"/>
              <a:buChar char="•"/>
            </a:pPr>
            <a:r>
              <a:rPr lang="en-US" dirty="0" smtClean="0">
                <a:solidFill>
                  <a:srgbClr val="002060"/>
                </a:solidFill>
                <a:latin typeface="Arial" panose="020B0604020202020204" pitchFamily="34" charset="0"/>
                <a:cs typeface="Arial" panose="020B0604020202020204" pitchFamily="34" charset="0"/>
              </a:rPr>
              <a:t>Wrong </a:t>
            </a:r>
            <a:r>
              <a:rPr lang="en-US" dirty="0">
                <a:solidFill>
                  <a:srgbClr val="002060"/>
                </a:solidFill>
                <a:latin typeface="Arial" panose="020B0604020202020204" pitchFamily="34" charset="0"/>
                <a:cs typeface="Arial" panose="020B0604020202020204" pitchFamily="34" charset="0"/>
              </a:rPr>
              <a:t>patient treated with one field, 1.25Gy delivered to whole </a:t>
            </a:r>
            <a:r>
              <a:rPr lang="en-US" dirty="0" smtClean="0">
                <a:solidFill>
                  <a:srgbClr val="002060"/>
                </a:solidFill>
                <a:latin typeface="Arial" panose="020B0604020202020204" pitchFamily="34" charset="0"/>
                <a:cs typeface="Arial" panose="020B0604020202020204" pitchFamily="34" charset="0"/>
              </a:rPr>
              <a:t>brain.</a:t>
            </a:r>
            <a:endParaRPr lang="tr-TR" dirty="0" smtClean="0">
              <a:solidFill>
                <a:srgbClr val="002060"/>
              </a:solidFill>
              <a:latin typeface="Arial" panose="020B0604020202020204" pitchFamily="34" charset="0"/>
              <a:cs typeface="Arial" panose="020B0604020202020204" pitchFamily="34" charset="0"/>
            </a:endParaRPr>
          </a:p>
          <a:p>
            <a:pPr lvl="1">
              <a:buFont typeface="Arial" panose="020B0604020202020204" pitchFamily="34" charset="0"/>
              <a:buChar char="•"/>
            </a:pPr>
            <a:r>
              <a:rPr lang="en-US" sz="2000" dirty="0" smtClean="0">
                <a:solidFill>
                  <a:srgbClr val="002060"/>
                </a:solidFill>
                <a:latin typeface="Arial" panose="020B0604020202020204" pitchFamily="34" charset="0"/>
                <a:cs typeface="Arial" panose="020B0604020202020204" pitchFamily="34" charset="0"/>
              </a:rPr>
              <a:t>https</a:t>
            </a:r>
            <a:r>
              <a:rPr lang="en-US" sz="2000" dirty="0">
                <a:solidFill>
                  <a:srgbClr val="002060"/>
                </a:solidFill>
                <a:latin typeface="Arial" panose="020B0604020202020204" pitchFamily="34" charset="0"/>
                <a:cs typeface="Arial" panose="020B0604020202020204" pitchFamily="34" charset="0"/>
              </a:rPr>
              <a:t>://rpop.iaea.org/SAFRON/IncidentReport/ </a:t>
            </a:r>
            <a:r>
              <a:rPr lang="en-US" sz="2000" dirty="0" err="1">
                <a:solidFill>
                  <a:srgbClr val="002060"/>
                </a:solidFill>
                <a:latin typeface="Arial" panose="020B0604020202020204" pitchFamily="34" charset="0"/>
                <a:cs typeface="Arial" panose="020B0604020202020204" pitchFamily="34" charset="0"/>
              </a:rPr>
              <a:t>IncidentReportView.aspx?id</a:t>
            </a:r>
            <a:r>
              <a:rPr lang="en-US" sz="2000" dirty="0">
                <a:solidFill>
                  <a:srgbClr val="002060"/>
                </a:solidFill>
                <a:latin typeface="Arial" panose="020B0604020202020204" pitchFamily="34" charset="0"/>
                <a:cs typeface="Arial" panose="020B0604020202020204" pitchFamily="34" charset="0"/>
              </a:rPr>
              <a:t>=1397</a:t>
            </a:r>
            <a:endParaRPr lang="tr-TR" sz="2000" dirty="0">
              <a:solidFill>
                <a:srgbClr val="002060"/>
              </a:solidFill>
              <a:latin typeface="Arial" panose="020B0604020202020204" pitchFamily="34" charset="0"/>
              <a:cs typeface="Arial" panose="020B0604020202020204" pitchFamily="34" charset="0"/>
            </a:endParaRPr>
          </a:p>
        </p:txBody>
      </p:sp>
      <p:sp>
        <p:nvSpPr>
          <p:cNvPr id="4" name="Dikdörtgen 3"/>
          <p:cNvSpPr/>
          <p:nvPr/>
        </p:nvSpPr>
        <p:spPr>
          <a:xfrm>
            <a:off x="500743" y="920821"/>
            <a:ext cx="11353799" cy="830997"/>
          </a:xfrm>
          <a:prstGeom prst="rect">
            <a:avLst/>
          </a:prstGeom>
          <a:solidFill>
            <a:schemeClr val="accent2">
              <a:lumMod val="40000"/>
              <a:lumOff val="60000"/>
            </a:schemeClr>
          </a:solidFill>
        </p:spPr>
        <p:txBody>
          <a:bodyPr wrap="square">
            <a:spAutoFit/>
          </a:bodyPr>
          <a:lstStyle/>
          <a:p>
            <a:pPr algn="just"/>
            <a:r>
              <a:rPr lang="tr-TR" sz="2400" dirty="0">
                <a:solidFill>
                  <a:srgbClr val="002060"/>
                </a:solidFill>
              </a:rPr>
              <a:t>Aralık </a:t>
            </a:r>
            <a:r>
              <a:rPr lang="tr-TR" sz="2400" dirty="0" smtClean="0">
                <a:solidFill>
                  <a:srgbClr val="002060"/>
                </a:solidFill>
              </a:rPr>
              <a:t>2012'den beri hatalar </a:t>
            </a:r>
            <a:r>
              <a:rPr lang="tr-TR" sz="2400" dirty="0">
                <a:solidFill>
                  <a:srgbClr val="002060"/>
                </a:solidFill>
              </a:rPr>
              <a:t>ve ramak kala olaylar da dahil olmak üzere çeşitli olay türlerini kapsayan 1.300'den fazla olay </a:t>
            </a:r>
            <a:r>
              <a:rPr lang="tr-TR" sz="2400" dirty="0" smtClean="0">
                <a:solidFill>
                  <a:srgbClr val="002060"/>
                </a:solidFill>
              </a:rPr>
              <a:t>rapor  edilmiştir.</a:t>
            </a:r>
            <a:endParaRPr lang="tr-TR" sz="2400" dirty="0">
              <a:solidFill>
                <a:srgbClr val="002060"/>
              </a:solidFill>
            </a:endParaRPr>
          </a:p>
        </p:txBody>
      </p:sp>
    </p:spTree>
    <p:extLst>
      <p:ext uri="{BB962C8B-B14F-4D97-AF65-F5344CB8AC3E}">
        <p14:creationId xmlns:p14="http://schemas.microsoft.com/office/powerpoint/2010/main" val="200631502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4" name="Rectangle 6"/>
          <p:cNvSpPr>
            <a:spLocks noGrp="1" noChangeArrowheads="1"/>
          </p:cNvSpPr>
          <p:nvPr>
            <p:ph type="title"/>
          </p:nvPr>
        </p:nvSpPr>
        <p:spPr>
          <a:xfrm>
            <a:off x="1097280" y="286604"/>
            <a:ext cx="10058400" cy="671340"/>
          </a:xfrm>
        </p:spPr>
        <p:txBody>
          <a:bodyPr>
            <a:normAutofit fontScale="90000"/>
          </a:bodyPr>
          <a:lstStyle/>
          <a:p>
            <a:r>
              <a:rPr lang="en-US" altLang="tr-TR" dirty="0" smtClean="0">
                <a:solidFill>
                  <a:srgbClr val="FF0000"/>
                </a:solidFill>
              </a:rPr>
              <a:t>R</a:t>
            </a:r>
            <a:r>
              <a:rPr lang="tr-TR" altLang="tr-TR" dirty="0" err="1" smtClean="0">
                <a:solidFill>
                  <a:srgbClr val="FF0000"/>
                </a:solidFill>
              </a:rPr>
              <a:t>eferanslar</a:t>
            </a:r>
            <a:endParaRPr lang="en-US" altLang="tr-TR" dirty="0">
              <a:solidFill>
                <a:srgbClr val="FF0000"/>
              </a:solidFill>
            </a:endParaRPr>
          </a:p>
        </p:txBody>
      </p:sp>
      <p:sp>
        <p:nvSpPr>
          <p:cNvPr id="171015" name="Rectangle 7"/>
          <p:cNvSpPr>
            <a:spLocks noGrp="1" noChangeArrowheads="1"/>
          </p:cNvSpPr>
          <p:nvPr>
            <p:ph idx="1"/>
          </p:nvPr>
        </p:nvSpPr>
        <p:spPr>
          <a:xfrm>
            <a:off x="391886" y="1110342"/>
            <a:ext cx="11506199" cy="5138057"/>
          </a:xfrm>
          <a:solidFill>
            <a:schemeClr val="accent6">
              <a:lumMod val="20000"/>
              <a:lumOff val="80000"/>
            </a:schemeClr>
          </a:solidFill>
        </p:spPr>
        <p:txBody>
          <a:bodyPr>
            <a:noAutofit/>
          </a:bodyPr>
          <a:lstStyle/>
          <a:p>
            <a:pPr algn="just">
              <a:lnSpc>
                <a:spcPct val="80000"/>
              </a:lnSpc>
              <a:buFont typeface="Arial" panose="020B0604020202020204" pitchFamily="34" charset="0"/>
              <a:buChar char="•"/>
            </a:pPr>
            <a:r>
              <a:rPr lang="en-US" altLang="tr-TR" dirty="0"/>
              <a:t>IAEA publications</a:t>
            </a:r>
          </a:p>
          <a:p>
            <a:pPr lvl="1" algn="just">
              <a:lnSpc>
                <a:spcPct val="80000"/>
              </a:lnSpc>
              <a:buFont typeface="Arial" panose="020B0604020202020204" pitchFamily="34" charset="0"/>
              <a:buChar char="•"/>
            </a:pPr>
            <a:r>
              <a:rPr lang="en-US" altLang="tr-TR" sz="2000" dirty="0"/>
              <a:t>Accidental Overexposure of Radiotherapy Patients in Bialystok (2004)</a:t>
            </a:r>
          </a:p>
          <a:p>
            <a:pPr lvl="1" algn="just">
              <a:lnSpc>
                <a:spcPct val="80000"/>
              </a:lnSpc>
              <a:buFont typeface="Arial" panose="020B0604020202020204" pitchFamily="34" charset="0"/>
              <a:buChar char="•"/>
            </a:pPr>
            <a:r>
              <a:rPr lang="en-US" altLang="tr-TR" sz="2000" dirty="0"/>
              <a:t>Investigation of An Accidental Radiation Exposure of Radiotherapy Patients in Panama  (2001)</a:t>
            </a:r>
          </a:p>
          <a:p>
            <a:pPr lvl="1" algn="just">
              <a:lnSpc>
                <a:spcPct val="80000"/>
              </a:lnSpc>
              <a:buFont typeface="Arial" panose="020B0604020202020204" pitchFamily="34" charset="0"/>
              <a:buChar char="•"/>
            </a:pPr>
            <a:r>
              <a:rPr lang="en-US" altLang="tr-TR" sz="2000" dirty="0"/>
              <a:t>Accidental Overexposure of Radiotherapy Patients in San José (1998)</a:t>
            </a:r>
          </a:p>
          <a:p>
            <a:pPr lvl="1" algn="just">
              <a:lnSpc>
                <a:spcPct val="80000"/>
              </a:lnSpc>
              <a:buFont typeface="Arial" panose="020B0604020202020204" pitchFamily="34" charset="0"/>
              <a:buChar char="•"/>
            </a:pPr>
            <a:r>
              <a:rPr lang="en-US" altLang="tr-TR" sz="2000" dirty="0"/>
              <a:t>Safety Report Series No.2</a:t>
            </a:r>
          </a:p>
          <a:p>
            <a:pPr algn="just">
              <a:lnSpc>
                <a:spcPct val="80000"/>
              </a:lnSpc>
              <a:buFont typeface="Arial" panose="020B0604020202020204" pitchFamily="34" charset="0"/>
              <a:buChar char="•"/>
            </a:pPr>
            <a:r>
              <a:rPr lang="en-US" altLang="tr-TR" dirty="0"/>
              <a:t>Nuclear Radiation Commission USA reports</a:t>
            </a:r>
          </a:p>
          <a:p>
            <a:pPr algn="just">
              <a:lnSpc>
                <a:spcPct val="80000"/>
              </a:lnSpc>
              <a:buFont typeface="Arial" panose="020B0604020202020204" pitchFamily="34" charset="0"/>
              <a:buChar char="•"/>
            </a:pPr>
            <a:r>
              <a:rPr lang="en-US" altLang="tr-TR" dirty="0"/>
              <a:t>Principles and practice of radiation oncology, Brady &amp; Perez, 4th edition, Lippincott Williams</a:t>
            </a:r>
          </a:p>
          <a:p>
            <a:pPr algn="just">
              <a:lnSpc>
                <a:spcPct val="80000"/>
              </a:lnSpc>
              <a:buFont typeface="Arial" panose="020B0604020202020204" pitchFamily="34" charset="0"/>
              <a:buChar char="•"/>
            </a:pPr>
            <a:r>
              <a:rPr lang="en-US" altLang="tr-TR" dirty="0"/>
              <a:t>Radiobiology for radiologists, E.J. Hall, 5th Edition, Lippincott (2003)</a:t>
            </a:r>
          </a:p>
          <a:p>
            <a:pPr algn="just">
              <a:lnSpc>
                <a:spcPct val="80000"/>
              </a:lnSpc>
              <a:buFont typeface="Arial" panose="020B0604020202020204" pitchFamily="34" charset="0"/>
              <a:buChar char="•"/>
            </a:pPr>
            <a:r>
              <a:rPr lang="en-US" altLang="tr-TR" dirty="0"/>
              <a:t>Hanks G E </a:t>
            </a:r>
            <a:r>
              <a:rPr lang="en-US" altLang="tr-TR" i="1" dirty="0"/>
              <a:t>et al</a:t>
            </a:r>
            <a:r>
              <a:rPr lang="en-US" altLang="tr-TR" dirty="0"/>
              <a:t>. Dose response in prostate cancer with 8-12 years follow-up, IJROBP 54: 427-435 (2002)</a:t>
            </a:r>
          </a:p>
          <a:p>
            <a:pPr algn="just">
              <a:lnSpc>
                <a:spcPct val="80000"/>
              </a:lnSpc>
              <a:buFont typeface="Arial" panose="020B0604020202020204" pitchFamily="34" charset="0"/>
              <a:buChar char="•"/>
            </a:pPr>
            <a:r>
              <a:rPr lang="en-US" altLang="tr-TR" dirty="0"/>
              <a:t>AAPM report 56. Medical accelerator safety considerations. Report of AAPM Task Group 35</a:t>
            </a:r>
          </a:p>
          <a:p>
            <a:pPr algn="just">
              <a:lnSpc>
                <a:spcPct val="80000"/>
              </a:lnSpc>
              <a:buFont typeface="Arial" panose="020B0604020202020204" pitchFamily="34" charset="0"/>
              <a:buChar char="•"/>
            </a:pPr>
            <a:r>
              <a:rPr lang="en-US" altLang="tr-TR" dirty="0" smtClean="0"/>
              <a:t>The </a:t>
            </a:r>
            <a:r>
              <a:rPr lang="en-US" altLang="tr-TR" dirty="0"/>
              <a:t>Accident of the Linear Accelerator in the “Hospital </a:t>
            </a:r>
            <a:r>
              <a:rPr lang="en-US" altLang="tr-TR" dirty="0" err="1" smtClean="0"/>
              <a:t>Clínico</a:t>
            </a:r>
            <a:r>
              <a:rPr lang="en-US" altLang="tr-TR" dirty="0" smtClean="0"/>
              <a:t> </a:t>
            </a:r>
            <a:r>
              <a:rPr lang="en-US" altLang="tr-TR" dirty="0"/>
              <a:t>de Zaragoza”, Spanish Society of </a:t>
            </a:r>
            <a:r>
              <a:rPr lang="en-US" altLang="tr-TR" dirty="0" smtClean="0"/>
              <a:t>Medical</a:t>
            </a:r>
            <a:r>
              <a:rPr lang="tr-TR" altLang="tr-TR" dirty="0" smtClean="0"/>
              <a:t> </a:t>
            </a:r>
            <a:r>
              <a:rPr lang="en-US" altLang="tr-TR" dirty="0" smtClean="0"/>
              <a:t>Physics</a:t>
            </a:r>
            <a:r>
              <a:rPr lang="en-US" altLang="tr-TR" dirty="0"/>
              <a:t>. (1991</a:t>
            </a:r>
            <a:r>
              <a:rPr lang="en-US" altLang="tr-TR" dirty="0" smtClean="0"/>
              <a:t>)</a:t>
            </a:r>
            <a:endParaRPr lang="tr-TR" altLang="tr-TR" dirty="0" smtClean="0"/>
          </a:p>
          <a:p>
            <a:pPr algn="just">
              <a:lnSpc>
                <a:spcPct val="80000"/>
              </a:lnSpc>
              <a:buFont typeface="Arial" panose="020B0604020202020204" pitchFamily="34" charset="0"/>
              <a:buChar char="•"/>
            </a:pPr>
            <a:r>
              <a:rPr lang="en-US" altLang="tr-TR" dirty="0"/>
              <a:t>Gamma knife treatment to wrong side of brain. Event Notification Report 43746. United States Nuclear Regulatory Commission (2007)</a:t>
            </a:r>
          </a:p>
          <a:p>
            <a:pPr algn="just">
              <a:lnSpc>
                <a:spcPct val="80000"/>
              </a:lnSpc>
            </a:pPr>
            <a:endParaRPr lang="en-US" altLang="tr-TR" dirty="0"/>
          </a:p>
          <a:p>
            <a:pPr algn="just">
              <a:lnSpc>
                <a:spcPct val="80000"/>
              </a:lnSpc>
            </a:pPr>
            <a:endParaRPr lang="en-US" altLang="tr-TR" dirty="0"/>
          </a:p>
        </p:txBody>
      </p:sp>
      <p:sp>
        <p:nvSpPr>
          <p:cNvPr id="5" name="Altbilgi Yer Tutucusu 4"/>
          <p:cNvSpPr>
            <a:spLocks noGrp="1"/>
          </p:cNvSpPr>
          <p:nvPr>
            <p:ph type="ftr" sz="quarter" idx="11"/>
          </p:nvPr>
        </p:nvSpPr>
        <p:spPr/>
        <p:txBody>
          <a:bodyPr/>
          <a:lstStyle/>
          <a:p>
            <a:r>
              <a:rPr lang="en-GB" altLang="tr-TR"/>
              <a:t>Prevention of accidental exposure in radiotherapy</a:t>
            </a:r>
          </a:p>
        </p:txBody>
      </p:sp>
      <p:sp>
        <p:nvSpPr>
          <p:cNvPr id="6" name="Slayt Numarası Yer Tutucusu 5"/>
          <p:cNvSpPr>
            <a:spLocks noGrp="1"/>
          </p:cNvSpPr>
          <p:nvPr>
            <p:ph type="sldNum" sz="quarter" idx="12"/>
          </p:nvPr>
        </p:nvSpPr>
        <p:spPr/>
        <p:txBody>
          <a:bodyPr/>
          <a:lstStyle/>
          <a:p>
            <a:fld id="{31C56A02-B6BC-4563-A701-2842B3CC93D0}" type="slidenum">
              <a:rPr lang="en-GB" altLang="tr-TR"/>
              <a:pPr/>
              <a:t>63</a:t>
            </a:fld>
            <a:endParaRPr lang="en-GB" altLang="tr-TR"/>
          </a:p>
        </p:txBody>
      </p:sp>
    </p:spTree>
    <p:extLst>
      <p:ext uri="{BB962C8B-B14F-4D97-AF65-F5344CB8AC3E}">
        <p14:creationId xmlns:p14="http://schemas.microsoft.com/office/powerpoint/2010/main" val="428266388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77538" y="2569029"/>
            <a:ext cx="10058400" cy="1382485"/>
          </a:xfrm>
        </p:spPr>
        <p:txBody>
          <a:bodyPr>
            <a:normAutofit/>
          </a:bodyPr>
          <a:lstStyle/>
          <a:p>
            <a:pPr marL="201168" lvl="1" indent="0" algn="ctr">
              <a:buNone/>
            </a:pPr>
            <a:r>
              <a:rPr lang="tr-TR" sz="7200" dirty="0" smtClean="0">
                <a:solidFill>
                  <a:srgbClr val="FF0000"/>
                </a:solidFill>
              </a:rPr>
              <a:t>TEŞEKKÜRLER</a:t>
            </a:r>
            <a:endParaRPr lang="tr-TR" sz="7200" dirty="0">
              <a:solidFill>
                <a:srgbClr val="FF0000"/>
              </a:solidFill>
            </a:endParaRPr>
          </a:p>
        </p:txBody>
      </p:sp>
    </p:spTree>
    <p:extLst>
      <p:ext uri="{BB962C8B-B14F-4D97-AF65-F5344CB8AC3E}">
        <p14:creationId xmlns:p14="http://schemas.microsoft.com/office/powerpoint/2010/main" val="2363138860"/>
      </p:ext>
    </p:extLst>
  </p:cSld>
  <p:clrMapOvr>
    <a:masterClrMapping/>
  </p:clrMapOvr>
  <p:timing>
    <p:tnLst>
      <p:par>
        <p:cTn id="1" dur="indefinite" restart="never" nodeType="tmRoot"/>
      </p:par>
    </p:tnLst>
  </p:timing>
</p:sld>
</file>

<file path=ppt/theme/theme1.xml><?xml version="1.0" encoding="utf-8"?>
<a:theme xmlns:a="http://schemas.openxmlformats.org/drawingml/2006/main" name="Geçmişe bakış">
  <a:themeElements>
    <a:clrScheme name="Geçmişe bakış">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7342</TotalTime>
  <Words>3542</Words>
  <Application>Microsoft Office PowerPoint</Application>
  <PresentationFormat>Geniş ekran</PresentationFormat>
  <Paragraphs>466</Paragraphs>
  <Slides>64</Slides>
  <Notes>2</Notes>
  <HiddenSlides>0</HiddenSlides>
  <MMClips>0</MMClips>
  <ScaleCrop>false</ScaleCrop>
  <HeadingPairs>
    <vt:vector size="6" baseType="variant">
      <vt:variant>
        <vt:lpstr>Kullanılan Yazı Tipleri</vt:lpstr>
      </vt:variant>
      <vt:variant>
        <vt:i4>16</vt:i4>
      </vt:variant>
      <vt:variant>
        <vt:lpstr>Tema</vt:lpstr>
      </vt:variant>
      <vt:variant>
        <vt:i4>1</vt:i4>
      </vt:variant>
      <vt:variant>
        <vt:lpstr>Slayt Başlıkları</vt:lpstr>
      </vt:variant>
      <vt:variant>
        <vt:i4>64</vt:i4>
      </vt:variant>
    </vt:vector>
  </HeadingPairs>
  <TitlesOfParts>
    <vt:vector size="81" baseType="lpstr">
      <vt:lpstr>ＭＳ Ｐゴシック</vt:lpstr>
      <vt:lpstr>宋体</vt:lpstr>
      <vt:lpstr>Abhaya Libre</vt:lpstr>
      <vt:lpstr>Anton</vt:lpstr>
      <vt:lpstr>Arial</vt:lpstr>
      <vt:lpstr>Bahnschrift SemiBold Condensed</vt:lpstr>
      <vt:lpstr>Calibri</vt:lpstr>
      <vt:lpstr>Calibri Light</vt:lpstr>
      <vt:lpstr>Cambria</vt:lpstr>
      <vt:lpstr>Courier New</vt:lpstr>
      <vt:lpstr>inherit</vt:lpstr>
      <vt:lpstr>Monotype Sorts</vt:lpstr>
      <vt:lpstr>Noto Sans</vt:lpstr>
      <vt:lpstr>PalatinoTurk</vt:lpstr>
      <vt:lpstr>Roboto</vt:lpstr>
      <vt:lpstr>Times New Roman</vt:lpstr>
      <vt:lpstr>Geçmişe bakış</vt:lpstr>
      <vt:lpstr>Radyoterapi Ünitelerinde  Radyasyon Güvenliği  ve  Dikkat Edilmesi Gereken Unsurlar</vt:lpstr>
      <vt:lpstr>Radyasyon Güvenliği’nin Kapsamı</vt:lpstr>
      <vt:lpstr>Radyoterapi</vt:lpstr>
      <vt:lpstr>PowerPoint Sunusu</vt:lpstr>
      <vt:lpstr>Radyoterapi Ünitesi Çalışanları</vt:lpstr>
      <vt:lpstr>Radyoterapide Güvenlik:  Sağlık Profesyonellerinin Sorumlulukları</vt:lpstr>
      <vt:lpstr>SAĞLIK MESLEK MENSUPLARI İLE SAĞLIK HİZMETLERİNDE ÇALIŞAN DİĞER MESLEK MENSUPLARININ İŞ VE GÖREV TANIMLARINA DAİR YÖNETMELİK                                                                                      Resmî Gazete Tarihi: 22.05.2014 Resmî Gazete Sayısı: 29007</vt:lpstr>
      <vt:lpstr>Sağlık Profesyonellerinin Sorumlulukları</vt:lpstr>
      <vt:lpstr>SAĞLIK MESLEK MENSUPLARI İLE SAĞLIK HİZMETLERİNDE ÇALIŞAN DİĞER MESLEK MENSUPLARININ İŞ VE GÖREV TANIMLARINA DAİR YÖNETMELİK  Sağlık Fizikçisi</vt:lpstr>
      <vt:lpstr>PowerPoint Sunusu</vt:lpstr>
      <vt:lpstr>Radyasyon Güvenliğine Dair Mevzuat</vt:lpstr>
      <vt:lpstr>Radyasyon Onkolojisi Hizmetleri Yönetmeliği Resmî Gazete Tarihi: 25.04.2023 Resmî Gazete Sayısı: 32171</vt:lpstr>
      <vt:lpstr>Radyasyon Onkolojisi Hizmetleri Yönetmeliği Resmî Gazete Tarihi: 25.04.2023 Resmî Gazete Sayısı: 32171</vt:lpstr>
      <vt:lpstr>Sağlık Fizikçisi Görev ve Sorumlulukları ?</vt:lpstr>
      <vt:lpstr>Radyasyon Alanları</vt:lpstr>
      <vt:lpstr>Radyoterapi Departmanı Örneği</vt:lpstr>
      <vt:lpstr>Radyasyon Onkolojisi Hizmetleri Yönetmeliği Radyasyon Doz Sınırları                                       Resmî Gazete Tarihi: 25.04.2023 Resmî Gazete Sayısı: 32171</vt:lpstr>
      <vt:lpstr>İYONLAŞTIRICI RADYASYON VE RADYONÜKLİT KULLANILARAK SUNULAN SAĞLIK HİZMETLERİ HAKKINDA YÖNETMELİK                        Resmî Gazete Tarihi: 13.04.2023 Resmî Gazete Sayısı: 32162</vt:lpstr>
      <vt:lpstr>İYONLAŞTIRICI RADYASYON VE RADYONÜKLİT KULLANILARAK SUNULAN SAĞLIK HİZMETLERİ HAKKINDA YÖNETMELİK                        Resmî Gazete Tarihi: 13.04.2023 Resmî Gazete Sayısı: 32162</vt:lpstr>
      <vt:lpstr>Sağlıkta Kalite Standartları Hastane (Sürüm 6.1)</vt:lpstr>
      <vt:lpstr>PowerPoint Sunusu</vt:lpstr>
      <vt:lpstr>PowerPoint Sunusu</vt:lpstr>
      <vt:lpstr>Radyoterapide Radyasyon Güvenliği ZIRHLAMA</vt:lpstr>
      <vt:lpstr> </vt:lpstr>
      <vt:lpstr>Radyoterapide Radyasyon Güvenliği ZIRHLAMA</vt:lpstr>
      <vt:lpstr>PowerPoint Sunusu</vt:lpstr>
      <vt:lpstr>High Dose Rate Brakiterapi Odası Tasarımı ve Zırhlaması</vt:lpstr>
      <vt:lpstr>Radyoterapi Ünitelerinde Nötron Kontaminasyonu</vt:lpstr>
      <vt:lpstr>PowerPoint Sunusu</vt:lpstr>
      <vt:lpstr>PowerPoint Sunusu</vt:lpstr>
      <vt:lpstr>MR-Linak Oda Tasarımı ve Zırhlaması</vt:lpstr>
      <vt:lpstr>PowerPoint Sunusu</vt:lpstr>
      <vt:lpstr>PowerPoint Sunusu</vt:lpstr>
      <vt:lpstr>PowerPoint Sunusu</vt:lpstr>
      <vt:lpstr>Kalite Güvence Programı</vt:lpstr>
      <vt:lpstr>Kalite Güvence Programında Resmi Prosedür</vt:lpstr>
      <vt:lpstr>Kalite Güvence Programında  Hasta Güvenliği</vt:lpstr>
      <vt:lpstr>Kalite Güvence Programında  Hasta Güvenliği</vt:lpstr>
      <vt:lpstr>Simülasyonda Dikkat Edilecek Unsurlar</vt:lpstr>
      <vt:lpstr>Tedavi Set-up’ı ve Tedavinin Verilmesi - Radyoterapistler İçin Günlük Pratik</vt:lpstr>
      <vt:lpstr>PowerPoint Sunusu</vt:lpstr>
      <vt:lpstr>Yanlış Tıbbi Işınlama</vt:lpstr>
      <vt:lpstr>Yanlış Tıbbi Işınlama</vt:lpstr>
      <vt:lpstr>Kazara Sistematik Olarak  Düşük Doz Işınlama Sonuçları</vt:lpstr>
      <vt:lpstr>Doz Aşımı Tipleri</vt:lpstr>
      <vt:lpstr>1</vt:lpstr>
      <vt:lpstr>Kazara Sistematik Olarak Aşırı Maruz Kalma </vt:lpstr>
      <vt:lpstr>BRAKİTERAPİ’de Ekipman ve Kaynak Problemi</vt:lpstr>
      <vt:lpstr>PowerPoint Sunusu</vt:lpstr>
      <vt:lpstr>Kazara Sistematik Olarak Aşırı Maruz Kalma </vt:lpstr>
      <vt:lpstr>Kazara Sistematik Olarak Aşırı Maruz Kalma </vt:lpstr>
      <vt:lpstr>PowerPoint Sunusu</vt:lpstr>
      <vt:lpstr>PowerPoint Sunusu</vt:lpstr>
      <vt:lpstr>PowerPoint Sunusu</vt:lpstr>
      <vt:lpstr>Vakalardan Ne Öğrenildi?</vt:lpstr>
      <vt:lpstr>EĞİTİM ve ANLAMA</vt:lpstr>
      <vt:lpstr>SORUMLULUKLAR </vt:lpstr>
      <vt:lpstr>PowerPoint Sunusu</vt:lpstr>
      <vt:lpstr>IAEA’ den Sorular</vt:lpstr>
      <vt:lpstr>PowerPoint Sunusu</vt:lpstr>
      <vt:lpstr>PowerPoint Sunusu</vt:lpstr>
      <vt:lpstr>SAFRON’dan RAPORLAR</vt:lpstr>
      <vt:lpstr>Referanslar</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KONGRE</dc:title>
  <dc:creator>LENOVO</dc:creator>
  <cp:lastModifiedBy>LENOVO</cp:lastModifiedBy>
  <cp:revision>240</cp:revision>
  <dcterms:created xsi:type="dcterms:W3CDTF">2024-04-25T18:25:35Z</dcterms:created>
  <dcterms:modified xsi:type="dcterms:W3CDTF">2024-05-15T12:30:22Z</dcterms:modified>
</cp:coreProperties>
</file>