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56" r:id="rId2"/>
    <p:sldId id="277" r:id="rId3"/>
    <p:sldId id="257" r:id="rId4"/>
    <p:sldId id="258" r:id="rId5"/>
    <p:sldId id="259" r:id="rId6"/>
    <p:sldId id="260" r:id="rId7"/>
    <p:sldId id="274" r:id="rId8"/>
    <p:sldId id="261" r:id="rId9"/>
    <p:sldId id="265" r:id="rId10"/>
    <p:sldId id="278" r:id="rId11"/>
    <p:sldId id="264" r:id="rId12"/>
    <p:sldId id="267" r:id="rId13"/>
    <p:sldId id="266" r:id="rId14"/>
    <p:sldId id="269" r:id="rId15"/>
    <p:sldId id="270" r:id="rId16"/>
    <p:sldId id="272" r:id="rId17"/>
    <p:sldId id="276" r:id="rId18"/>
    <p:sldId id="26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9B2"/>
    <a:srgbClr val="3278CC"/>
    <a:srgbClr val="6D6DDD"/>
    <a:srgbClr val="966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07:03:04.504"/>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07:03:24.035"/>
    </inkml:context>
    <inkml:brush xml:id="br0">
      <inkml:brushProperty name="width" value="0.05" units="cm"/>
      <inkml:brushProperty name="height" value="0.05" units="cm"/>
    </inkml:brush>
  </inkml:definitions>
  <inkml:trace contextRef="#ctx0" brushRef="#br0">0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3268549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1153815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51726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2364456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1588725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4286629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435048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723455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dirty="0"/>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1882578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208288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C1887C7-E7F3-4CE2-9760-97B472575681}" type="slidenum">
              <a:rPr lang="tr-TR" smtClean="0"/>
              <a:t>‹#›</a:t>
            </a:fld>
            <a:endParaRPr lang="tr-TR"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24452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575121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1887C7-E7F3-4CE2-9760-97B472575681}" type="slidenum">
              <a:rPr lang="tr-TR" smtClean="0"/>
              <a:t>‹#›</a:t>
            </a:fld>
            <a:endParaRPr lang="tr-TR"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30951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214564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4162324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8E83123-7096-4CB3-AF76-B2724E6F9445}" type="datetimeFigureOut">
              <a:rPr lang="tr-TR" smtClean="0"/>
              <a:t>15.05.2024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C1887C7-E7F3-4CE2-9760-97B472575681}" type="slidenum">
              <a:rPr lang="tr-TR" smtClean="0"/>
              <a:t>‹#›</a:t>
            </a:fld>
            <a:endParaRPr lang="tr-TR" dirty="0"/>
          </a:p>
        </p:txBody>
      </p:sp>
    </p:spTree>
    <p:extLst>
      <p:ext uri="{BB962C8B-B14F-4D97-AF65-F5344CB8AC3E}">
        <p14:creationId xmlns:p14="http://schemas.microsoft.com/office/powerpoint/2010/main" val="2151684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8E83123-7096-4CB3-AF76-B2724E6F9445}" type="datetimeFigureOut">
              <a:rPr lang="tr-TR" smtClean="0"/>
              <a:t>15.05.2024</a:t>
            </a:fld>
            <a:endParaRPr lang="tr-TR"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C1887C7-E7F3-4CE2-9760-97B472575681}" type="slidenum">
              <a:rPr lang="tr-TR" smtClean="0"/>
              <a:t>‹#›</a:t>
            </a:fld>
            <a:endParaRPr lang="tr-TR" dirty="0"/>
          </a:p>
        </p:txBody>
      </p:sp>
    </p:spTree>
    <p:extLst>
      <p:ext uri="{BB962C8B-B14F-4D97-AF65-F5344CB8AC3E}">
        <p14:creationId xmlns:p14="http://schemas.microsoft.com/office/powerpoint/2010/main" val="427677749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jpg"/><Relationship Id="rId7" Type="http://schemas.openxmlformats.org/officeDocument/2006/relationships/customXml" Target="../ink/ink1.xml"/><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10" Type="http://schemas.openxmlformats.org/officeDocument/2006/relationships/image" Target="../media/image24.png"/><Relationship Id="rId4" Type="http://schemas.openxmlformats.org/officeDocument/2006/relationships/image" Target="../media/image20.jpg"/><Relationship Id="rId9" Type="http://schemas.openxmlformats.org/officeDocument/2006/relationships/customXml" Target="../ink/ink2.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06A35C-B2FB-34F9-E19A-0B73C692243F}"/>
              </a:ext>
            </a:extLst>
          </p:cNvPr>
          <p:cNvSpPr>
            <a:spLocks noGrp="1"/>
          </p:cNvSpPr>
          <p:nvPr>
            <p:ph type="ctrTitle"/>
          </p:nvPr>
        </p:nvSpPr>
        <p:spPr>
          <a:xfrm>
            <a:off x="2433826" y="1509630"/>
            <a:ext cx="8915399" cy="2262781"/>
          </a:xfrm>
        </p:spPr>
        <p:txBody>
          <a:bodyPr>
            <a:normAutofit fontScale="90000"/>
          </a:bodyPr>
          <a:lstStyle/>
          <a:p>
            <a:br>
              <a:rPr lang="tr-TR" dirty="0"/>
            </a:br>
            <a:br>
              <a:rPr lang="tr-TR" dirty="0"/>
            </a:br>
            <a:br>
              <a:rPr lang="tr-TR" dirty="0"/>
            </a:br>
            <a:r>
              <a:rPr lang="tr-TR" dirty="0"/>
              <a:t>RTT HASTA  VE GÜNLÜK</a:t>
            </a:r>
            <a:br>
              <a:rPr lang="tr-TR" dirty="0"/>
            </a:br>
            <a:r>
              <a:rPr lang="tr-TR" dirty="0"/>
              <a:t>KALİTE KONTROL YAPMAMALI</a:t>
            </a:r>
          </a:p>
        </p:txBody>
      </p:sp>
      <p:sp>
        <p:nvSpPr>
          <p:cNvPr id="3" name="Alt Başlık 2">
            <a:extLst>
              <a:ext uri="{FF2B5EF4-FFF2-40B4-BE49-F238E27FC236}">
                <a16:creationId xmlns:a16="http://schemas.microsoft.com/office/drawing/2014/main" id="{7E8AFFD0-5A3A-E6E9-155A-190F215ADB4C}"/>
              </a:ext>
            </a:extLst>
          </p:cNvPr>
          <p:cNvSpPr>
            <a:spLocks noGrp="1"/>
          </p:cNvSpPr>
          <p:nvPr>
            <p:ph type="subTitle" idx="1"/>
          </p:nvPr>
        </p:nvSpPr>
        <p:spPr>
          <a:xfrm>
            <a:off x="2589213" y="4777379"/>
            <a:ext cx="9379267" cy="1674221"/>
          </a:xfrm>
        </p:spPr>
        <p:txBody>
          <a:bodyPr>
            <a:noAutofit/>
          </a:bodyPr>
          <a:lstStyle/>
          <a:p>
            <a:pPr algn="r"/>
            <a:endParaRPr lang="tr-TR" sz="2800" b="1" dirty="0"/>
          </a:p>
          <a:p>
            <a:pPr algn="r"/>
            <a:r>
              <a:rPr lang="tr-TR" sz="2400" b="1" dirty="0" err="1"/>
              <a:t>Med.Fiz.Uzm</a:t>
            </a:r>
            <a:r>
              <a:rPr lang="tr-TR" sz="2400" b="1" dirty="0"/>
              <a:t>. Tülay Meydancı</a:t>
            </a:r>
          </a:p>
          <a:p>
            <a:pPr algn="r"/>
            <a:r>
              <a:rPr lang="tr-TR" b="1" dirty="0"/>
              <a:t>Ümraniye Eğitim Araştırma Hastanesi </a:t>
            </a:r>
          </a:p>
          <a:p>
            <a:pPr algn="r"/>
            <a:r>
              <a:rPr lang="tr-TR" b="1" dirty="0"/>
              <a:t>4. Ulusal Radyoterapi Kongresi, Mayıs 2024</a:t>
            </a:r>
          </a:p>
          <a:p>
            <a:pPr algn="r"/>
            <a:endParaRPr lang="tr-TR" sz="2800" b="1" dirty="0"/>
          </a:p>
        </p:txBody>
      </p:sp>
      <p:pic>
        <p:nvPicPr>
          <p:cNvPr id="5" name="Resim 4">
            <a:extLst>
              <a:ext uri="{FF2B5EF4-FFF2-40B4-BE49-F238E27FC236}">
                <a16:creationId xmlns:a16="http://schemas.microsoft.com/office/drawing/2014/main" id="{E96C78AF-6239-008B-4925-F7D928D89D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2972" y="0"/>
            <a:ext cx="1487907" cy="1381760"/>
          </a:xfrm>
          <a:prstGeom prst="rect">
            <a:avLst/>
          </a:prstGeom>
        </p:spPr>
      </p:pic>
      <p:pic>
        <p:nvPicPr>
          <p:cNvPr id="7" name="Resim 6">
            <a:extLst>
              <a:ext uri="{FF2B5EF4-FFF2-40B4-BE49-F238E27FC236}">
                <a16:creationId xmlns:a16="http://schemas.microsoft.com/office/drawing/2014/main" id="{58569990-D870-4A07-F10B-3B09909E6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00" y="0"/>
            <a:ext cx="1995444" cy="1294535"/>
          </a:xfrm>
          <a:prstGeom prst="rect">
            <a:avLst/>
          </a:prstGeom>
        </p:spPr>
      </p:pic>
    </p:spTree>
    <p:extLst>
      <p:ext uri="{BB962C8B-B14F-4D97-AF65-F5344CB8AC3E}">
        <p14:creationId xmlns:p14="http://schemas.microsoft.com/office/powerpoint/2010/main" val="4022861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F2830E3-1DED-4FA3-18C6-B3B5143010A7}"/>
              </a:ext>
            </a:extLst>
          </p:cNvPr>
          <p:cNvSpPr>
            <a:spLocks noGrp="1"/>
          </p:cNvSpPr>
          <p:nvPr>
            <p:ph type="title"/>
          </p:nvPr>
        </p:nvSpPr>
        <p:spPr/>
        <p:txBody>
          <a:bodyPr/>
          <a:lstStyle/>
          <a:p>
            <a:endParaRPr lang="tr-TR"/>
          </a:p>
        </p:txBody>
      </p:sp>
      <p:pic>
        <p:nvPicPr>
          <p:cNvPr id="25" name="İçerik Yer Tutucusu 24">
            <a:extLst>
              <a:ext uri="{FF2B5EF4-FFF2-40B4-BE49-F238E27FC236}">
                <a16:creationId xmlns:a16="http://schemas.microsoft.com/office/drawing/2014/main" id="{02F5E622-6029-1EA2-4ECA-E3ACF23B19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924" y="-65144"/>
            <a:ext cx="8618706" cy="3115756"/>
          </a:xfrm>
        </p:spPr>
      </p:pic>
      <p:pic>
        <p:nvPicPr>
          <p:cNvPr id="27" name="Resim 26">
            <a:extLst>
              <a:ext uri="{FF2B5EF4-FFF2-40B4-BE49-F238E27FC236}">
                <a16:creationId xmlns:a16="http://schemas.microsoft.com/office/drawing/2014/main" id="{63439EE8-B17E-2E16-4DEA-96DD7878CD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661" y="2916518"/>
            <a:ext cx="5252719" cy="3469640"/>
          </a:xfrm>
          <a:prstGeom prst="rect">
            <a:avLst/>
          </a:prstGeom>
        </p:spPr>
      </p:pic>
      <p:pic>
        <p:nvPicPr>
          <p:cNvPr id="29" name="Resim 28">
            <a:extLst>
              <a:ext uri="{FF2B5EF4-FFF2-40B4-BE49-F238E27FC236}">
                <a16:creationId xmlns:a16="http://schemas.microsoft.com/office/drawing/2014/main" id="{E62F4481-04FA-AA16-8DAC-662A3F9DB3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961" y="3096166"/>
            <a:ext cx="5778914" cy="3627120"/>
          </a:xfrm>
          <a:prstGeom prst="rect">
            <a:avLst/>
          </a:prstGeom>
        </p:spPr>
      </p:pic>
      <p:pic>
        <p:nvPicPr>
          <p:cNvPr id="47" name="Resim 46">
            <a:extLst>
              <a:ext uri="{FF2B5EF4-FFF2-40B4-BE49-F238E27FC236}">
                <a16:creationId xmlns:a16="http://schemas.microsoft.com/office/drawing/2014/main" id="{397C5B75-ECCB-37AC-F253-428611ECA9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388" y="418102"/>
            <a:ext cx="10711765" cy="5148486"/>
          </a:xfrm>
          <a:prstGeom prst="rect">
            <a:avLst/>
          </a:prstGeom>
        </p:spPr>
      </p:pic>
      <p:pic>
        <p:nvPicPr>
          <p:cNvPr id="49" name="Resim 48">
            <a:extLst>
              <a:ext uri="{FF2B5EF4-FFF2-40B4-BE49-F238E27FC236}">
                <a16:creationId xmlns:a16="http://schemas.microsoft.com/office/drawing/2014/main" id="{05D364CC-491D-6840-B267-9BDE2646DB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429" y="181940"/>
            <a:ext cx="9961681" cy="6570297"/>
          </a:xfrm>
          <a:prstGeom prst="rect">
            <a:avLst/>
          </a:prstGeom>
        </p:spPr>
      </p:pic>
      <p:pic>
        <p:nvPicPr>
          <p:cNvPr id="51" name="Resim 50">
            <a:extLst>
              <a:ext uri="{FF2B5EF4-FFF2-40B4-BE49-F238E27FC236}">
                <a16:creationId xmlns:a16="http://schemas.microsoft.com/office/drawing/2014/main" id="{BCF90533-B904-370C-09BC-4BA3EFC490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676" y="279482"/>
            <a:ext cx="11054080" cy="6375212"/>
          </a:xfrm>
          <a:prstGeom prst="rect">
            <a:avLst/>
          </a:prstGeom>
        </p:spPr>
      </p:pic>
      <p:pic>
        <p:nvPicPr>
          <p:cNvPr id="53" name="Resim 52">
            <a:extLst>
              <a:ext uri="{FF2B5EF4-FFF2-40B4-BE49-F238E27FC236}">
                <a16:creationId xmlns:a16="http://schemas.microsoft.com/office/drawing/2014/main" id="{C21F7D35-F2D7-4E64-1490-C3FDF10178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4620" y="175376"/>
            <a:ext cx="11446061" cy="6513123"/>
          </a:xfrm>
          <a:prstGeom prst="rect">
            <a:avLst/>
          </a:prstGeom>
        </p:spPr>
      </p:pic>
      <p:pic>
        <p:nvPicPr>
          <p:cNvPr id="55" name="Resim 54">
            <a:extLst>
              <a:ext uri="{FF2B5EF4-FFF2-40B4-BE49-F238E27FC236}">
                <a16:creationId xmlns:a16="http://schemas.microsoft.com/office/drawing/2014/main" id="{3973CA91-26E6-4B92-12FF-A12C1855AB0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980" y="-158132"/>
            <a:ext cx="7225108" cy="7250440"/>
          </a:xfrm>
          <a:prstGeom prst="rect">
            <a:avLst/>
          </a:prstGeom>
        </p:spPr>
      </p:pic>
      <p:pic>
        <p:nvPicPr>
          <p:cNvPr id="57" name="Resim 56">
            <a:extLst>
              <a:ext uri="{FF2B5EF4-FFF2-40B4-BE49-F238E27FC236}">
                <a16:creationId xmlns:a16="http://schemas.microsoft.com/office/drawing/2014/main" id="{B14762F6-1602-BE29-3612-52AFC6FE1F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52628" y="-103901"/>
            <a:ext cx="7225108" cy="7141977"/>
          </a:xfrm>
          <a:prstGeom prst="rect">
            <a:avLst/>
          </a:prstGeom>
        </p:spPr>
      </p:pic>
    </p:spTree>
    <p:extLst>
      <p:ext uri="{BB962C8B-B14F-4D97-AF65-F5344CB8AC3E}">
        <p14:creationId xmlns:p14="http://schemas.microsoft.com/office/powerpoint/2010/main" val="67157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500"/>
                                        <p:tgtEl>
                                          <p:spTgt spid="27"/>
                                        </p:tgtEl>
                                      </p:cBhvr>
                                    </p:animEffect>
                                    <p:anim calcmode="lin" valueType="num">
                                      <p:cBhvr>
                                        <p:cTn id="13" dur="1500" fill="hold"/>
                                        <p:tgtEl>
                                          <p:spTgt spid="27"/>
                                        </p:tgtEl>
                                        <p:attrNameLst>
                                          <p:attrName>ppt_x</p:attrName>
                                        </p:attrNameLst>
                                      </p:cBhvr>
                                      <p:tavLst>
                                        <p:tav tm="0">
                                          <p:val>
                                            <p:strVal val="#ppt_x"/>
                                          </p:val>
                                        </p:tav>
                                        <p:tav tm="100000">
                                          <p:val>
                                            <p:strVal val="#ppt_x"/>
                                          </p:val>
                                        </p:tav>
                                      </p:tavLst>
                                    </p:anim>
                                    <p:anim calcmode="lin" valueType="num">
                                      <p:cBhvr>
                                        <p:cTn id="14" dur="15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500"/>
                                        <p:tgtEl>
                                          <p:spTgt spid="29"/>
                                        </p:tgtEl>
                                      </p:cBhvr>
                                    </p:animEffect>
                                    <p:anim calcmode="lin" valueType="num">
                                      <p:cBhvr>
                                        <p:cTn id="18" dur="1500" fill="hold"/>
                                        <p:tgtEl>
                                          <p:spTgt spid="29"/>
                                        </p:tgtEl>
                                        <p:attrNameLst>
                                          <p:attrName>ppt_x</p:attrName>
                                        </p:attrNameLst>
                                      </p:cBhvr>
                                      <p:tavLst>
                                        <p:tav tm="0">
                                          <p:val>
                                            <p:strVal val="#ppt_x"/>
                                          </p:val>
                                        </p:tav>
                                        <p:tav tm="100000">
                                          <p:val>
                                            <p:strVal val="#ppt_x"/>
                                          </p:val>
                                        </p:tav>
                                      </p:tavLst>
                                    </p:anim>
                                    <p:anim calcmode="lin" valueType="num">
                                      <p:cBhvr>
                                        <p:cTn id="19" dur="15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nodeType="afterEffect">
                                  <p:stCondLst>
                                    <p:cond delay="25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750"/>
                                        <p:tgtEl>
                                          <p:spTgt spid="47"/>
                                        </p:tgtEl>
                                      </p:cBhvr>
                                    </p:animEffect>
                                    <p:anim calcmode="lin" valueType="num">
                                      <p:cBhvr>
                                        <p:cTn id="24" dur="1750" fill="hold"/>
                                        <p:tgtEl>
                                          <p:spTgt spid="47"/>
                                        </p:tgtEl>
                                        <p:attrNameLst>
                                          <p:attrName>ppt_x</p:attrName>
                                        </p:attrNameLst>
                                      </p:cBhvr>
                                      <p:tavLst>
                                        <p:tav tm="0">
                                          <p:val>
                                            <p:strVal val="#ppt_x"/>
                                          </p:val>
                                        </p:tav>
                                        <p:tav tm="100000">
                                          <p:val>
                                            <p:strVal val="#ppt_x"/>
                                          </p:val>
                                        </p:tav>
                                      </p:tavLst>
                                    </p:anim>
                                    <p:anim calcmode="lin" valueType="num">
                                      <p:cBhvr>
                                        <p:cTn id="25" dur="175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42" presetClass="entr" presetSubtype="0" fill="hold" nodeType="afterEffect">
                                  <p:stCondLst>
                                    <p:cond delay="175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1750"/>
                                        <p:tgtEl>
                                          <p:spTgt spid="49"/>
                                        </p:tgtEl>
                                      </p:cBhvr>
                                    </p:animEffect>
                                    <p:anim calcmode="lin" valueType="num">
                                      <p:cBhvr>
                                        <p:cTn id="30" dur="1750" fill="hold"/>
                                        <p:tgtEl>
                                          <p:spTgt spid="49"/>
                                        </p:tgtEl>
                                        <p:attrNameLst>
                                          <p:attrName>ppt_x</p:attrName>
                                        </p:attrNameLst>
                                      </p:cBhvr>
                                      <p:tavLst>
                                        <p:tav tm="0">
                                          <p:val>
                                            <p:strVal val="#ppt_x"/>
                                          </p:val>
                                        </p:tav>
                                        <p:tav tm="100000">
                                          <p:val>
                                            <p:strVal val="#ppt_x"/>
                                          </p:val>
                                        </p:tav>
                                      </p:tavLst>
                                    </p:anim>
                                    <p:anim calcmode="lin" valueType="num">
                                      <p:cBhvr>
                                        <p:cTn id="31" dur="175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9500"/>
                            </p:stCondLst>
                            <p:childTnLst>
                              <p:par>
                                <p:cTn id="33" presetID="42" presetClass="entr" presetSubtype="0" fill="hold" nodeType="afterEffect">
                                  <p:stCondLst>
                                    <p:cond delay="250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2000"/>
                                        <p:tgtEl>
                                          <p:spTgt spid="51"/>
                                        </p:tgtEl>
                                      </p:cBhvr>
                                    </p:animEffect>
                                    <p:anim calcmode="lin" valueType="num">
                                      <p:cBhvr>
                                        <p:cTn id="36" dur="2000" fill="hold"/>
                                        <p:tgtEl>
                                          <p:spTgt spid="51"/>
                                        </p:tgtEl>
                                        <p:attrNameLst>
                                          <p:attrName>ppt_x</p:attrName>
                                        </p:attrNameLst>
                                      </p:cBhvr>
                                      <p:tavLst>
                                        <p:tav tm="0">
                                          <p:val>
                                            <p:strVal val="#ppt_x"/>
                                          </p:val>
                                        </p:tav>
                                        <p:tav tm="100000">
                                          <p:val>
                                            <p:strVal val="#ppt_x"/>
                                          </p:val>
                                        </p:tav>
                                      </p:tavLst>
                                    </p:anim>
                                    <p:anim calcmode="lin" valueType="num">
                                      <p:cBhvr>
                                        <p:cTn id="37" dur="2000" fill="hold"/>
                                        <p:tgtEl>
                                          <p:spTgt spid="51"/>
                                        </p:tgtEl>
                                        <p:attrNameLst>
                                          <p:attrName>ppt_y</p:attrName>
                                        </p:attrNameLst>
                                      </p:cBhvr>
                                      <p:tavLst>
                                        <p:tav tm="0">
                                          <p:val>
                                            <p:strVal val="#ppt_y+.1"/>
                                          </p:val>
                                        </p:tav>
                                        <p:tav tm="100000">
                                          <p:val>
                                            <p:strVal val="#ppt_y"/>
                                          </p:val>
                                        </p:tav>
                                      </p:tavLst>
                                    </p:anim>
                                  </p:childTnLst>
                                </p:cTn>
                              </p:par>
                            </p:childTnLst>
                          </p:cTn>
                        </p:par>
                        <p:par>
                          <p:cTn id="38" fill="hold">
                            <p:stCondLst>
                              <p:cond delay="14000"/>
                            </p:stCondLst>
                            <p:childTnLst>
                              <p:par>
                                <p:cTn id="39" presetID="42" presetClass="entr" presetSubtype="0" fill="hold" nodeType="afterEffect">
                                  <p:stCondLst>
                                    <p:cond delay="275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3000"/>
                                        <p:tgtEl>
                                          <p:spTgt spid="53"/>
                                        </p:tgtEl>
                                      </p:cBhvr>
                                    </p:animEffect>
                                    <p:anim calcmode="lin" valueType="num">
                                      <p:cBhvr>
                                        <p:cTn id="42" dur="3000" fill="hold"/>
                                        <p:tgtEl>
                                          <p:spTgt spid="53"/>
                                        </p:tgtEl>
                                        <p:attrNameLst>
                                          <p:attrName>ppt_x</p:attrName>
                                        </p:attrNameLst>
                                      </p:cBhvr>
                                      <p:tavLst>
                                        <p:tav tm="0">
                                          <p:val>
                                            <p:strVal val="#ppt_x"/>
                                          </p:val>
                                        </p:tav>
                                        <p:tav tm="100000">
                                          <p:val>
                                            <p:strVal val="#ppt_x"/>
                                          </p:val>
                                        </p:tav>
                                      </p:tavLst>
                                    </p:anim>
                                    <p:anim calcmode="lin" valueType="num">
                                      <p:cBhvr>
                                        <p:cTn id="43" dur="30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19750"/>
                            </p:stCondLst>
                            <p:childTnLst>
                              <p:par>
                                <p:cTn id="45" presetID="42" presetClass="entr" presetSubtype="0" fill="hold" nodeType="afterEffect">
                                  <p:stCondLst>
                                    <p:cond delay="35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1500"/>
                                        <p:tgtEl>
                                          <p:spTgt spid="55"/>
                                        </p:tgtEl>
                                      </p:cBhvr>
                                    </p:animEffect>
                                    <p:anim calcmode="lin" valueType="num">
                                      <p:cBhvr>
                                        <p:cTn id="48" dur="1500" fill="hold"/>
                                        <p:tgtEl>
                                          <p:spTgt spid="55"/>
                                        </p:tgtEl>
                                        <p:attrNameLst>
                                          <p:attrName>ppt_x</p:attrName>
                                        </p:attrNameLst>
                                      </p:cBhvr>
                                      <p:tavLst>
                                        <p:tav tm="0">
                                          <p:val>
                                            <p:strVal val="#ppt_x"/>
                                          </p:val>
                                        </p:tav>
                                        <p:tav tm="100000">
                                          <p:val>
                                            <p:strVal val="#ppt_x"/>
                                          </p:val>
                                        </p:tav>
                                      </p:tavLst>
                                    </p:anim>
                                    <p:anim calcmode="lin" valueType="num">
                                      <p:cBhvr>
                                        <p:cTn id="49" dur="1500" fill="hold"/>
                                        <p:tgtEl>
                                          <p:spTgt spid="55"/>
                                        </p:tgtEl>
                                        <p:attrNameLst>
                                          <p:attrName>ppt_y</p:attrName>
                                        </p:attrNameLst>
                                      </p:cBhvr>
                                      <p:tavLst>
                                        <p:tav tm="0">
                                          <p:val>
                                            <p:strVal val="#ppt_y+.1"/>
                                          </p:val>
                                        </p:tav>
                                        <p:tav tm="100000">
                                          <p:val>
                                            <p:strVal val="#ppt_y"/>
                                          </p:val>
                                        </p:tav>
                                      </p:tavLst>
                                    </p:anim>
                                  </p:childTnLst>
                                </p:cTn>
                              </p:par>
                            </p:childTnLst>
                          </p:cTn>
                        </p:par>
                        <p:par>
                          <p:cTn id="50" fill="hold">
                            <p:stCondLst>
                              <p:cond delay="24750"/>
                            </p:stCondLst>
                            <p:childTnLst>
                              <p:par>
                                <p:cTn id="51" presetID="42" presetClass="entr" presetSubtype="0"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3B542E-3A7D-8D41-99D8-4BEE8305B01F}"/>
              </a:ext>
            </a:extLst>
          </p:cNvPr>
          <p:cNvSpPr>
            <a:spLocks noGrp="1"/>
          </p:cNvSpPr>
          <p:nvPr>
            <p:ph type="title"/>
          </p:nvPr>
        </p:nvSpPr>
        <p:spPr>
          <a:xfrm>
            <a:off x="1405526" y="231228"/>
            <a:ext cx="10702392" cy="1184462"/>
          </a:xfrm>
        </p:spPr>
        <p:txBody>
          <a:bodyPr/>
          <a:lstStyle/>
          <a:p>
            <a:r>
              <a:rPr lang="tr-TR" dirty="0"/>
              <a:t>RTT TEKNİKERLİĞİ EĞİTİMİNDE STANDARTLAR</a:t>
            </a:r>
          </a:p>
        </p:txBody>
      </p:sp>
      <p:pic>
        <p:nvPicPr>
          <p:cNvPr id="5" name="İçerik Yer Tutucusu 4">
            <a:extLst>
              <a:ext uri="{FF2B5EF4-FFF2-40B4-BE49-F238E27FC236}">
                <a16:creationId xmlns:a16="http://schemas.microsoft.com/office/drawing/2014/main" id="{7574CBA3-6D27-6049-1D86-7A2BE9F1D1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96300" y="1611085"/>
            <a:ext cx="3695700" cy="4471670"/>
          </a:xfrm>
        </p:spPr>
      </p:pic>
      <p:pic>
        <p:nvPicPr>
          <p:cNvPr id="13" name="Resim 12">
            <a:extLst>
              <a:ext uri="{FF2B5EF4-FFF2-40B4-BE49-F238E27FC236}">
                <a16:creationId xmlns:a16="http://schemas.microsoft.com/office/drawing/2014/main" id="{C40EC064-2C73-0B41-D408-FF1776A4D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604" y="1415690"/>
            <a:ext cx="7131050" cy="4940300"/>
          </a:xfrm>
          <a:prstGeom prst="rect">
            <a:avLst/>
          </a:prstGeom>
        </p:spPr>
      </p:pic>
      <p:pic>
        <p:nvPicPr>
          <p:cNvPr id="17" name="Resim 16">
            <a:extLst>
              <a:ext uri="{FF2B5EF4-FFF2-40B4-BE49-F238E27FC236}">
                <a16:creationId xmlns:a16="http://schemas.microsoft.com/office/drawing/2014/main" id="{8C3B1EED-3BC1-1B9F-4917-E8BCB9B33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387845"/>
            <a:ext cx="8795657" cy="2163540"/>
          </a:xfrm>
          <a:prstGeom prst="rect">
            <a:avLst/>
          </a:prstGeom>
        </p:spPr>
      </p:pic>
    </p:spTree>
    <p:extLst>
      <p:ext uri="{BB962C8B-B14F-4D97-AF65-F5344CB8AC3E}">
        <p14:creationId xmlns:p14="http://schemas.microsoft.com/office/powerpoint/2010/main" val="242615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9"/>
                                          </p:stCondLst>
                                        </p:cTn>
                                        <p:tgtEl>
                                          <p:spTgt spid="13"/>
                                        </p:tgtEl>
                                        <p:attrNameLst>
                                          <p:attrName>style.visibility</p:attrName>
                                        </p:attrNameLst>
                                      </p:cBhvr>
                                      <p:to>
                                        <p:strVal val="visible"/>
                                      </p:to>
                                    </p:set>
                                  </p:childTnLst>
                                </p:cTn>
                              </p:par>
                            </p:childTnLst>
                          </p:cTn>
                        </p:par>
                        <p:par>
                          <p:cTn id="7" fill="hold">
                            <p:stCondLst>
                              <p:cond delay="260"/>
                            </p:stCondLst>
                            <p:childTnLst>
                              <p:par>
                                <p:cTn id="8" presetID="42" presetClass="entr" presetSubtype="0" fill="hold" nodeType="after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750"/>
                                        <p:tgtEl>
                                          <p:spTgt spid="17"/>
                                        </p:tgtEl>
                                      </p:cBhvr>
                                    </p:animEffect>
                                    <p:anim calcmode="lin" valueType="num">
                                      <p:cBhvr>
                                        <p:cTn id="11" dur="750" fill="hold"/>
                                        <p:tgtEl>
                                          <p:spTgt spid="17"/>
                                        </p:tgtEl>
                                        <p:attrNameLst>
                                          <p:attrName>ppt_x</p:attrName>
                                        </p:attrNameLst>
                                      </p:cBhvr>
                                      <p:tavLst>
                                        <p:tav tm="0">
                                          <p:val>
                                            <p:strVal val="#ppt_x"/>
                                          </p:val>
                                        </p:tav>
                                        <p:tav tm="100000">
                                          <p:val>
                                            <p:strVal val="#ppt_x"/>
                                          </p:val>
                                        </p:tav>
                                      </p:tavLst>
                                    </p:anim>
                                    <p:anim calcmode="lin" valueType="num">
                                      <p:cBhvr>
                                        <p:cTn id="12"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364D34-18EC-CFE6-1F9B-3C4ECE948789}"/>
              </a:ext>
            </a:extLst>
          </p:cNvPr>
          <p:cNvSpPr>
            <a:spLocks noGrp="1"/>
          </p:cNvSpPr>
          <p:nvPr>
            <p:ph type="title"/>
          </p:nvPr>
        </p:nvSpPr>
        <p:spPr/>
        <p:txBody>
          <a:bodyPr/>
          <a:lstStyle/>
          <a:p>
            <a:endParaRPr lang="tr-TR" dirty="0"/>
          </a:p>
        </p:txBody>
      </p:sp>
      <p:pic>
        <p:nvPicPr>
          <p:cNvPr id="5" name="İçerik Yer Tutucusu 4">
            <a:extLst>
              <a:ext uri="{FF2B5EF4-FFF2-40B4-BE49-F238E27FC236}">
                <a16:creationId xmlns:a16="http://schemas.microsoft.com/office/drawing/2014/main" id="{42241BAC-7D66-7F46-9639-464B5A7113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2057" y="-272143"/>
            <a:ext cx="6955971" cy="6912429"/>
          </a:xfrm>
        </p:spPr>
      </p:pic>
      <p:pic>
        <p:nvPicPr>
          <p:cNvPr id="9" name="Resim 8">
            <a:extLst>
              <a:ext uri="{FF2B5EF4-FFF2-40B4-BE49-F238E27FC236}">
                <a16:creationId xmlns:a16="http://schemas.microsoft.com/office/drawing/2014/main" id="{3FF0AB16-B94B-0EF2-FF4E-A8D64DD3F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607" y="166914"/>
            <a:ext cx="10622870" cy="4848226"/>
          </a:xfrm>
          <a:prstGeom prst="rect">
            <a:avLst/>
          </a:prstGeom>
        </p:spPr>
      </p:pic>
      <p:pic>
        <p:nvPicPr>
          <p:cNvPr id="11" name="Resim 10">
            <a:extLst>
              <a:ext uri="{FF2B5EF4-FFF2-40B4-BE49-F238E27FC236}">
                <a16:creationId xmlns:a16="http://schemas.microsoft.com/office/drawing/2014/main" id="{AAEB47AC-F7B7-49A5-6EC6-41BBB6219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1416" y="4572227"/>
            <a:ext cx="10840584" cy="1408339"/>
          </a:xfrm>
          <a:prstGeom prst="rect">
            <a:avLst/>
          </a:prstGeom>
        </p:spPr>
      </p:pic>
    </p:spTree>
    <p:extLst>
      <p:ext uri="{BB962C8B-B14F-4D97-AF65-F5344CB8AC3E}">
        <p14:creationId xmlns:p14="http://schemas.microsoft.com/office/powerpoint/2010/main" val="214582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250"/>
                                        <p:tgtEl>
                                          <p:spTgt spid="9"/>
                                        </p:tgtEl>
                                      </p:cBhvr>
                                    </p:animEffect>
                                    <p:anim calcmode="lin" valueType="num">
                                      <p:cBhvr>
                                        <p:cTn id="8" dur="1250" fill="hold"/>
                                        <p:tgtEl>
                                          <p:spTgt spid="9"/>
                                        </p:tgtEl>
                                        <p:attrNameLst>
                                          <p:attrName>ppt_x</p:attrName>
                                        </p:attrNameLst>
                                      </p:cBhvr>
                                      <p:tavLst>
                                        <p:tav tm="0">
                                          <p:val>
                                            <p:strVal val="#ppt_x"/>
                                          </p:val>
                                        </p:tav>
                                        <p:tav tm="100000">
                                          <p:val>
                                            <p:strVal val="#ppt_x"/>
                                          </p:val>
                                        </p:tav>
                                      </p:tavLst>
                                    </p:anim>
                                    <p:anim calcmode="lin" valueType="num">
                                      <p:cBhvr>
                                        <p:cTn id="9" dur="1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175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DA234A-F5F6-9837-B0DB-650EFD296A07}"/>
              </a:ext>
            </a:extLst>
          </p:cNvPr>
          <p:cNvSpPr>
            <a:spLocks noGrp="1"/>
          </p:cNvSpPr>
          <p:nvPr>
            <p:ph type="title"/>
          </p:nvPr>
        </p:nvSpPr>
        <p:spPr/>
        <p:txBody>
          <a:bodyPr/>
          <a:lstStyle/>
          <a:p>
            <a:endParaRPr lang="tr-TR" dirty="0"/>
          </a:p>
        </p:txBody>
      </p:sp>
      <p:pic>
        <p:nvPicPr>
          <p:cNvPr id="7" name="Resim 6">
            <a:extLst>
              <a:ext uri="{FF2B5EF4-FFF2-40B4-BE49-F238E27FC236}">
                <a16:creationId xmlns:a16="http://schemas.microsoft.com/office/drawing/2014/main" id="{464CD777-09F6-0ADA-09B7-2886581F38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532" y="-27215"/>
            <a:ext cx="6487884" cy="3864429"/>
          </a:xfrm>
          <a:prstGeom prst="rect">
            <a:avLst/>
          </a:prstGeom>
        </p:spPr>
      </p:pic>
      <p:pic>
        <p:nvPicPr>
          <p:cNvPr id="15" name="İçerik Yer Tutucusu 14">
            <a:extLst>
              <a:ext uri="{FF2B5EF4-FFF2-40B4-BE49-F238E27FC236}">
                <a16:creationId xmlns:a16="http://schemas.microsoft.com/office/drawing/2014/main" id="{753F9F44-0430-5A0E-3A90-944AE741DF0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09552" y="-83367"/>
            <a:ext cx="4509180" cy="1607914"/>
          </a:xfrm>
          <a:ln>
            <a:solidFill>
              <a:srgbClr val="C00000"/>
            </a:solidFill>
          </a:ln>
          <a:effectLst>
            <a:softEdge rad="12700"/>
          </a:effectLst>
        </p:spPr>
      </p:pic>
      <p:pic>
        <p:nvPicPr>
          <p:cNvPr id="17" name="Resim 16">
            <a:extLst>
              <a:ext uri="{FF2B5EF4-FFF2-40B4-BE49-F238E27FC236}">
                <a16:creationId xmlns:a16="http://schemas.microsoft.com/office/drawing/2014/main" id="{D48F0414-BED1-DDFA-E09D-DF13A2194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582" y="1679961"/>
            <a:ext cx="7602765" cy="3712935"/>
          </a:xfrm>
          <a:prstGeom prst="rect">
            <a:avLst/>
          </a:prstGeom>
        </p:spPr>
      </p:pic>
      <p:pic>
        <p:nvPicPr>
          <p:cNvPr id="21" name="Resim 20">
            <a:extLst>
              <a:ext uri="{FF2B5EF4-FFF2-40B4-BE49-F238E27FC236}">
                <a16:creationId xmlns:a16="http://schemas.microsoft.com/office/drawing/2014/main" id="{E328F985-8182-2DAD-662E-33C69B7592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509" y="1465037"/>
            <a:ext cx="7517038" cy="5392963"/>
          </a:xfrm>
          <a:prstGeom prst="rect">
            <a:avLst/>
          </a:prstGeom>
        </p:spPr>
      </p:pic>
      <p:sp>
        <p:nvSpPr>
          <p:cNvPr id="3" name="Ok: Yukarı 2">
            <a:extLst>
              <a:ext uri="{FF2B5EF4-FFF2-40B4-BE49-F238E27FC236}">
                <a16:creationId xmlns:a16="http://schemas.microsoft.com/office/drawing/2014/main" id="{59E057FF-8BA4-C987-4B9F-8228A96E7181}"/>
              </a:ext>
            </a:extLst>
          </p:cNvPr>
          <p:cNvSpPr/>
          <p:nvPr/>
        </p:nvSpPr>
        <p:spPr>
          <a:xfrm>
            <a:off x="9215120" y="4876800"/>
            <a:ext cx="487680" cy="1245326"/>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a:extLst>
              <a:ext uri="{FF2B5EF4-FFF2-40B4-BE49-F238E27FC236}">
                <a16:creationId xmlns:a16="http://schemas.microsoft.com/office/drawing/2014/main" id="{1CB398DB-E9A3-DE8D-53CE-24D83F9A92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7328" y="3167446"/>
            <a:ext cx="10273584" cy="1769384"/>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7">
            <p14:nvContentPartPr>
              <p14:cNvPr id="12" name="Mürekkep 11">
                <a:extLst>
                  <a:ext uri="{FF2B5EF4-FFF2-40B4-BE49-F238E27FC236}">
                    <a16:creationId xmlns:a16="http://schemas.microsoft.com/office/drawing/2014/main" id="{A9CD4D5E-231A-E8EE-5A8A-B2392DDE9867}"/>
                  </a:ext>
                </a:extLst>
              </p14:cNvPr>
              <p14:cNvContentPartPr/>
              <p14:nvPr/>
            </p14:nvContentPartPr>
            <p14:xfrm>
              <a:off x="7898920" y="2027290"/>
              <a:ext cx="360" cy="360"/>
            </p14:xfrm>
          </p:contentPart>
        </mc:Choice>
        <mc:Fallback xmlns="">
          <p:pic>
            <p:nvPicPr>
              <p:cNvPr id="12" name="Mürekkep 11">
                <a:extLst>
                  <a:ext uri="{FF2B5EF4-FFF2-40B4-BE49-F238E27FC236}">
                    <a16:creationId xmlns:a16="http://schemas.microsoft.com/office/drawing/2014/main" id="{A9CD4D5E-231A-E8EE-5A8A-B2392DDE9867}"/>
                  </a:ext>
                </a:extLst>
              </p:cNvPr>
              <p:cNvPicPr/>
              <p:nvPr/>
            </p:nvPicPr>
            <p:blipFill>
              <a:blip r:embed="rId8"/>
              <a:stretch>
                <a:fillRect/>
              </a:stretch>
            </p:blipFill>
            <p:spPr>
              <a:xfrm>
                <a:off x="7880920" y="1919290"/>
                <a:ext cx="36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8" name="Mürekkep 17">
                <a:extLst>
                  <a:ext uri="{FF2B5EF4-FFF2-40B4-BE49-F238E27FC236}">
                    <a16:creationId xmlns:a16="http://schemas.microsoft.com/office/drawing/2014/main" id="{CF87FF18-7A8A-6D0C-F869-2850BB9D9CF7}"/>
                  </a:ext>
                </a:extLst>
              </p14:cNvPr>
              <p14:cNvContentPartPr/>
              <p14:nvPr/>
            </p14:nvContentPartPr>
            <p14:xfrm>
              <a:off x="-1542440" y="1233850"/>
              <a:ext cx="360" cy="360"/>
            </p14:xfrm>
          </p:contentPart>
        </mc:Choice>
        <mc:Fallback xmlns="">
          <p:pic>
            <p:nvPicPr>
              <p:cNvPr id="18" name="Mürekkep 17">
                <a:extLst>
                  <a:ext uri="{FF2B5EF4-FFF2-40B4-BE49-F238E27FC236}">
                    <a16:creationId xmlns:a16="http://schemas.microsoft.com/office/drawing/2014/main" id="{CF87FF18-7A8A-6D0C-F869-2850BB9D9CF7}"/>
                  </a:ext>
                </a:extLst>
              </p:cNvPr>
              <p:cNvPicPr/>
              <p:nvPr/>
            </p:nvPicPr>
            <p:blipFill>
              <a:blip r:embed="rId10"/>
              <a:stretch>
                <a:fillRect/>
              </a:stretch>
            </p:blipFill>
            <p:spPr>
              <a:xfrm>
                <a:off x="-1551440" y="1225210"/>
                <a:ext cx="18000" cy="18000"/>
              </a:xfrm>
              <a:prstGeom prst="rect">
                <a:avLst/>
              </a:prstGeom>
            </p:spPr>
          </p:pic>
        </mc:Fallback>
      </mc:AlternateContent>
    </p:spTree>
    <p:extLst>
      <p:ext uri="{BB962C8B-B14F-4D97-AF65-F5344CB8AC3E}">
        <p14:creationId xmlns:p14="http://schemas.microsoft.com/office/powerpoint/2010/main" val="2994337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2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ppt_x"/>
                                          </p:val>
                                        </p:tav>
                                        <p:tav tm="100000">
                                          <p:val>
                                            <p:strVal val="#ppt_x"/>
                                          </p:val>
                                        </p:tav>
                                      </p:tavLst>
                                    </p:anim>
                                    <p:anim calcmode="lin" valueType="num">
                                      <p:cBhvr additive="base">
                                        <p:cTn id="8" dur="1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4000"/>
                            </p:stCondLst>
                            <p:childTnLst>
                              <p:par>
                                <p:cTn id="10" presetID="42" presetClass="entr" presetSubtype="0" fill="hold" nodeType="afterEffect">
                                  <p:stCondLst>
                                    <p:cond delay="2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ppt_x</p:attrName>
                                        </p:attrNameLst>
                                      </p:cBhvr>
                                      <p:tavLst>
                                        <p:tav tm="0">
                                          <p:val>
                                            <p:strVal val="#ppt_x"/>
                                          </p:val>
                                        </p:tav>
                                        <p:tav tm="100000">
                                          <p:val>
                                            <p:strVal val="#ppt_x"/>
                                          </p:val>
                                        </p:tav>
                                      </p:tavLst>
                                    </p:anim>
                                    <p:anim calcmode="lin" valueType="num">
                                      <p:cBhvr>
                                        <p:cTn id="14" dur="2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8000"/>
                            </p:stCondLst>
                            <p:childTnLst>
                              <p:par>
                                <p:cTn id="16" presetID="10" presetClass="entr" presetSubtype="0" fill="hold" nodeType="afterEffect">
                                  <p:stCondLst>
                                    <p:cond delay="3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2500"/>
                                        <p:tgtEl>
                                          <p:spTgt spid="21"/>
                                        </p:tgtEl>
                                      </p:cBhvr>
                                    </p:animEffect>
                                  </p:childTnLst>
                                </p:cTn>
                              </p:par>
                            </p:childTnLst>
                          </p:cTn>
                        </p:par>
                        <p:par>
                          <p:cTn id="19" fill="hold">
                            <p:stCondLst>
                              <p:cond delay="14000"/>
                            </p:stCondLst>
                            <p:childTnLst>
                              <p:par>
                                <p:cTn id="20" presetID="42" presetClass="entr" presetSubtype="0" fill="hold" grpId="0" nodeType="after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5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500"/>
                                        <p:tgtEl>
                                          <p:spTgt spid="5"/>
                                        </p:tgtEl>
                                      </p:cBhvr>
                                    </p:animEffect>
                                    <p:anim calcmode="lin" valueType="num">
                                      <p:cBhvr>
                                        <p:cTn id="28" dur="1500" fill="hold"/>
                                        <p:tgtEl>
                                          <p:spTgt spid="5"/>
                                        </p:tgtEl>
                                        <p:attrNameLst>
                                          <p:attrName>ppt_x</p:attrName>
                                        </p:attrNameLst>
                                      </p:cBhvr>
                                      <p:tavLst>
                                        <p:tav tm="0">
                                          <p:val>
                                            <p:strVal val="#ppt_x"/>
                                          </p:val>
                                        </p:tav>
                                        <p:tav tm="100000">
                                          <p:val>
                                            <p:strVal val="#ppt_x"/>
                                          </p:val>
                                        </p:tav>
                                      </p:tavLst>
                                    </p:anim>
                                    <p:anim calcmode="lin" valueType="num">
                                      <p:cBhvr>
                                        <p:cTn id="29"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CC18CD-1D90-A8BE-4276-D3C891AE1306}"/>
              </a:ext>
            </a:extLst>
          </p:cNvPr>
          <p:cNvSpPr>
            <a:spLocks noGrp="1"/>
          </p:cNvSpPr>
          <p:nvPr>
            <p:ph type="title"/>
          </p:nvPr>
        </p:nvSpPr>
        <p:spPr/>
        <p:txBody>
          <a:bodyPr/>
          <a:lstStyle/>
          <a:p>
            <a:endParaRPr lang="tr-TR"/>
          </a:p>
        </p:txBody>
      </p:sp>
      <p:pic>
        <p:nvPicPr>
          <p:cNvPr id="11" name="Resim 10">
            <a:extLst>
              <a:ext uri="{FF2B5EF4-FFF2-40B4-BE49-F238E27FC236}">
                <a16:creationId xmlns:a16="http://schemas.microsoft.com/office/drawing/2014/main" id="{915C52EA-FD8F-108A-472A-53F31FB7E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71" y="-548778"/>
            <a:ext cx="11691257" cy="7086600"/>
          </a:xfrm>
          <a:prstGeom prst="rect">
            <a:avLst/>
          </a:prstGeom>
        </p:spPr>
      </p:pic>
      <p:pic>
        <p:nvPicPr>
          <p:cNvPr id="13" name="Resim 12">
            <a:extLst>
              <a:ext uri="{FF2B5EF4-FFF2-40B4-BE49-F238E27FC236}">
                <a16:creationId xmlns:a16="http://schemas.microsoft.com/office/drawing/2014/main" id="{A22678D5-7EA4-F984-934D-C4FAA3C5A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872" y="2243089"/>
            <a:ext cx="11082676" cy="834799"/>
          </a:xfrm>
          <a:prstGeom prst="rect">
            <a:avLst/>
          </a:prstGeom>
        </p:spPr>
      </p:pic>
      <p:sp>
        <p:nvSpPr>
          <p:cNvPr id="4" name="İçerik Yer Tutucusu 3">
            <a:extLst>
              <a:ext uri="{FF2B5EF4-FFF2-40B4-BE49-F238E27FC236}">
                <a16:creationId xmlns:a16="http://schemas.microsoft.com/office/drawing/2014/main" id="{39AFE197-03EB-9EB0-7345-548A51557583}"/>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77502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61A422-8D82-2BC2-F720-C6C7FA09DEC8}"/>
              </a:ext>
            </a:extLst>
          </p:cNvPr>
          <p:cNvSpPr>
            <a:spLocks noGrp="1"/>
          </p:cNvSpPr>
          <p:nvPr>
            <p:ph type="title"/>
          </p:nvPr>
        </p:nvSpPr>
        <p:spPr>
          <a:xfrm>
            <a:off x="648887" y="121265"/>
            <a:ext cx="11543113" cy="1280890"/>
          </a:xfrm>
        </p:spPr>
        <p:txBody>
          <a:bodyPr>
            <a:normAutofit fontScale="90000"/>
          </a:bodyPr>
          <a:lstStyle/>
          <a:p>
            <a:pPr algn="ctr"/>
            <a:r>
              <a:rPr lang="tr-TR" sz="3600" b="1" dirty="0">
                <a:solidFill>
                  <a:schemeClr val="tx2"/>
                </a:solidFill>
              </a:rPr>
              <a:t> ‘</a:t>
            </a:r>
            <a:r>
              <a:rPr lang="tr-TR" sz="3600" b="1" dirty="0"/>
              <a:t>RTT </a:t>
            </a:r>
            <a:r>
              <a:rPr lang="tr-TR" b="1" dirty="0"/>
              <a:t>HASTA </a:t>
            </a:r>
            <a:r>
              <a:rPr lang="tr-TR" sz="3600" b="1" dirty="0"/>
              <a:t>VE GÜNLÜK KALİTE KONTROL YAPMAMALI’ ANLATILMAYACAK MIYDI???</a:t>
            </a:r>
            <a:br>
              <a:rPr lang="tr-TR" sz="3600" b="1" dirty="0"/>
            </a:br>
            <a:endParaRPr lang="tr-TR" b="1" dirty="0"/>
          </a:p>
        </p:txBody>
      </p:sp>
      <p:pic>
        <p:nvPicPr>
          <p:cNvPr id="5" name="İçerik Yer Tutucusu 4">
            <a:extLst>
              <a:ext uri="{FF2B5EF4-FFF2-40B4-BE49-F238E27FC236}">
                <a16:creationId xmlns:a16="http://schemas.microsoft.com/office/drawing/2014/main" id="{2B0789F5-0495-5068-493B-CAA3431F4E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2783" y="1412315"/>
            <a:ext cx="8002337" cy="5334579"/>
          </a:xfrm>
        </p:spPr>
      </p:pic>
    </p:spTree>
    <p:extLst>
      <p:ext uri="{BB962C8B-B14F-4D97-AF65-F5344CB8AC3E}">
        <p14:creationId xmlns:p14="http://schemas.microsoft.com/office/powerpoint/2010/main" val="292907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A1D800-A924-AEB3-9971-6AB2D6EDCE59}"/>
              </a:ext>
            </a:extLst>
          </p:cNvPr>
          <p:cNvSpPr>
            <a:spLocks noGrp="1"/>
          </p:cNvSpPr>
          <p:nvPr>
            <p:ph type="title"/>
          </p:nvPr>
        </p:nvSpPr>
        <p:spPr>
          <a:xfrm>
            <a:off x="1889761" y="624110"/>
            <a:ext cx="6431279" cy="1280890"/>
          </a:xfrm>
        </p:spPr>
        <p:txBody>
          <a:bodyPr/>
          <a:lstStyle/>
          <a:p>
            <a:r>
              <a:rPr lang="tr-TR" dirty="0"/>
              <a:t>TÜRKİYE’DE RTT EĞİTİMİ</a:t>
            </a:r>
          </a:p>
        </p:txBody>
      </p:sp>
      <p:sp>
        <p:nvSpPr>
          <p:cNvPr id="3" name="İçerik Yer Tutucusu 2">
            <a:extLst>
              <a:ext uri="{FF2B5EF4-FFF2-40B4-BE49-F238E27FC236}">
                <a16:creationId xmlns:a16="http://schemas.microsoft.com/office/drawing/2014/main" id="{9F534D4B-0C93-5E7D-C150-02E11B9F9E27}"/>
              </a:ext>
            </a:extLst>
          </p:cNvPr>
          <p:cNvSpPr>
            <a:spLocks noGrp="1"/>
          </p:cNvSpPr>
          <p:nvPr>
            <p:ph idx="1"/>
          </p:nvPr>
        </p:nvSpPr>
        <p:spPr>
          <a:xfrm>
            <a:off x="1595120" y="1765300"/>
            <a:ext cx="9909492" cy="4145922"/>
          </a:xfrm>
        </p:spPr>
        <p:txBody>
          <a:bodyPr>
            <a:normAutofit/>
          </a:bodyPr>
          <a:lstStyle/>
          <a:p>
            <a:pPr marL="0" indent="0">
              <a:buNone/>
            </a:pPr>
            <a:endParaRPr lang="tr-TR" sz="2800" dirty="0"/>
          </a:p>
          <a:p>
            <a:r>
              <a:rPr lang="tr-TR" sz="2800" dirty="0"/>
              <a:t>YÖK’E KAYITLI </a:t>
            </a:r>
          </a:p>
          <a:p>
            <a:pPr marL="0" indent="0">
              <a:buNone/>
            </a:pPr>
            <a:r>
              <a:rPr lang="tr-TR" sz="2800" dirty="0"/>
              <a:t>           8’İ  DEVLET ÜNİVERSİTELERİNDE</a:t>
            </a:r>
          </a:p>
          <a:p>
            <a:pPr marL="0" indent="0">
              <a:buNone/>
            </a:pPr>
            <a:r>
              <a:rPr lang="tr-TR" sz="2800" dirty="0"/>
              <a:t>           4’ü KKTC’de</a:t>
            </a:r>
          </a:p>
          <a:p>
            <a:pPr marL="0" indent="0">
              <a:buNone/>
            </a:pPr>
            <a:r>
              <a:rPr lang="tr-TR" sz="2800" dirty="0"/>
              <a:t>           17’Sİ ÖZEL ÜNİVERSİTELERDE </a:t>
            </a:r>
          </a:p>
          <a:p>
            <a:pPr marL="0" indent="0">
              <a:buNone/>
            </a:pPr>
            <a:endParaRPr lang="tr-TR" sz="2800" dirty="0"/>
          </a:p>
          <a:p>
            <a:r>
              <a:rPr lang="tr-TR" sz="2800" dirty="0"/>
              <a:t>2 YILLIK ÖNLİSANS EĞİTİMİ</a:t>
            </a:r>
          </a:p>
        </p:txBody>
      </p:sp>
      <p:sp>
        <p:nvSpPr>
          <p:cNvPr id="6" name="Metin kutusu 5">
            <a:extLst>
              <a:ext uri="{FF2B5EF4-FFF2-40B4-BE49-F238E27FC236}">
                <a16:creationId xmlns:a16="http://schemas.microsoft.com/office/drawing/2014/main" id="{89B49AA2-0EBE-679A-B27C-9A5E9134BDB3}"/>
              </a:ext>
            </a:extLst>
          </p:cNvPr>
          <p:cNvSpPr txBox="1"/>
          <p:nvPr/>
        </p:nvSpPr>
        <p:spPr>
          <a:xfrm>
            <a:off x="1335820" y="3046190"/>
            <a:ext cx="9823836" cy="1015663"/>
          </a:xfrm>
          <a:prstGeom prst="rect">
            <a:avLst/>
          </a:prstGeom>
          <a:solidFill>
            <a:schemeClr val="bg1">
              <a:lumMod val="75000"/>
              <a:alpha val="87000"/>
            </a:schemeClr>
          </a:solidFill>
        </p:spPr>
        <p:txBody>
          <a:bodyPr wrap="square" rtlCol="0">
            <a:spAutoFit/>
          </a:bodyPr>
          <a:lstStyle/>
          <a:p>
            <a:pPr algn="just"/>
            <a:r>
              <a:rPr lang="tr-TR" sz="6000" dirty="0">
                <a:solidFill>
                  <a:srgbClr val="C00000"/>
                </a:solidFill>
              </a:rPr>
              <a:t> TOPLAMDA 29 ÜNİVERSİTEDE                                     </a:t>
            </a:r>
          </a:p>
        </p:txBody>
      </p:sp>
      <p:sp>
        <p:nvSpPr>
          <p:cNvPr id="4" name="Metin kutusu 3">
            <a:extLst>
              <a:ext uri="{FF2B5EF4-FFF2-40B4-BE49-F238E27FC236}">
                <a16:creationId xmlns:a16="http://schemas.microsoft.com/office/drawing/2014/main" id="{CC650E83-7FD4-473C-A765-E262FD9EC14A}"/>
              </a:ext>
            </a:extLst>
          </p:cNvPr>
          <p:cNvSpPr txBox="1"/>
          <p:nvPr/>
        </p:nvSpPr>
        <p:spPr>
          <a:xfrm>
            <a:off x="1335820" y="2776432"/>
            <a:ext cx="9909492" cy="2123658"/>
          </a:xfrm>
          <a:prstGeom prst="rect">
            <a:avLst/>
          </a:prstGeom>
          <a:solidFill>
            <a:schemeClr val="bg1">
              <a:lumMod val="75000"/>
            </a:schemeClr>
          </a:solidFill>
        </p:spPr>
        <p:txBody>
          <a:bodyPr wrap="square" rtlCol="0">
            <a:spAutoFit/>
          </a:bodyPr>
          <a:lstStyle/>
          <a:p>
            <a:pPr marL="0" indent="0" algn="ctr">
              <a:buNone/>
            </a:pPr>
            <a:r>
              <a:rPr lang="tr-TR" sz="4400" b="1" dirty="0">
                <a:solidFill>
                  <a:srgbClr val="C00000"/>
                </a:solidFill>
              </a:rPr>
              <a:t>KALİTE KONTROL DERSLERİ   </a:t>
            </a:r>
          </a:p>
          <a:p>
            <a:pPr marL="0" indent="0" algn="ctr">
              <a:buNone/>
            </a:pPr>
            <a:r>
              <a:rPr lang="tr-TR" sz="4400" b="1" dirty="0">
                <a:solidFill>
                  <a:srgbClr val="C00000"/>
                </a:solidFill>
              </a:rPr>
              <a:t>11 ÜNİVERSİTEDEKİ RADYOTERAPİ PROGRAMINDA YER ALIYOR</a:t>
            </a:r>
          </a:p>
        </p:txBody>
      </p:sp>
    </p:spTree>
    <p:extLst>
      <p:ext uri="{BB962C8B-B14F-4D97-AF65-F5344CB8AC3E}">
        <p14:creationId xmlns:p14="http://schemas.microsoft.com/office/powerpoint/2010/main" val="363116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3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500"/>
                            </p:stCondLst>
                            <p:childTnLst>
                              <p:par>
                                <p:cTn id="10" presetID="42" presetClass="entr" presetSubtype="0" fill="hold" grpId="0" nodeType="afterEffect">
                                  <p:stCondLst>
                                    <p:cond delay="225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750"/>
                                        <p:tgtEl>
                                          <p:spTgt spid="4"/>
                                        </p:tgtEl>
                                      </p:cBhvr>
                                    </p:animEffect>
                                    <p:anim calcmode="lin" valueType="num">
                                      <p:cBhvr>
                                        <p:cTn id="13" dur="1750" fill="hold"/>
                                        <p:tgtEl>
                                          <p:spTgt spid="4"/>
                                        </p:tgtEl>
                                        <p:attrNameLst>
                                          <p:attrName>ppt_x</p:attrName>
                                        </p:attrNameLst>
                                      </p:cBhvr>
                                      <p:tavLst>
                                        <p:tav tm="0">
                                          <p:val>
                                            <p:strVal val="#ppt_x"/>
                                          </p:val>
                                        </p:tav>
                                        <p:tav tm="100000">
                                          <p:val>
                                            <p:strVal val="#ppt_x"/>
                                          </p:val>
                                        </p:tav>
                                      </p:tavLst>
                                    </p:anim>
                                    <p:anim calcmode="lin" valueType="num">
                                      <p:cBhvr>
                                        <p:cTn id="14" dur="1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5A226-C27D-60B6-96AF-C9EA8F0AAF9C}"/>
              </a:ext>
            </a:extLst>
          </p:cNvPr>
          <p:cNvSpPr>
            <a:spLocks noGrp="1"/>
          </p:cNvSpPr>
          <p:nvPr>
            <p:ph type="title"/>
          </p:nvPr>
        </p:nvSpPr>
        <p:spPr/>
        <p:txBody>
          <a:bodyPr/>
          <a:lstStyle/>
          <a:p>
            <a:endParaRPr lang="tr-TR"/>
          </a:p>
        </p:txBody>
      </p:sp>
      <p:pic>
        <p:nvPicPr>
          <p:cNvPr id="11" name="İçerik Yer Tutucusu 10">
            <a:extLst>
              <a:ext uri="{FF2B5EF4-FFF2-40B4-BE49-F238E27FC236}">
                <a16:creationId xmlns:a16="http://schemas.microsoft.com/office/drawing/2014/main" id="{5AD071F3-B282-A1C3-DA15-60DC846684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080" y="-81280"/>
            <a:ext cx="7650480" cy="4092575"/>
          </a:xfrm>
        </p:spPr>
      </p:pic>
      <p:pic>
        <p:nvPicPr>
          <p:cNvPr id="16" name="Resim 15">
            <a:extLst>
              <a:ext uri="{FF2B5EF4-FFF2-40B4-BE49-F238E27FC236}">
                <a16:creationId xmlns:a16="http://schemas.microsoft.com/office/drawing/2014/main" id="{C6521EF5-05D3-BD97-2EB0-607D7C781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361" y="1483360"/>
            <a:ext cx="6766559" cy="5374640"/>
          </a:xfrm>
          <a:prstGeom prst="rect">
            <a:avLst/>
          </a:prstGeom>
        </p:spPr>
      </p:pic>
    </p:spTree>
    <p:extLst>
      <p:ext uri="{BB962C8B-B14F-4D97-AF65-F5344CB8AC3E}">
        <p14:creationId xmlns:p14="http://schemas.microsoft.com/office/powerpoint/2010/main" val="60626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anim calcmode="lin" valueType="num">
                                      <p:cBhvr>
                                        <p:cTn id="8" dur="250" fill="hold"/>
                                        <p:tgtEl>
                                          <p:spTgt spid="11"/>
                                        </p:tgtEl>
                                        <p:attrNameLst>
                                          <p:attrName>ppt_x</p:attrName>
                                        </p:attrNameLst>
                                      </p:cBhvr>
                                      <p:tavLst>
                                        <p:tav tm="0">
                                          <p:val>
                                            <p:strVal val="#ppt_x"/>
                                          </p:val>
                                        </p:tav>
                                        <p:tav tm="100000">
                                          <p:val>
                                            <p:strVal val="#ppt_x"/>
                                          </p:val>
                                        </p:tav>
                                      </p:tavLst>
                                    </p:anim>
                                    <p:anim calcmode="lin" valueType="num">
                                      <p:cBhvr>
                                        <p:cTn id="9" dur="2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nodeType="afterEffect">
                                  <p:stCondLst>
                                    <p:cond delay="25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anim calcmode="lin" valueType="num">
                                      <p:cBhvr>
                                        <p:cTn id="14" dur="500" fill="hold"/>
                                        <p:tgtEl>
                                          <p:spTgt spid="16"/>
                                        </p:tgtEl>
                                        <p:attrNameLst>
                                          <p:attrName>ppt_x</p:attrName>
                                        </p:attrNameLst>
                                      </p:cBhvr>
                                      <p:tavLst>
                                        <p:tav tm="0">
                                          <p:val>
                                            <p:strVal val="#ppt_x"/>
                                          </p:val>
                                        </p:tav>
                                        <p:tav tm="100000">
                                          <p:val>
                                            <p:strVal val="#ppt_x"/>
                                          </p:val>
                                        </p:tav>
                                      </p:tavLst>
                                    </p:anim>
                                    <p:anim calcmode="lin" valueType="num">
                                      <p:cBhvr>
                                        <p:cTn id="1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9A1EC5-0A57-463F-B4B9-7052B947DEB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80F5994A-1DA1-CC59-BFC5-79A93E88438D}"/>
              </a:ext>
            </a:extLst>
          </p:cNvPr>
          <p:cNvSpPr>
            <a:spLocks noGrp="1"/>
          </p:cNvSpPr>
          <p:nvPr>
            <p:ph idx="1"/>
          </p:nvPr>
        </p:nvSpPr>
        <p:spPr/>
        <p:txBody>
          <a:bodyPr/>
          <a:lstStyle/>
          <a:p>
            <a:pPr marL="0" indent="0">
              <a:buNone/>
            </a:pPr>
            <a:endParaRPr lang="tr-TR" sz="4400" dirty="0"/>
          </a:p>
          <a:p>
            <a:pPr marL="0" indent="0">
              <a:buNone/>
            </a:pPr>
            <a:r>
              <a:rPr lang="tr-TR" sz="4400" dirty="0"/>
              <a:t>Ülkemizde genel olarak  hasta tedavi yöntemleri ve hasta set-</a:t>
            </a:r>
            <a:r>
              <a:rPr lang="tr-TR" sz="4400" dirty="0" err="1"/>
              <a:t>up’ı</a:t>
            </a:r>
            <a:r>
              <a:rPr lang="tr-TR" sz="4400" dirty="0"/>
              <a:t> odaklı  eğitim programları yürütülmektedir. </a:t>
            </a:r>
          </a:p>
          <a:p>
            <a:pPr marL="0" indent="0">
              <a:buNone/>
            </a:pPr>
            <a:endParaRPr lang="tr-TR" dirty="0"/>
          </a:p>
        </p:txBody>
      </p:sp>
    </p:spTree>
    <p:extLst>
      <p:ext uri="{BB962C8B-B14F-4D97-AF65-F5344CB8AC3E}">
        <p14:creationId xmlns:p14="http://schemas.microsoft.com/office/powerpoint/2010/main" val="3964897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2F2EC9-DCFE-5640-3ED8-860C50EF5045}"/>
              </a:ext>
            </a:extLst>
          </p:cNvPr>
          <p:cNvSpPr>
            <a:spLocks noGrp="1"/>
          </p:cNvSpPr>
          <p:nvPr>
            <p:ph type="title"/>
          </p:nvPr>
        </p:nvSpPr>
        <p:spPr/>
        <p:txBody>
          <a:bodyPr/>
          <a:lstStyle/>
          <a:p>
            <a:endParaRPr lang="tr-TR" dirty="0"/>
          </a:p>
        </p:txBody>
      </p:sp>
      <p:pic>
        <p:nvPicPr>
          <p:cNvPr id="21" name="İçerik Yer Tutucusu 20">
            <a:extLst>
              <a:ext uri="{FF2B5EF4-FFF2-40B4-BE49-F238E27FC236}">
                <a16:creationId xmlns:a16="http://schemas.microsoft.com/office/drawing/2014/main" id="{319C9C45-E80B-B5D5-5CCB-609F4A95CB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4299" y="-395510"/>
            <a:ext cx="10312400" cy="7253510"/>
          </a:xfrm>
        </p:spPr>
      </p:pic>
      <p:sp>
        <p:nvSpPr>
          <p:cNvPr id="22" name="Metin kutusu 21">
            <a:extLst>
              <a:ext uri="{FF2B5EF4-FFF2-40B4-BE49-F238E27FC236}">
                <a16:creationId xmlns:a16="http://schemas.microsoft.com/office/drawing/2014/main" id="{AEEAF55A-A95C-FCC2-31DD-51291E055AA2}"/>
              </a:ext>
            </a:extLst>
          </p:cNvPr>
          <p:cNvSpPr txBox="1"/>
          <p:nvPr/>
        </p:nvSpPr>
        <p:spPr>
          <a:xfrm>
            <a:off x="1000760" y="2237770"/>
            <a:ext cx="10210800" cy="1569660"/>
          </a:xfrm>
          <a:prstGeom prst="rect">
            <a:avLst/>
          </a:prstGeom>
          <a:solidFill>
            <a:schemeClr val="bg1">
              <a:lumMod val="65000"/>
            </a:schemeClr>
          </a:solidFill>
        </p:spPr>
        <p:txBody>
          <a:bodyPr wrap="square" rtlCol="0">
            <a:spAutoFit/>
          </a:bodyPr>
          <a:lstStyle/>
          <a:p>
            <a:pPr algn="ctr"/>
            <a:r>
              <a:rPr lang="tr-TR" sz="4800" b="1" dirty="0">
                <a:solidFill>
                  <a:srgbClr val="C00000"/>
                </a:solidFill>
              </a:rPr>
              <a:t>GÜNCEL GEREKSİNİMLERİ KARŞILAMAYAN YAKLAŞIM</a:t>
            </a:r>
          </a:p>
        </p:txBody>
      </p:sp>
      <p:sp>
        <p:nvSpPr>
          <p:cNvPr id="23" name="Metin kutusu 22">
            <a:extLst>
              <a:ext uri="{FF2B5EF4-FFF2-40B4-BE49-F238E27FC236}">
                <a16:creationId xmlns:a16="http://schemas.microsoft.com/office/drawing/2014/main" id="{1CDACC8D-759D-0C53-2098-6B5A412D3643}"/>
              </a:ext>
            </a:extLst>
          </p:cNvPr>
          <p:cNvSpPr txBox="1"/>
          <p:nvPr/>
        </p:nvSpPr>
        <p:spPr>
          <a:xfrm>
            <a:off x="10782300" y="3022600"/>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231653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500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D9DF8C-FBC5-E8C8-1A84-98F3D2818FCE}"/>
              </a:ext>
            </a:extLst>
          </p:cNvPr>
          <p:cNvSpPr>
            <a:spLocks noGrp="1"/>
          </p:cNvSpPr>
          <p:nvPr>
            <p:ph type="title"/>
          </p:nvPr>
        </p:nvSpPr>
        <p:spPr>
          <a:xfrm>
            <a:off x="1780125" y="0"/>
            <a:ext cx="8911687" cy="1280890"/>
          </a:xfrm>
        </p:spPr>
        <p:txBody>
          <a:bodyPr/>
          <a:lstStyle/>
          <a:p>
            <a:br>
              <a:rPr lang="tr-TR" dirty="0"/>
            </a:br>
            <a:endParaRPr lang="tr-TR" dirty="0"/>
          </a:p>
        </p:txBody>
      </p:sp>
      <p:sp>
        <p:nvSpPr>
          <p:cNvPr id="3" name="İçerik Yer Tutucusu 2">
            <a:extLst>
              <a:ext uri="{FF2B5EF4-FFF2-40B4-BE49-F238E27FC236}">
                <a16:creationId xmlns:a16="http://schemas.microsoft.com/office/drawing/2014/main" id="{A74C3E25-64A2-E984-8B32-FB990B741FFF}"/>
              </a:ext>
            </a:extLst>
          </p:cNvPr>
          <p:cNvSpPr>
            <a:spLocks noGrp="1"/>
          </p:cNvSpPr>
          <p:nvPr>
            <p:ph idx="1"/>
          </p:nvPr>
        </p:nvSpPr>
        <p:spPr>
          <a:xfrm>
            <a:off x="1500187" y="88900"/>
            <a:ext cx="3986213" cy="6667500"/>
          </a:xfrm>
        </p:spPr>
        <p:txBody>
          <a:bodyPr>
            <a:normAutofit/>
          </a:bodyPr>
          <a:lstStyle/>
          <a:p>
            <a:pPr marL="0" indent="0">
              <a:lnSpc>
                <a:spcPct val="110000"/>
              </a:lnSpc>
              <a:spcBef>
                <a:spcPts val="600"/>
              </a:spcBef>
              <a:spcAft>
                <a:spcPts val="600"/>
              </a:spcAft>
              <a:buNone/>
            </a:pPr>
            <a:endParaRPr lang="tr-TR" sz="2800" dirty="0"/>
          </a:p>
          <a:p>
            <a:pPr marL="0" indent="0">
              <a:lnSpc>
                <a:spcPct val="110000"/>
              </a:lnSpc>
              <a:spcBef>
                <a:spcPts val="600"/>
              </a:spcBef>
              <a:spcAft>
                <a:spcPts val="600"/>
              </a:spcAft>
              <a:buNone/>
            </a:pPr>
            <a:endParaRPr lang="tr-TR" sz="2800" dirty="0"/>
          </a:p>
          <a:p>
            <a:pPr marL="0" indent="0">
              <a:lnSpc>
                <a:spcPct val="110000"/>
              </a:lnSpc>
              <a:spcBef>
                <a:spcPts val="600"/>
              </a:spcBef>
              <a:spcAft>
                <a:spcPts val="600"/>
              </a:spcAft>
              <a:buNone/>
            </a:pPr>
            <a:r>
              <a:rPr lang="tr-TR" sz="2800" b="1" dirty="0"/>
              <a:t>RTT uygulamaya dayalı bir meslek olması sebebiyle  yeterli uygulama imkanlarının sunulmasına dair kısıtlar konuya dair bir başka gerçektir.  </a:t>
            </a:r>
          </a:p>
          <a:p>
            <a:pPr marL="0" indent="0">
              <a:buNone/>
            </a:pPr>
            <a:endParaRPr lang="tr-TR" sz="2400" dirty="0"/>
          </a:p>
          <a:p>
            <a:pPr marL="0" indent="0">
              <a:buNone/>
            </a:pPr>
            <a:endParaRPr lang="tr-TR" sz="2400" dirty="0"/>
          </a:p>
          <a:p>
            <a:pPr marL="0" indent="0">
              <a:buNone/>
            </a:pPr>
            <a:endParaRPr lang="tr-TR" dirty="0"/>
          </a:p>
          <a:p>
            <a:endParaRPr lang="tr-TR" dirty="0"/>
          </a:p>
        </p:txBody>
      </p:sp>
      <p:pic>
        <p:nvPicPr>
          <p:cNvPr id="5" name="Resim 4">
            <a:extLst>
              <a:ext uri="{FF2B5EF4-FFF2-40B4-BE49-F238E27FC236}">
                <a16:creationId xmlns:a16="http://schemas.microsoft.com/office/drawing/2014/main" id="{ADD1A56B-DF74-6C0A-3905-AADCC066F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0" y="679450"/>
            <a:ext cx="7087137" cy="5524500"/>
          </a:xfrm>
          <a:prstGeom prst="rect">
            <a:avLst/>
          </a:prstGeom>
        </p:spPr>
      </p:pic>
    </p:spTree>
    <p:extLst>
      <p:ext uri="{BB962C8B-B14F-4D97-AF65-F5344CB8AC3E}">
        <p14:creationId xmlns:p14="http://schemas.microsoft.com/office/powerpoint/2010/main" val="443099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C27D5C-9BE4-44AA-955E-164CDFA0B0CB}"/>
              </a:ext>
            </a:extLst>
          </p:cNvPr>
          <p:cNvSpPr>
            <a:spLocks noGrp="1"/>
          </p:cNvSpPr>
          <p:nvPr>
            <p:ph type="title"/>
          </p:nvPr>
        </p:nvSpPr>
        <p:spPr>
          <a:xfrm>
            <a:off x="2313525" y="0"/>
            <a:ext cx="8911687" cy="1280890"/>
          </a:xfrm>
        </p:spPr>
        <p:txBody>
          <a:bodyPr/>
          <a:lstStyle/>
          <a:p>
            <a:r>
              <a:rPr lang="tr-TR" dirty="0"/>
              <a:t>BAZI GERÇEKLER</a:t>
            </a:r>
          </a:p>
        </p:txBody>
      </p:sp>
      <p:sp>
        <p:nvSpPr>
          <p:cNvPr id="3" name="İçerik Yer Tutucusu 2">
            <a:extLst>
              <a:ext uri="{FF2B5EF4-FFF2-40B4-BE49-F238E27FC236}">
                <a16:creationId xmlns:a16="http://schemas.microsoft.com/office/drawing/2014/main" id="{DAC03296-74C0-2B7B-8020-29C43659CEA3}"/>
              </a:ext>
            </a:extLst>
          </p:cNvPr>
          <p:cNvSpPr>
            <a:spLocks noGrp="1"/>
          </p:cNvSpPr>
          <p:nvPr>
            <p:ph idx="1"/>
          </p:nvPr>
        </p:nvSpPr>
        <p:spPr>
          <a:xfrm>
            <a:off x="2628900" y="723900"/>
            <a:ext cx="9436100" cy="6134100"/>
          </a:xfrm>
        </p:spPr>
        <p:txBody>
          <a:bodyPr>
            <a:normAutofit/>
          </a:bodyPr>
          <a:lstStyle/>
          <a:p>
            <a:endParaRPr lang="tr-TR" dirty="0"/>
          </a:p>
          <a:p>
            <a:r>
              <a:rPr lang="tr-TR" sz="2400" dirty="0"/>
              <a:t>Kalite kontrol süreçleri giderek önem kazanmakta ve RTT bu sürece dahil olması gerektiği dünyada kabul gören bir konudur. </a:t>
            </a:r>
          </a:p>
          <a:p>
            <a:r>
              <a:rPr lang="tr-TR" sz="2400" dirty="0"/>
              <a:t>Türkiye dahil pek çok ülkede RTT eğitimleri bu eksende verilememektedir.</a:t>
            </a:r>
          </a:p>
          <a:p>
            <a:r>
              <a:rPr lang="tr-TR" sz="2400" dirty="0"/>
              <a:t>Konu kalite kontrol olunca medikal fizik uzmanları bu eğitimlerde önemli bir yere sahiptir. Ancak medikal fizik uzmanı sayısında da gerek kliniklerde gerek akademide sayı bu kapsamda eğitim verilmesi için standart oluşturacak düzeyde değildir.</a:t>
            </a:r>
          </a:p>
          <a:p>
            <a:r>
              <a:rPr lang="tr-TR" sz="2400" dirty="0"/>
              <a:t>Her işin yetkinliği eğitim ve pratik uygulama tecrübesi yanında sağlıklı iş akışlarıyla mümkündür.</a:t>
            </a:r>
          </a:p>
          <a:p>
            <a:r>
              <a:rPr lang="tr-TR" sz="2400" dirty="0"/>
              <a:t>Türkiye’de mevcut mevzuatlar açısından RTT  kalite kontrol süreçlerinde görev alması hususu yoruma açık durumdadır.</a:t>
            </a:r>
          </a:p>
        </p:txBody>
      </p:sp>
    </p:spTree>
    <p:extLst>
      <p:ext uri="{BB962C8B-B14F-4D97-AF65-F5344CB8AC3E}">
        <p14:creationId xmlns:p14="http://schemas.microsoft.com/office/powerpoint/2010/main" val="3145978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A6FE37-178F-CB44-6235-C9EF481B9764}"/>
              </a:ext>
            </a:extLst>
          </p:cNvPr>
          <p:cNvSpPr>
            <a:spLocks noGrp="1"/>
          </p:cNvSpPr>
          <p:nvPr>
            <p:ph idx="1"/>
          </p:nvPr>
        </p:nvSpPr>
        <p:spPr>
          <a:xfrm>
            <a:off x="8341360" y="899438"/>
            <a:ext cx="3850640" cy="5186402"/>
          </a:xfrm>
        </p:spPr>
        <p:txBody>
          <a:bodyPr>
            <a:normAutofit/>
          </a:bodyPr>
          <a:lstStyle/>
          <a:p>
            <a:pPr marL="0" indent="0" algn="ctr">
              <a:buNone/>
            </a:pPr>
            <a:endParaRPr lang="tr-TR" sz="2400" dirty="0"/>
          </a:p>
          <a:p>
            <a:pPr marL="0" indent="0" algn="ctr">
              <a:buNone/>
            </a:pPr>
            <a:endParaRPr lang="tr-TR" sz="2400" dirty="0"/>
          </a:p>
          <a:p>
            <a:pPr marL="0" indent="0" algn="ctr">
              <a:buNone/>
            </a:pPr>
            <a:r>
              <a:rPr lang="tr-TR" sz="2400" dirty="0"/>
              <a:t>Ülkemizde mevzuatların radyoterapi alanındaki gelişmelerle uyumlu şekilde yeniden tasarlanması belirsizlikleri ortadan kaldırmak ve standartları oluşturmak adına yararlı olabilir.</a:t>
            </a:r>
          </a:p>
          <a:p>
            <a:pPr marL="0" indent="0" algn="ctr">
              <a:buNone/>
            </a:pPr>
            <a:endParaRPr lang="tr-TR" sz="2400" dirty="0"/>
          </a:p>
        </p:txBody>
      </p:sp>
      <p:pic>
        <p:nvPicPr>
          <p:cNvPr id="4" name="Resim 3">
            <a:extLst>
              <a:ext uri="{FF2B5EF4-FFF2-40B4-BE49-F238E27FC236}">
                <a16:creationId xmlns:a16="http://schemas.microsoft.com/office/drawing/2014/main" id="{23E79260-2253-55D4-638F-C6DF06D739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1123" y="1034878"/>
            <a:ext cx="6329997" cy="5050962"/>
          </a:xfrm>
          <a:prstGeom prst="rect">
            <a:avLst/>
          </a:prstGeom>
        </p:spPr>
      </p:pic>
      <p:sp>
        <p:nvSpPr>
          <p:cNvPr id="5" name="Metin kutusu 4">
            <a:extLst>
              <a:ext uri="{FF2B5EF4-FFF2-40B4-BE49-F238E27FC236}">
                <a16:creationId xmlns:a16="http://schemas.microsoft.com/office/drawing/2014/main" id="{238CD4E8-203F-90A6-7F08-1B39CB7A8ACC}"/>
              </a:ext>
            </a:extLst>
          </p:cNvPr>
          <p:cNvSpPr txBox="1"/>
          <p:nvPr/>
        </p:nvSpPr>
        <p:spPr>
          <a:xfrm>
            <a:off x="132080" y="-116225"/>
            <a:ext cx="8422640" cy="1015663"/>
          </a:xfrm>
          <a:prstGeom prst="rect">
            <a:avLst/>
          </a:prstGeom>
          <a:noFill/>
        </p:spPr>
        <p:txBody>
          <a:bodyPr wrap="square" rtlCol="0">
            <a:spAutoFit/>
          </a:bodyPr>
          <a:lstStyle/>
          <a:p>
            <a:pPr algn="l"/>
            <a:endParaRPr lang="tr-TR" sz="2000" b="0" i="0" u="none" strike="noStrike" baseline="0" dirty="0">
              <a:solidFill>
                <a:srgbClr val="C00000"/>
              </a:solidFill>
              <a:latin typeface="Calibri" panose="020F0502020204030204" pitchFamily="34" charset="0"/>
            </a:endParaRPr>
          </a:p>
          <a:p>
            <a:r>
              <a:rPr lang="tr-TR" sz="2000" b="0" i="0" u="none" strike="noStrike" baseline="0" dirty="0">
                <a:solidFill>
                  <a:srgbClr val="C00000"/>
                </a:solidFill>
                <a:latin typeface="Calibri" panose="020F0502020204030204" pitchFamily="34" charset="0"/>
              </a:rPr>
              <a:t> </a:t>
            </a:r>
            <a:r>
              <a:rPr lang="tr-TR" sz="2000" b="1" i="0" u="none" strike="noStrike" baseline="0" dirty="0">
                <a:solidFill>
                  <a:srgbClr val="C00000"/>
                </a:solidFill>
                <a:latin typeface="Calibri" panose="020F0502020204030204" pitchFamily="34" charset="0"/>
              </a:rPr>
              <a:t>SAĞLIK MESLEK MENSUPLARI İLE SAĞLIK HİZMETLERİNDE ÇALIŞAN DİĞER MESLEK MENSUPLARININ İŞ VE GÖREV TANIMLARINA DAİR YÖNETMELİK </a:t>
            </a:r>
            <a:endParaRPr lang="tr-TR" sz="2000" dirty="0">
              <a:solidFill>
                <a:srgbClr val="C00000"/>
              </a:solidFill>
            </a:endParaRPr>
          </a:p>
        </p:txBody>
      </p:sp>
    </p:spTree>
    <p:extLst>
      <p:ext uri="{BB962C8B-B14F-4D97-AF65-F5344CB8AC3E}">
        <p14:creationId xmlns:p14="http://schemas.microsoft.com/office/powerpoint/2010/main" val="3159315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A6FE37-178F-CB44-6235-C9EF481B9764}"/>
              </a:ext>
            </a:extLst>
          </p:cNvPr>
          <p:cNvSpPr>
            <a:spLocks noGrp="1"/>
          </p:cNvSpPr>
          <p:nvPr>
            <p:ph idx="1"/>
          </p:nvPr>
        </p:nvSpPr>
        <p:spPr>
          <a:xfrm>
            <a:off x="2264092" y="-88900"/>
            <a:ext cx="8915400" cy="5435600"/>
          </a:xfrm>
        </p:spPr>
        <p:txBody>
          <a:bodyPr>
            <a:normAutofit/>
          </a:bodyPr>
          <a:lstStyle/>
          <a:p>
            <a:endParaRPr lang="tr-TR" sz="4000" dirty="0"/>
          </a:p>
          <a:p>
            <a:endParaRPr lang="tr-TR" sz="4000" dirty="0"/>
          </a:p>
          <a:p>
            <a:pPr marL="0" indent="0">
              <a:buNone/>
            </a:pPr>
            <a:r>
              <a:rPr lang="tr-TR" sz="4000" dirty="0"/>
              <a:t>Ülkemizdeki eğitim ve mevzuat eksikleri giderilmeden RTT teknikerleri şu an için kalite kontrol süreçlerinde yer almamalıdırlar.  </a:t>
            </a:r>
          </a:p>
          <a:p>
            <a:pPr marL="0" indent="0" algn="ctr">
              <a:buNone/>
            </a:pPr>
            <a:endParaRPr lang="tr-TR" dirty="0"/>
          </a:p>
        </p:txBody>
      </p:sp>
    </p:spTree>
    <p:extLst>
      <p:ext uri="{BB962C8B-B14F-4D97-AF65-F5344CB8AC3E}">
        <p14:creationId xmlns:p14="http://schemas.microsoft.com/office/powerpoint/2010/main" val="3877497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06A35C-B2FB-34F9-E19A-0B73C692243F}"/>
              </a:ext>
            </a:extLst>
          </p:cNvPr>
          <p:cNvSpPr>
            <a:spLocks noGrp="1"/>
          </p:cNvSpPr>
          <p:nvPr>
            <p:ph type="ctrTitle"/>
          </p:nvPr>
        </p:nvSpPr>
        <p:spPr>
          <a:xfrm>
            <a:off x="2589212" y="609600"/>
            <a:ext cx="8915399" cy="3348000"/>
          </a:xfrm>
        </p:spPr>
        <p:txBody>
          <a:bodyPr>
            <a:normAutofit fontScale="90000"/>
          </a:bodyPr>
          <a:lstStyle/>
          <a:p>
            <a:pPr>
              <a:lnSpc>
                <a:spcPct val="150000"/>
              </a:lnSpc>
            </a:pPr>
            <a:r>
              <a:rPr lang="tr-TR" dirty="0"/>
              <a:t>RTT HASTA  VE GÜNLÜK</a:t>
            </a:r>
            <a:br>
              <a:rPr lang="tr-TR" dirty="0"/>
            </a:br>
            <a:r>
              <a:rPr lang="tr-TR" dirty="0"/>
              <a:t>KALİTE KONTROL </a:t>
            </a:r>
            <a:br>
              <a:rPr lang="tr-TR" dirty="0"/>
            </a:br>
            <a:r>
              <a:rPr lang="tr-TR" dirty="0"/>
              <a:t>YAPMAMALI MI?</a:t>
            </a:r>
          </a:p>
        </p:txBody>
      </p:sp>
      <p:sp>
        <p:nvSpPr>
          <p:cNvPr id="3" name="Alt Başlık 2">
            <a:extLst>
              <a:ext uri="{FF2B5EF4-FFF2-40B4-BE49-F238E27FC236}">
                <a16:creationId xmlns:a16="http://schemas.microsoft.com/office/drawing/2014/main" id="{7E8AFFD0-5A3A-E6E9-155A-190F215ADB4C}"/>
              </a:ext>
            </a:extLst>
          </p:cNvPr>
          <p:cNvSpPr>
            <a:spLocks noGrp="1"/>
          </p:cNvSpPr>
          <p:nvPr>
            <p:ph type="subTitle" idx="1"/>
          </p:nvPr>
        </p:nvSpPr>
        <p:spPr>
          <a:xfrm>
            <a:off x="2589213" y="4777379"/>
            <a:ext cx="8915399" cy="1610721"/>
          </a:xfrm>
        </p:spPr>
        <p:txBody>
          <a:bodyPr>
            <a:noAutofit/>
          </a:bodyPr>
          <a:lstStyle/>
          <a:p>
            <a:pPr algn="r"/>
            <a:endParaRPr lang="tr-TR" sz="2800" b="1" dirty="0"/>
          </a:p>
          <a:p>
            <a:pPr algn="r"/>
            <a:endParaRPr lang="tr-TR" sz="2800" b="1" dirty="0"/>
          </a:p>
        </p:txBody>
      </p:sp>
    </p:spTree>
    <p:extLst>
      <p:ext uri="{BB962C8B-B14F-4D97-AF65-F5344CB8AC3E}">
        <p14:creationId xmlns:p14="http://schemas.microsoft.com/office/powerpoint/2010/main" val="498609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8192F3-36C2-131B-3279-F3517962BE28}"/>
              </a:ext>
            </a:extLst>
          </p:cNvPr>
          <p:cNvSpPr>
            <a:spLocks noGrp="1"/>
          </p:cNvSpPr>
          <p:nvPr>
            <p:ph type="title"/>
          </p:nvPr>
        </p:nvSpPr>
        <p:spPr>
          <a:xfrm>
            <a:off x="1595121" y="0"/>
            <a:ext cx="9401492" cy="1087120"/>
          </a:xfrm>
        </p:spPr>
        <p:txBody>
          <a:bodyPr>
            <a:normAutofit/>
          </a:bodyPr>
          <a:lstStyle/>
          <a:p>
            <a:r>
              <a:rPr lang="tr-TR" sz="4800" dirty="0"/>
              <a:t>SON SÖZ:</a:t>
            </a:r>
          </a:p>
        </p:txBody>
      </p:sp>
      <p:sp>
        <p:nvSpPr>
          <p:cNvPr id="3" name="İçerik Yer Tutucusu 2">
            <a:extLst>
              <a:ext uri="{FF2B5EF4-FFF2-40B4-BE49-F238E27FC236}">
                <a16:creationId xmlns:a16="http://schemas.microsoft.com/office/drawing/2014/main" id="{0B02AD9A-D840-A313-E8B6-5C69D4FED39A}"/>
              </a:ext>
            </a:extLst>
          </p:cNvPr>
          <p:cNvSpPr>
            <a:spLocks noGrp="1"/>
          </p:cNvSpPr>
          <p:nvPr>
            <p:ph idx="1"/>
          </p:nvPr>
        </p:nvSpPr>
        <p:spPr>
          <a:xfrm>
            <a:off x="914400" y="1209040"/>
            <a:ext cx="10993120" cy="5537200"/>
          </a:xfrm>
        </p:spPr>
        <p:txBody>
          <a:bodyPr/>
          <a:lstStyle/>
          <a:p>
            <a:pPr marL="0" indent="0" algn="just">
              <a:buNone/>
            </a:pPr>
            <a:r>
              <a:rPr lang="tr-TR" sz="4000" u="sng" dirty="0"/>
              <a:t>Kalite Kontrol </a:t>
            </a:r>
            <a:r>
              <a:rPr lang="tr-TR" sz="4000" u="sng" dirty="0" err="1"/>
              <a:t>RT’nin</a:t>
            </a:r>
            <a:r>
              <a:rPr lang="tr-TR" sz="4000" u="sng" dirty="0"/>
              <a:t> en önemli konularından </a:t>
            </a:r>
            <a:r>
              <a:rPr lang="tr-TR" sz="4000" dirty="0"/>
              <a:t>biri haline gelmiştir. </a:t>
            </a:r>
          </a:p>
          <a:p>
            <a:pPr marL="0" indent="0" algn="just">
              <a:buNone/>
            </a:pPr>
            <a:r>
              <a:rPr lang="tr-TR" sz="4000" dirty="0" err="1"/>
              <a:t>RTT’nin</a:t>
            </a:r>
            <a:r>
              <a:rPr lang="tr-TR" sz="4000" dirty="0"/>
              <a:t> kalite kontrol süreçlerinin içerisinde yer alabilmesi için;</a:t>
            </a:r>
          </a:p>
          <a:p>
            <a:pPr algn="just"/>
            <a:r>
              <a:rPr lang="tr-TR" sz="4000" dirty="0"/>
              <a:t>   </a:t>
            </a:r>
            <a:r>
              <a:rPr lang="tr-TR" sz="4000" u="sng" dirty="0"/>
              <a:t>çekirdek eğitim müfredatlarının güncellenmesi</a:t>
            </a:r>
            <a:r>
              <a:rPr lang="tr-TR" sz="4000" dirty="0"/>
              <a:t>,</a:t>
            </a:r>
          </a:p>
          <a:p>
            <a:pPr algn="just"/>
            <a:r>
              <a:rPr lang="tr-TR" sz="4000" dirty="0"/>
              <a:t>   </a:t>
            </a:r>
            <a:r>
              <a:rPr lang="tr-TR" sz="4000" u="sng" dirty="0"/>
              <a:t>eğitim sürelerinin gözden geçirilmesi</a:t>
            </a:r>
            <a:r>
              <a:rPr lang="tr-TR" sz="4000" dirty="0"/>
              <a:t>  konuları önemle ele alınmalıdır.</a:t>
            </a:r>
          </a:p>
          <a:p>
            <a:pPr algn="just"/>
            <a:endParaRPr lang="tr-TR" dirty="0"/>
          </a:p>
        </p:txBody>
      </p:sp>
    </p:spTree>
    <p:extLst>
      <p:ext uri="{BB962C8B-B14F-4D97-AF65-F5344CB8AC3E}">
        <p14:creationId xmlns:p14="http://schemas.microsoft.com/office/powerpoint/2010/main" val="2153635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C76235-F285-45D8-E261-A69BB58D973B}"/>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AFDA1E99-D7A1-1EE7-83E4-E8C2DFF3ED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900" y="0"/>
            <a:ext cx="11798300" cy="6946900"/>
          </a:xfrm>
        </p:spPr>
      </p:pic>
    </p:spTree>
    <p:extLst>
      <p:ext uri="{BB962C8B-B14F-4D97-AF65-F5344CB8AC3E}">
        <p14:creationId xmlns:p14="http://schemas.microsoft.com/office/powerpoint/2010/main" val="3204101456"/>
      </p:ext>
    </p:extLst>
  </p:cSld>
  <p:clrMapOvr>
    <a:masterClrMapping/>
  </p:clrMapOvr>
</p:sld>
</file>

<file path=ppt/theme/theme1.xml><?xml version="1.0" encoding="utf-8"?>
<a:theme xmlns:a="http://schemas.openxmlformats.org/drawingml/2006/main" name="Duma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1107</TotalTime>
  <Words>318</Words>
  <Application>Microsoft Office PowerPoint</Application>
  <PresentationFormat>Geniş ekran</PresentationFormat>
  <Paragraphs>48</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Arial</vt:lpstr>
      <vt:lpstr>Calibri</vt:lpstr>
      <vt:lpstr>Cambria</vt:lpstr>
      <vt:lpstr>Wingdings 3</vt:lpstr>
      <vt:lpstr>Duman</vt:lpstr>
      <vt:lpstr>   RTT HASTA  VE GÜNLÜK KALİTE KONTROL YAPMAMALI</vt:lpstr>
      <vt:lpstr>PowerPoint Sunusu</vt:lpstr>
      <vt:lpstr>RTT TEKNİKERLİĞİ EĞİTİMİNDE STANDARTLAR</vt:lpstr>
      <vt:lpstr>PowerPoint Sunusu</vt:lpstr>
      <vt:lpstr>PowerPoint Sunusu</vt:lpstr>
      <vt:lpstr>PowerPoint Sunusu</vt:lpstr>
      <vt:lpstr> ‘RTT HASTA VE GÜNLÜK KALİTE KONTROL YAPMAMALI’ ANLATILMAYACAK MIYDI??? </vt:lpstr>
      <vt:lpstr>TÜRKİYE’DE RTT EĞİTİMİ</vt:lpstr>
      <vt:lpstr>PowerPoint Sunusu</vt:lpstr>
      <vt:lpstr>PowerPoint Sunusu</vt:lpstr>
      <vt:lpstr>PowerPoint Sunusu</vt:lpstr>
      <vt:lpstr> </vt:lpstr>
      <vt:lpstr>BAZI GERÇEKLER</vt:lpstr>
      <vt:lpstr>PowerPoint Sunusu</vt:lpstr>
      <vt:lpstr>PowerPoint Sunusu</vt:lpstr>
      <vt:lpstr>RTT HASTA  VE GÜNLÜK KALİTE KONTROL  YAPMAMALI MI?</vt:lpstr>
      <vt:lpstr>SON SÖZ:</vt:lpstr>
      <vt:lpstr>PowerPoint Sunusu</vt:lpstr>
    </vt:vector>
  </TitlesOfParts>
  <Company>KiNGHaZe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RTT HASTA VE GÜNLÜK KALİTE KONTROL YAPMALI MI?</dc:title>
  <dc:creator>Tülay Meydancı</dc:creator>
  <cp:lastModifiedBy>murat</cp:lastModifiedBy>
  <cp:revision>132</cp:revision>
  <dcterms:created xsi:type="dcterms:W3CDTF">2024-05-14T02:23:06Z</dcterms:created>
  <dcterms:modified xsi:type="dcterms:W3CDTF">2024-05-15T07:38:34Z</dcterms:modified>
</cp:coreProperties>
</file>