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67" r:id="rId13"/>
    <p:sldId id="269" r:id="rId14"/>
    <p:sldId id="261" r:id="rId15"/>
    <p:sldId id="259" r:id="rId16"/>
    <p:sldId id="270" r:id="rId17"/>
    <p:sldId id="283" r:id="rId18"/>
    <p:sldId id="284" r:id="rId19"/>
    <p:sldId id="285" r:id="rId20"/>
    <p:sldId id="286" r:id="rId21"/>
    <p:sldId id="293" r:id="rId22"/>
    <p:sldId id="287" r:id="rId23"/>
    <p:sldId id="288" r:id="rId24"/>
    <p:sldId id="263" r:id="rId25"/>
    <p:sldId id="289" r:id="rId26"/>
    <p:sldId id="290" r:id="rId27"/>
    <p:sldId id="264" r:id="rId28"/>
    <p:sldId id="272" r:id="rId29"/>
    <p:sldId id="262" r:id="rId30"/>
    <p:sldId id="265" r:id="rId31"/>
    <p:sldId id="292" r:id="rId32"/>
    <p:sldId id="271" r:id="rId33"/>
    <p:sldId id="291" r:id="rId3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Kullanıcısı" initials="Office [4]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81"/>
    <p:restoredTop sz="94673"/>
  </p:normalViewPr>
  <p:slideViewPr>
    <p:cSldViewPr snapToGrid="0" snapToObjects="1">
      <p:cViewPr>
        <p:scale>
          <a:sx n="70" d="100"/>
          <a:sy n="70" d="100"/>
        </p:scale>
        <p:origin x="1387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7B219-4E43-A348-B780-F68FA4241F4A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373FD-F3CC-F749-A586-2FF6C99925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2498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u="sng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9CFF7-ABAB-0F44-9D41-A8F40B983F36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3446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9CFF7-ABAB-0F44-9D41-A8F40B983F36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0712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sz="9600" dirty="0"/>
              <a:t>3B yazıcı ile </a:t>
            </a:r>
            <a:r>
              <a:rPr lang="tr-TR" sz="9600" dirty="0" err="1"/>
              <a:t>dozimetriye</a:t>
            </a:r>
            <a:r>
              <a:rPr lang="tr-TR" sz="9600" dirty="0"/>
              <a:t> göre fantom yapımı</a:t>
            </a:r>
          </a:p>
          <a:p>
            <a:pPr>
              <a:lnSpc>
                <a:spcPct val="150000"/>
              </a:lnSpc>
            </a:pPr>
            <a:endParaRPr lang="tr-TR" sz="9600" dirty="0"/>
          </a:p>
          <a:p>
            <a:pPr>
              <a:lnSpc>
                <a:spcPct val="150000"/>
              </a:lnSpc>
            </a:pPr>
            <a:r>
              <a:rPr lang="tr-TR" sz="9600" dirty="0"/>
              <a:t>Gelişen </a:t>
            </a:r>
            <a:r>
              <a:rPr lang="tr-TR" sz="9600" dirty="0" err="1"/>
              <a:t>dozimetre</a:t>
            </a:r>
            <a:r>
              <a:rPr lang="tr-TR" sz="9600" dirty="0"/>
              <a:t> sistemlerine uyum sağlama</a:t>
            </a:r>
          </a:p>
          <a:p>
            <a:pPr>
              <a:lnSpc>
                <a:spcPct val="150000"/>
              </a:lnSpc>
            </a:pPr>
            <a:endParaRPr lang="tr-TR" sz="9600" dirty="0"/>
          </a:p>
          <a:p>
            <a:pPr>
              <a:lnSpc>
                <a:spcPct val="150000"/>
              </a:lnSpc>
            </a:pPr>
            <a:r>
              <a:rPr lang="tr-TR" sz="9600" dirty="0"/>
              <a:t>Her </a:t>
            </a:r>
            <a:r>
              <a:rPr lang="tr-TR" sz="9600" dirty="0" err="1"/>
              <a:t>dozimetreye</a:t>
            </a:r>
            <a:r>
              <a:rPr lang="tr-TR" sz="9600" dirty="0"/>
              <a:t> uyumlu olması nedeniyle, daha çok satış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9CFF7-ABAB-0F44-9D41-A8F40B983F36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4807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9CFF7-ABAB-0F44-9D41-A8F40B983F36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5585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7691-64D3-5149-BB8C-DF72B51F9CE1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31CD-BD5F-1447-9EC0-90EFB7EC82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9095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7691-64D3-5149-BB8C-DF72B51F9CE1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31CD-BD5F-1447-9EC0-90EFB7EC82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83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Ana metin stillerini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7691-64D3-5149-BB8C-DF72B51F9CE1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31CD-BD5F-1447-9EC0-90EFB7EC82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4932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7691-64D3-5149-BB8C-DF72B51F9CE1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31CD-BD5F-1447-9EC0-90EFB7EC82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8012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Ana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Ana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7691-64D3-5149-BB8C-DF72B51F9CE1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31CD-BD5F-1447-9EC0-90EFB7EC82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561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7691-64D3-5149-BB8C-DF72B51F9CE1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31CD-BD5F-1447-9EC0-90EFB7EC82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068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7691-64D3-5149-BB8C-DF72B51F9CE1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31CD-BD5F-1447-9EC0-90EFB7EC82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6295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Ana metin stillerini düzenlemek için tıklayın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7691-64D3-5149-BB8C-DF72B51F9CE1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31CD-BD5F-1447-9EC0-90EFB7EC82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222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Ana metin stillerini düzenlemek için tıklayın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7691-64D3-5149-BB8C-DF72B51F9CE1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31CD-BD5F-1447-9EC0-90EFB7EC82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781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7691-64D3-5149-BB8C-DF72B51F9CE1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31CD-BD5F-1447-9EC0-90EFB7EC82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4346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7691-64D3-5149-BB8C-DF72B51F9CE1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F31CD-BD5F-1447-9EC0-90EFB7EC82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3558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77691-64D3-5149-BB8C-DF72B51F9CE1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F31CD-BD5F-1447-9EC0-90EFB7EC82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149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13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JPG"/><Relationship Id="rId12" Type="http://schemas.openxmlformats.org/officeDocument/2006/relationships/image" Target="../media/image31.jpg"/><Relationship Id="rId2" Type="http://schemas.openxmlformats.org/officeDocument/2006/relationships/video" Target="../media/media1.mp4"/><Relationship Id="rId16" Type="http://schemas.openxmlformats.org/officeDocument/2006/relationships/image" Target="../media/image35.jpg"/><Relationship Id="rId1" Type="http://schemas.microsoft.com/office/2007/relationships/media" Target="../media/media1.mp4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5" Type="http://schemas.openxmlformats.org/officeDocument/2006/relationships/image" Target="../media/image24.JPG"/><Relationship Id="rId15" Type="http://schemas.openxmlformats.org/officeDocument/2006/relationships/image" Target="../media/image34.jpg"/><Relationship Id="rId10" Type="http://schemas.openxmlformats.org/officeDocument/2006/relationships/image" Target="../media/image29.JPG"/><Relationship Id="rId4" Type="http://schemas.openxmlformats.org/officeDocument/2006/relationships/image" Target="../media/image23.jpeg"/><Relationship Id="rId9" Type="http://schemas.openxmlformats.org/officeDocument/2006/relationships/image" Target="../media/image28.JPG"/><Relationship Id="rId1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5.png"/><Relationship Id="rId4" Type="http://schemas.openxmlformats.org/officeDocument/2006/relationships/image" Target="../media/image54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png"/><Relationship Id="rId9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13" Type="http://schemas.openxmlformats.org/officeDocument/2006/relationships/image" Target="../media/image68.png"/><Relationship Id="rId3" Type="http://schemas.openxmlformats.org/officeDocument/2006/relationships/image" Target="../media/image72.jpg"/><Relationship Id="rId7" Type="http://schemas.openxmlformats.org/officeDocument/2006/relationships/image" Target="../media/image76.jp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g"/><Relationship Id="rId11" Type="http://schemas.openxmlformats.org/officeDocument/2006/relationships/image" Target="../media/image79.png"/><Relationship Id="rId5" Type="http://schemas.openxmlformats.org/officeDocument/2006/relationships/image" Target="../media/image74.jpg"/><Relationship Id="rId10" Type="http://schemas.openxmlformats.org/officeDocument/2006/relationships/image" Target="../media/image70.jpg"/><Relationship Id="rId4" Type="http://schemas.openxmlformats.org/officeDocument/2006/relationships/image" Target="../media/image73.jpg"/><Relationship Id="rId9" Type="http://schemas.openxmlformats.org/officeDocument/2006/relationships/image" Target="../media/image78.jpg"/><Relationship Id="rId1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microsoft.com/office/2007/relationships/hdphoto" Target="../media/hdphoto1.wdp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85.JPG"/><Relationship Id="rId7" Type="http://schemas.openxmlformats.org/officeDocument/2006/relationships/image" Target="../media/image68.pn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microsoft.com/office/2007/relationships/hdphoto" Target="../media/hdphoto2.wdp"/><Relationship Id="rId4" Type="http://schemas.openxmlformats.org/officeDocument/2006/relationships/image" Target="../media/image86.png"/><Relationship Id="rId9" Type="http://schemas.openxmlformats.org/officeDocument/2006/relationships/image" Target="../media/image8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92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G"/><Relationship Id="rId5" Type="http://schemas.openxmlformats.org/officeDocument/2006/relationships/image" Target="../media/image90.JP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3810000" y="1676970"/>
            <a:ext cx="9144000" cy="2387600"/>
          </a:xfrm>
        </p:spPr>
        <p:txBody>
          <a:bodyPr>
            <a:normAutofit/>
          </a:bodyPr>
          <a:lstStyle/>
          <a:p>
            <a:r>
              <a:rPr lang="tr-TR" sz="5000" b="1">
                <a:latin typeface="+mn-lt"/>
              </a:rPr>
              <a:t>RADYOTERAPİDE </a:t>
            </a:r>
            <a:r>
              <a:rPr lang="tr-TR" sz="5000" b="1" dirty="0">
                <a:latin typeface="+mn-lt"/>
              </a:rPr>
              <a:t>3D Printer Uygulamaları </a:t>
            </a:r>
            <a:br>
              <a:rPr lang="tr-TR" sz="5000" b="1" dirty="0"/>
            </a:br>
            <a:endParaRPr lang="tr-TR" sz="5000" b="1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4572000" y="4395081"/>
            <a:ext cx="7620000" cy="1655762"/>
          </a:xfrm>
        </p:spPr>
        <p:txBody>
          <a:bodyPr/>
          <a:lstStyle/>
          <a:p>
            <a:r>
              <a:rPr lang="tr-TR" b="1" dirty="0"/>
              <a:t>Dr. HASAN UYSAL</a:t>
            </a:r>
          </a:p>
          <a:p>
            <a:r>
              <a:rPr lang="tr-TR" b="1" dirty="0"/>
              <a:t>MEDICANA ANKARA HASTANESİ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E943A16-1DE1-401E-95C3-5C1D13477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5287" y="969496"/>
            <a:ext cx="5382326" cy="498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4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-172766"/>
            <a:ext cx="12192000" cy="1609344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Boyutlu Yazıcı Nedir?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4351" y="929490"/>
            <a:ext cx="6272212" cy="5510751"/>
          </a:xfrm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  <a:buFont typeface="Wingdings" charset="2"/>
              <a:buChar char="§"/>
            </a:pPr>
            <a:r>
              <a:rPr lang="tr-TR" sz="2400" dirty="0"/>
              <a:t>Geleceğin teknolojisi olarak görülen 3 boyutlu yazıcılar, hayal edilen bir parçayı bilgisayar ortamında modelleyerek, kısa bir süre içinde elle tutulabilir somut nesnelere dönüştüren makinelerdir.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46" y="866576"/>
            <a:ext cx="3505994" cy="438689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639" y="3316493"/>
            <a:ext cx="1525421" cy="158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2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71475" y="402688"/>
            <a:ext cx="11035445" cy="668416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3B Yazıcı Tarihi Gelişimi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56638" y="1485681"/>
            <a:ext cx="6367271" cy="4897701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buFont typeface="Wingdings" charset="2"/>
              <a:buChar char="§"/>
            </a:pPr>
            <a:r>
              <a:rPr lang="tr-TR" b="1" dirty="0"/>
              <a:t>1984;</a:t>
            </a:r>
            <a:r>
              <a:rPr lang="tr-TR" dirty="0"/>
              <a:t> İlk </a:t>
            </a:r>
            <a:r>
              <a:rPr lang="tr-TR" dirty="0" err="1"/>
              <a:t>3B</a:t>
            </a:r>
            <a:r>
              <a:rPr lang="tr-TR" dirty="0"/>
              <a:t> yazıcı,</a:t>
            </a:r>
            <a:r>
              <a:rPr lang="tr-TR" b="1" dirty="0"/>
              <a:t> SLA</a:t>
            </a:r>
            <a:r>
              <a:rPr lang="tr-TR" dirty="0"/>
              <a:t> (stereolithography) teknolojisi kullanılarak Charles Hull tarafından geliştirildi.</a:t>
            </a:r>
          </a:p>
          <a:p>
            <a:pPr algn="just">
              <a:lnSpc>
                <a:spcPct val="150000"/>
              </a:lnSpc>
              <a:buFont typeface="Wingdings" charset="2"/>
              <a:buChar char="§"/>
            </a:pPr>
            <a:r>
              <a:rPr lang="tr-TR" b="1" dirty="0"/>
              <a:t>1986;</a:t>
            </a:r>
            <a:r>
              <a:rPr lang="tr-TR" dirty="0"/>
              <a:t> </a:t>
            </a:r>
            <a:r>
              <a:rPr lang="tr-TR" dirty="0" err="1"/>
              <a:t>3B</a:t>
            </a:r>
            <a:r>
              <a:rPr lang="tr-TR" dirty="0"/>
              <a:t> yazıcılar üzerine </a:t>
            </a:r>
            <a:r>
              <a:rPr lang="tr-TR" b="1" dirty="0" err="1"/>
              <a:t>3B</a:t>
            </a:r>
            <a:r>
              <a:rPr lang="tr-TR" b="1" dirty="0"/>
              <a:t> Systems</a:t>
            </a:r>
            <a:r>
              <a:rPr lang="tr-TR" dirty="0"/>
              <a:t> adında </a:t>
            </a:r>
            <a:r>
              <a:rPr lang="tr-TR" b="1" dirty="0"/>
              <a:t>ilk şirket kuruldu.</a:t>
            </a:r>
          </a:p>
          <a:p>
            <a:pPr algn="just">
              <a:lnSpc>
                <a:spcPct val="150000"/>
              </a:lnSpc>
              <a:buFont typeface="Wingdings" charset="2"/>
              <a:buChar char="§"/>
            </a:pPr>
            <a:r>
              <a:rPr lang="tr-TR" b="1" dirty="0"/>
              <a:t>1988; </a:t>
            </a:r>
            <a:r>
              <a:rPr lang="tr-TR" dirty="0" err="1"/>
              <a:t>Selective</a:t>
            </a:r>
            <a:r>
              <a:rPr lang="tr-TR" dirty="0"/>
              <a:t> </a:t>
            </a:r>
            <a:r>
              <a:rPr lang="tr-TR" dirty="0" err="1"/>
              <a:t>Laser</a:t>
            </a:r>
            <a:r>
              <a:rPr lang="tr-TR" dirty="0"/>
              <a:t> </a:t>
            </a:r>
            <a:r>
              <a:rPr lang="tr-TR" dirty="0" err="1"/>
              <a:t>Sintering</a:t>
            </a:r>
            <a:r>
              <a:rPr lang="tr-TR" dirty="0"/>
              <a:t> (</a:t>
            </a:r>
            <a:r>
              <a:rPr lang="tr-TR" b="1" dirty="0" err="1"/>
              <a:t>SLS</a:t>
            </a:r>
            <a:r>
              <a:rPr lang="tr-TR" dirty="0"/>
              <a:t>) ve </a:t>
            </a:r>
            <a:r>
              <a:rPr lang="tr-TR" dirty="0" err="1"/>
              <a:t>Fused</a:t>
            </a:r>
            <a:r>
              <a:rPr lang="tr-TR" dirty="0"/>
              <a:t> </a:t>
            </a:r>
            <a:r>
              <a:rPr lang="tr-TR" dirty="0" err="1"/>
              <a:t>Deposition</a:t>
            </a:r>
            <a:r>
              <a:rPr lang="tr-TR" dirty="0"/>
              <a:t> </a:t>
            </a:r>
            <a:r>
              <a:rPr lang="tr-TR" dirty="0" err="1"/>
              <a:t>Modelling</a:t>
            </a:r>
            <a:r>
              <a:rPr lang="tr-TR" dirty="0"/>
              <a:t> (</a:t>
            </a:r>
            <a:r>
              <a:rPr lang="tr-TR" b="1" dirty="0" err="1"/>
              <a:t>FDM</a:t>
            </a:r>
            <a:r>
              <a:rPr lang="tr-TR" dirty="0"/>
              <a:t>) teknolojileri bulundu.</a:t>
            </a:r>
          </a:p>
          <a:p>
            <a:pPr algn="just">
              <a:lnSpc>
                <a:spcPct val="150000"/>
              </a:lnSpc>
              <a:buFont typeface="Wingdings" charset="2"/>
              <a:buChar char="§"/>
            </a:pPr>
            <a:r>
              <a:rPr lang="tr-TR" b="1" dirty="0"/>
              <a:t>1995;</a:t>
            </a:r>
            <a:r>
              <a:rPr lang="tr-TR" dirty="0"/>
              <a:t> Z Corporation şirketi </a:t>
            </a:r>
            <a:r>
              <a:rPr lang="tr-TR" b="1" dirty="0" err="1"/>
              <a:t>3B</a:t>
            </a:r>
            <a:r>
              <a:rPr lang="tr-TR" b="1" dirty="0"/>
              <a:t> yazıcı satışına </a:t>
            </a:r>
            <a:r>
              <a:rPr lang="tr-TR" dirty="0"/>
              <a:t>başladı. 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271" y="1496932"/>
            <a:ext cx="3266649" cy="173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39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1"/>
          <p:cNvSpPr>
            <a:spLocks noGrp="1"/>
          </p:cNvSpPr>
          <p:nvPr>
            <p:ph type="title"/>
          </p:nvPr>
        </p:nvSpPr>
        <p:spPr>
          <a:xfrm>
            <a:off x="672928" y="-221879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tr-TR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3B Yazıcı Tarihi </a:t>
            </a:r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tr-TR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elişimi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87265" y="1387465"/>
            <a:ext cx="6550152" cy="4958661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200000"/>
              </a:lnSpc>
            </a:pPr>
            <a:r>
              <a:rPr lang="tr-TR" b="1" dirty="0"/>
              <a:t>2007;</a:t>
            </a:r>
            <a:r>
              <a:rPr lang="tr-TR" dirty="0"/>
              <a:t> Reprap ismi ile, </a:t>
            </a:r>
            <a:r>
              <a:rPr lang="tr-TR" b="1" dirty="0"/>
              <a:t>açık kaynak kodlu </a:t>
            </a:r>
            <a:r>
              <a:rPr lang="tr-TR" b="1" dirty="0" err="1"/>
              <a:t>3B</a:t>
            </a:r>
            <a:r>
              <a:rPr lang="tr-TR" b="1" dirty="0"/>
              <a:t> yazıcılar </a:t>
            </a:r>
            <a:r>
              <a:rPr lang="tr-TR" dirty="0"/>
              <a:t>çıktı.</a:t>
            </a:r>
          </a:p>
          <a:p>
            <a:pPr algn="just">
              <a:lnSpc>
                <a:spcPct val="200000"/>
              </a:lnSpc>
            </a:pPr>
            <a:r>
              <a:rPr lang="tr-TR" b="1" dirty="0"/>
              <a:t>2008;</a:t>
            </a:r>
            <a:r>
              <a:rPr lang="tr-TR" dirty="0"/>
              <a:t> Object </a:t>
            </a:r>
            <a:r>
              <a:rPr lang="tr-TR" dirty="0" err="1"/>
              <a:t>Geometries</a:t>
            </a:r>
            <a:r>
              <a:rPr lang="tr-TR" dirty="0"/>
              <a:t> şirketi, </a:t>
            </a:r>
            <a:r>
              <a:rPr lang="tr-TR" b="1" dirty="0" err="1"/>
              <a:t>Connex500’</a:t>
            </a:r>
            <a:r>
              <a:rPr lang="tr-TR" dirty="0" err="1"/>
              <a:t>u</a:t>
            </a:r>
            <a:r>
              <a:rPr lang="tr-TR" dirty="0"/>
              <a:t> geliştirdi ve bu ürün ile aynı anda farklı malzemeler kullanılarak 3 boyutlu ürün oluşturulabildi.</a:t>
            </a:r>
          </a:p>
          <a:p>
            <a:pPr algn="just">
              <a:lnSpc>
                <a:spcPct val="200000"/>
              </a:lnSpc>
            </a:pPr>
            <a:r>
              <a:rPr lang="tr-TR" b="1" dirty="0"/>
              <a:t>2009;</a:t>
            </a:r>
            <a:r>
              <a:rPr lang="tr-TR" dirty="0"/>
              <a:t> </a:t>
            </a:r>
            <a:r>
              <a:rPr lang="tr-TR" dirty="0" err="1"/>
              <a:t>Makerbot</a:t>
            </a:r>
            <a:r>
              <a:rPr lang="tr-TR" dirty="0"/>
              <a:t> ve </a:t>
            </a:r>
            <a:r>
              <a:rPr lang="tr-TR" dirty="0" err="1"/>
              <a:t>3D</a:t>
            </a:r>
            <a:r>
              <a:rPr lang="tr-TR" dirty="0"/>
              <a:t> </a:t>
            </a:r>
            <a:r>
              <a:rPr lang="tr-TR" dirty="0" err="1"/>
              <a:t>Systems’in</a:t>
            </a:r>
            <a:r>
              <a:rPr lang="tr-TR" dirty="0"/>
              <a:t> geliştirdiği </a:t>
            </a:r>
            <a:r>
              <a:rPr lang="tr-TR" dirty="0" err="1"/>
              <a:t>Cubify</a:t>
            </a:r>
            <a:r>
              <a:rPr lang="tr-TR" dirty="0"/>
              <a:t> gibi </a:t>
            </a:r>
            <a:r>
              <a:rPr lang="tr-TR" b="1" dirty="0"/>
              <a:t>ev tipi </a:t>
            </a:r>
            <a:r>
              <a:rPr lang="tr-TR" b="1" dirty="0" err="1"/>
              <a:t>3B</a:t>
            </a:r>
            <a:r>
              <a:rPr lang="tr-TR" b="1" dirty="0"/>
              <a:t> yazıcılarda</a:t>
            </a:r>
            <a:r>
              <a:rPr lang="tr-TR" dirty="0"/>
              <a:t> artış oldu.</a:t>
            </a:r>
            <a:endParaRPr lang="tr-TR" b="1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 descr="C:\Users\Derya ÇELİK\Desktop\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131" y="1313446"/>
            <a:ext cx="1661431" cy="1690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306" y="4513651"/>
            <a:ext cx="1527982" cy="171784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462" y="3004020"/>
            <a:ext cx="2560138" cy="157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860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ÜÇ BOYUTLU YAZDIRMA İŞLEMİ NASIL GERÇEKLEŞİR?</a:t>
            </a:r>
            <a:endParaRPr lang="tr-TR" sz="3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Resim 10" descr="C:\Users\Derya ÇELİK\Desktop\anahtarlık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492" y="2326985"/>
            <a:ext cx="2678833" cy="2119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29" y="2334115"/>
            <a:ext cx="2750190" cy="2114059"/>
          </a:xfrm>
          <a:prstGeom prst="rect">
            <a:avLst/>
          </a:prstGeom>
        </p:spPr>
      </p:pic>
      <p:sp>
        <p:nvSpPr>
          <p:cNvPr id="13" name="Dikdörtgen 12"/>
          <p:cNvSpPr/>
          <p:nvPr/>
        </p:nvSpPr>
        <p:spPr>
          <a:xfrm>
            <a:off x="1218525" y="4560325"/>
            <a:ext cx="1568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dirty="0" err="1"/>
              <a:t>CAD</a:t>
            </a:r>
            <a:r>
              <a:rPr lang="tr-TR" dirty="0"/>
              <a:t> Dosyası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41" y="2325114"/>
            <a:ext cx="2722652" cy="2121189"/>
          </a:xfrm>
          <a:prstGeom prst="rect">
            <a:avLst/>
          </a:prstGeom>
        </p:spPr>
      </p:pic>
      <p:sp>
        <p:nvSpPr>
          <p:cNvPr id="16" name="Dikdörtgen 15"/>
          <p:cNvSpPr/>
          <p:nvPr/>
        </p:nvSpPr>
        <p:spPr>
          <a:xfrm>
            <a:off x="3902724" y="4560325"/>
            <a:ext cx="2114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dirty="0" err="1"/>
              <a:t>STL</a:t>
            </a:r>
            <a:r>
              <a:rPr lang="tr-TR" dirty="0"/>
              <a:t> Uzantılı Dosya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195" y="2326984"/>
            <a:ext cx="2494190" cy="2119319"/>
          </a:xfrm>
          <a:prstGeom prst="rect">
            <a:avLst/>
          </a:prstGeom>
        </p:spPr>
      </p:pic>
      <p:sp>
        <p:nvSpPr>
          <p:cNvPr id="18" name="Dikdörtgen 17"/>
          <p:cNvSpPr/>
          <p:nvPr/>
        </p:nvSpPr>
        <p:spPr>
          <a:xfrm>
            <a:off x="6268083" y="4560324"/>
            <a:ext cx="2976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dirty="0"/>
              <a:t>Katmanlar ve Takım Yolları</a:t>
            </a:r>
          </a:p>
        </p:txBody>
      </p:sp>
      <p:sp>
        <p:nvSpPr>
          <p:cNvPr id="19" name="Dikdörtgen 18"/>
          <p:cNvSpPr/>
          <p:nvPr/>
        </p:nvSpPr>
        <p:spPr>
          <a:xfrm>
            <a:off x="9244667" y="4560325"/>
            <a:ext cx="26584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dirty="0"/>
              <a:t>3 Boyutlu Baskı Sonrası </a:t>
            </a:r>
          </a:p>
          <a:p>
            <a:pPr algn="ctr"/>
            <a:r>
              <a:rPr lang="tr-TR" dirty="0"/>
              <a:t>Ürün</a:t>
            </a:r>
          </a:p>
        </p:txBody>
      </p:sp>
    </p:spTree>
    <p:extLst>
      <p:ext uri="{BB962C8B-B14F-4D97-AF65-F5344CB8AC3E}">
        <p14:creationId xmlns:p14="http://schemas.microsoft.com/office/powerpoint/2010/main" val="174375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608202" y="101455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Boyutlu BASKI Teknolojileri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8202" y="1794761"/>
            <a:ext cx="6006911" cy="440601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dirty="0"/>
              <a:t>SLA (</a:t>
            </a:r>
            <a:r>
              <a:rPr lang="tr-TR" b="1" dirty="0" err="1"/>
              <a:t>Stereolithografi</a:t>
            </a:r>
            <a:r>
              <a:rPr lang="tr-TR" b="1" dirty="0"/>
              <a:t>) Teknolojisi:</a:t>
            </a:r>
          </a:p>
          <a:p>
            <a:pPr algn="just">
              <a:lnSpc>
                <a:spcPct val="150000"/>
              </a:lnSpc>
              <a:buFont typeface="Wingdings" charset="2"/>
              <a:buChar char="§"/>
            </a:pPr>
            <a:r>
              <a:rPr lang="tr-TR" dirty="0"/>
              <a:t>Lazerin veya ışının katılaşmasını sağladığı sıvı bir polimerin yüzeyine modelin katmanı çizilir ve her katman oluştuktan sonra Z ekseni ile bir katman kalınlığı kadar model aşağıya indirilir. </a:t>
            </a:r>
          </a:p>
          <a:p>
            <a:pPr algn="just">
              <a:lnSpc>
                <a:spcPct val="150000"/>
              </a:lnSpc>
              <a:buFont typeface="Wingdings" charset="2"/>
              <a:buChar char="§"/>
            </a:pPr>
            <a:r>
              <a:rPr lang="tr-TR" dirty="0"/>
              <a:t>İndirme hidrolik, </a:t>
            </a:r>
            <a:r>
              <a:rPr lang="tr-TR" dirty="0" err="1"/>
              <a:t>pnomatik</a:t>
            </a:r>
            <a:r>
              <a:rPr lang="tr-TR" dirty="0"/>
              <a:t>, vida-somun sistemi gibi benzer </a:t>
            </a:r>
            <a:r>
              <a:rPr lang="tr-TR" dirty="0" err="1"/>
              <a:t>mekatronik</a:t>
            </a:r>
            <a:r>
              <a:rPr lang="tr-TR" dirty="0"/>
              <a:t> sistemlerle çalışır.</a:t>
            </a:r>
            <a:endParaRPr lang="tr-TR" b="1" dirty="0"/>
          </a:p>
        </p:txBody>
      </p:sp>
      <p:pic>
        <p:nvPicPr>
          <p:cNvPr id="4" name="Resim 3" descr="C:\Users\Derya ÇELİK\Desktop\sd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980" y="1710799"/>
            <a:ext cx="3965367" cy="357530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Dikdörtgen 5"/>
          <p:cNvSpPr/>
          <p:nvPr/>
        </p:nvSpPr>
        <p:spPr>
          <a:xfrm>
            <a:off x="8213986" y="5360805"/>
            <a:ext cx="2402003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tr-TR" sz="1700" dirty="0">
                <a:solidFill>
                  <a:srgbClr val="000000"/>
                </a:solidFill>
                <a:ea typeface="Lucida Sans" panose="020B0602030504020204" pitchFamily="34" charset="0"/>
                <a:cs typeface="Lucida Sans" panose="020B0602030504020204" pitchFamily="34" charset="0"/>
              </a:rPr>
              <a:t>SLA çalışma prensibi </a:t>
            </a:r>
          </a:p>
        </p:txBody>
      </p:sp>
    </p:spTree>
    <p:extLst>
      <p:ext uri="{BB962C8B-B14F-4D97-AF65-F5344CB8AC3E}">
        <p14:creationId xmlns:p14="http://schemas.microsoft.com/office/powerpoint/2010/main" val="416138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69848" y="162416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Boyutlu BASKI Teknolojileri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5684" y="1771760"/>
            <a:ext cx="6227935" cy="431974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b="1" dirty="0" err="1"/>
              <a:t>SLS</a:t>
            </a:r>
            <a:r>
              <a:rPr lang="tr-TR" b="1" dirty="0"/>
              <a:t> (Seçici Lazer </a:t>
            </a:r>
            <a:r>
              <a:rPr lang="tr-TR" b="1" dirty="0" err="1"/>
              <a:t>Sinterleme</a:t>
            </a:r>
            <a:r>
              <a:rPr lang="tr-TR" b="1" dirty="0"/>
              <a:t>) Teknolojisi:</a:t>
            </a:r>
          </a:p>
          <a:p>
            <a:pPr algn="just">
              <a:lnSpc>
                <a:spcPct val="150000"/>
              </a:lnSpc>
              <a:buFont typeface="Wingdings" charset="2"/>
              <a:buChar char="§"/>
            </a:pPr>
            <a:r>
              <a:rPr lang="tr-TR" dirty="0"/>
              <a:t>Burada hacimli tabla üzerine metal tozu serilir, lazer ışınları toz malzemenin üzerine  yansıtılarak model geometrisi alanında kalan tozlardan ergiyerek bağlanması ile katmanlar meydana getirilir, ve her katman oluştuktan sonra Z ekseni ile bir katman kalınlığı kadar model aşağıya indirilir.  Metal tozu tekrar serilir ve işlemler devam ederek model oluşturulur.</a:t>
            </a:r>
          </a:p>
          <a:p>
            <a:pPr algn="just">
              <a:lnSpc>
                <a:spcPct val="150000"/>
              </a:lnSpc>
              <a:buFont typeface="Wingdings" charset="2"/>
              <a:buChar char="§"/>
            </a:pPr>
            <a:r>
              <a:rPr lang="tr-TR" dirty="0"/>
              <a:t>Lazer teknolojisinin gücüne bağlı olarak </a:t>
            </a:r>
            <a:r>
              <a:rPr lang="tr-TR" b="1" dirty="0"/>
              <a:t>metal</a:t>
            </a:r>
            <a:r>
              <a:rPr lang="tr-TR" dirty="0"/>
              <a:t>, </a:t>
            </a:r>
            <a:r>
              <a:rPr lang="tr-TR" b="1" dirty="0"/>
              <a:t>plastik</a:t>
            </a:r>
            <a:r>
              <a:rPr lang="tr-TR" dirty="0"/>
              <a:t> ve </a:t>
            </a:r>
            <a:r>
              <a:rPr lang="tr-TR" b="1" dirty="0"/>
              <a:t>seramik</a:t>
            </a:r>
            <a:r>
              <a:rPr lang="tr-TR" dirty="0"/>
              <a:t> gibi birçok farklı malzeme kullanılabilir.</a:t>
            </a:r>
          </a:p>
        </p:txBody>
      </p:sp>
      <p:pic>
        <p:nvPicPr>
          <p:cNvPr id="5" name="Resim 4" descr="C:\Users\Derya ÇELİK\Desktop\ff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608" y="1771760"/>
            <a:ext cx="4093083" cy="28176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Dikdörtgen 5"/>
          <p:cNvSpPr/>
          <p:nvPr/>
        </p:nvSpPr>
        <p:spPr>
          <a:xfrm>
            <a:off x="7149062" y="5094226"/>
            <a:ext cx="4050661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700" dirty="0">
                <a:solidFill>
                  <a:srgbClr val="000000"/>
                </a:solidFill>
                <a:ea typeface="Lucida Sans" panose="020B0602030504020204" pitchFamily="34" charset="0"/>
                <a:cs typeface="Lucida Sans" panose="020B0602030504020204" pitchFamily="34" charset="0"/>
              </a:rPr>
              <a:t> SLS teknolojisinin şematik gösterimi </a:t>
            </a:r>
          </a:p>
        </p:txBody>
      </p:sp>
    </p:spTree>
    <p:extLst>
      <p:ext uri="{BB962C8B-B14F-4D97-AF65-F5344CB8AC3E}">
        <p14:creationId xmlns:p14="http://schemas.microsoft.com/office/powerpoint/2010/main" val="1565568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1069848" y="101455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Boyutlu BASKI Teknolojileri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4047" y="1710799"/>
            <a:ext cx="5773865" cy="40507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b="1" dirty="0" err="1"/>
              <a:t>Polyjet</a:t>
            </a:r>
            <a:r>
              <a:rPr lang="tr-TR" b="1" dirty="0"/>
              <a:t> Teknolojisi</a:t>
            </a:r>
          </a:p>
          <a:p>
            <a:pPr marL="0" indent="0">
              <a:buNone/>
            </a:pPr>
            <a:endParaRPr lang="tr-TR" b="1" dirty="0"/>
          </a:p>
          <a:p>
            <a:pPr algn="just">
              <a:lnSpc>
                <a:spcPct val="150000"/>
              </a:lnSpc>
              <a:buFont typeface="Wingdings" charset="2"/>
              <a:buChar char="§"/>
            </a:pPr>
            <a:r>
              <a:rPr lang="tr-TR" dirty="0"/>
              <a:t>Model, tabla üzerine katman katman </a:t>
            </a:r>
            <a:r>
              <a:rPr lang="tr-TR" dirty="0" err="1"/>
              <a:t>fotopolimer</a:t>
            </a:r>
            <a:r>
              <a:rPr lang="tr-TR" dirty="0"/>
              <a:t> reçine püskürtülerek ve UV ışık ile </a:t>
            </a:r>
            <a:r>
              <a:rPr lang="tr-TR" dirty="0" err="1"/>
              <a:t>kürlenerek</a:t>
            </a:r>
            <a:r>
              <a:rPr lang="tr-TR" dirty="0"/>
              <a:t> oluşturulur.</a:t>
            </a:r>
          </a:p>
          <a:p>
            <a:pPr algn="just">
              <a:lnSpc>
                <a:spcPct val="150000"/>
              </a:lnSpc>
              <a:buFont typeface="Wingdings" charset="2"/>
              <a:buChar char="§"/>
            </a:pPr>
            <a:endParaRPr lang="tr-TR" dirty="0"/>
          </a:p>
          <a:p>
            <a:pPr algn="just">
              <a:lnSpc>
                <a:spcPct val="150000"/>
              </a:lnSpc>
              <a:buFont typeface="Wingdings" charset="2"/>
              <a:buChar char="§"/>
            </a:pPr>
            <a:r>
              <a:rPr lang="tr-TR" dirty="0" err="1"/>
              <a:t>Polyjet</a:t>
            </a:r>
            <a:r>
              <a:rPr lang="tr-TR" dirty="0"/>
              <a:t> teknolojisi, </a:t>
            </a:r>
            <a:r>
              <a:rPr lang="sv-SE" dirty="0"/>
              <a:t>çoklu malzemeleri bir arada kullanan son teknoloji katmanlı üretim yöntemidir. 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477" y="1520516"/>
            <a:ext cx="4409816" cy="3425953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6548846" y="5390316"/>
            <a:ext cx="4491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ea typeface="Lucida Sans" panose="020B0602030504020204" pitchFamily="34" charset="0"/>
                <a:cs typeface="Lucida Sans" panose="020B0602030504020204" pitchFamily="34" charset="0"/>
              </a:rPr>
              <a:t> Polyjet teknolojisinin şematik gösterimi</a:t>
            </a:r>
          </a:p>
        </p:txBody>
      </p:sp>
    </p:spTree>
    <p:extLst>
      <p:ext uri="{BB962C8B-B14F-4D97-AF65-F5344CB8AC3E}">
        <p14:creationId xmlns:p14="http://schemas.microsoft.com/office/powerpoint/2010/main" val="1909138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797037" y="-76769"/>
            <a:ext cx="10971085" cy="160934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Boyutlu BASKI Teknolojileri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9666" y="1445514"/>
            <a:ext cx="5940552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1" dirty="0"/>
              <a:t>DMLS (Direct Metal </a:t>
            </a:r>
            <a:r>
              <a:rPr lang="tr-TR" sz="1800" b="1" dirty="0" err="1"/>
              <a:t>Laser</a:t>
            </a:r>
            <a:r>
              <a:rPr lang="tr-TR" sz="1800" b="1" dirty="0"/>
              <a:t> </a:t>
            </a:r>
            <a:r>
              <a:rPr lang="tr-TR" sz="1800" b="1" dirty="0" err="1"/>
              <a:t>Sintering</a:t>
            </a:r>
            <a:r>
              <a:rPr lang="tr-TR" sz="1800" b="1" dirty="0"/>
              <a:t>) Teknolojisi :</a:t>
            </a:r>
          </a:p>
          <a:p>
            <a:pPr marL="0" indent="0">
              <a:buNone/>
            </a:pPr>
            <a:endParaRPr lang="tr-TR" sz="1800" b="1" dirty="0"/>
          </a:p>
          <a:p>
            <a:pPr algn="just">
              <a:lnSpc>
                <a:spcPct val="150000"/>
              </a:lnSpc>
              <a:buFont typeface="Wingdings" charset="2"/>
              <a:buChar char="§"/>
            </a:pPr>
            <a:r>
              <a:rPr lang="tr-TR" sz="1800" dirty="0"/>
              <a:t>Bu yöntemi kullanan cihazlar </a:t>
            </a:r>
            <a:r>
              <a:rPr lang="tr-TR" sz="1800" b="1" dirty="0"/>
              <a:t>erimiş metali küçük bir delikten püskürtmek</a:t>
            </a:r>
            <a:r>
              <a:rPr lang="tr-TR" sz="1800" dirty="0"/>
              <a:t> suretiyle katmanlar oluştur.</a:t>
            </a:r>
          </a:p>
          <a:p>
            <a:pPr algn="just">
              <a:lnSpc>
                <a:spcPct val="150000"/>
              </a:lnSpc>
              <a:buFont typeface="Wingdings" charset="2"/>
              <a:buChar char="§"/>
            </a:pPr>
            <a:r>
              <a:rPr lang="tr-TR" sz="1800" dirty="0"/>
              <a:t>Maliyetleri yüksektir ancak hassas metal parçalar üretilebilir.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617" y="4461183"/>
            <a:ext cx="4907963" cy="207024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989" y="1933304"/>
            <a:ext cx="4641668" cy="3905586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6810103" y="5872310"/>
            <a:ext cx="4382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000000"/>
                </a:solidFill>
                <a:ea typeface="Lucida Sans" panose="020B0602030504020204" pitchFamily="34" charset="0"/>
                <a:cs typeface="Lucida Sans" panose="020B0602030504020204" pitchFamily="34" charset="0"/>
              </a:rPr>
              <a:t> DMLS teknolojisinin şematik gösterimi.</a:t>
            </a:r>
          </a:p>
        </p:txBody>
      </p:sp>
    </p:spTree>
    <p:extLst>
      <p:ext uri="{BB962C8B-B14F-4D97-AF65-F5344CB8AC3E}">
        <p14:creationId xmlns:p14="http://schemas.microsoft.com/office/powerpoint/2010/main" val="413673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69848" y="101455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Boyutlu BASKI Teknolojileri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0313" y="1710799"/>
            <a:ext cx="6079889" cy="4050792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tr-TR" sz="2100" b="1" dirty="0"/>
              <a:t>FDM (Katman Birikimli Modelleme) Teknolojisi :</a:t>
            </a:r>
          </a:p>
          <a:p>
            <a:pPr algn="just">
              <a:lnSpc>
                <a:spcPct val="170000"/>
              </a:lnSpc>
              <a:buFont typeface="Wingdings" charset="2"/>
              <a:buChar char="§"/>
            </a:pPr>
            <a:r>
              <a:rPr lang="tr-TR" sz="2100" dirty="0"/>
              <a:t>Dünyada en yaygın olarak bilinen ve kullanılanı </a:t>
            </a:r>
            <a:r>
              <a:rPr lang="tr-TR" sz="2100" b="1" dirty="0"/>
              <a:t>FDM teknolojisi</a:t>
            </a:r>
            <a:r>
              <a:rPr lang="tr-TR" sz="2100" dirty="0"/>
              <a:t> (</a:t>
            </a:r>
            <a:r>
              <a:rPr lang="tr-TR" sz="2100" dirty="0" err="1"/>
              <a:t>fused</a:t>
            </a:r>
            <a:r>
              <a:rPr lang="tr-TR" sz="2100" dirty="0"/>
              <a:t> </a:t>
            </a:r>
            <a:r>
              <a:rPr lang="tr-TR" sz="2100" dirty="0" err="1"/>
              <a:t>deposition</a:t>
            </a:r>
            <a:r>
              <a:rPr lang="tr-TR" sz="2100" dirty="0"/>
              <a:t> </a:t>
            </a:r>
            <a:r>
              <a:rPr lang="tr-TR" sz="2100" dirty="0" err="1"/>
              <a:t>modelling</a:t>
            </a:r>
            <a:r>
              <a:rPr lang="tr-TR" sz="2100" dirty="0"/>
              <a:t>) ya da </a:t>
            </a:r>
            <a:r>
              <a:rPr lang="tr-TR" sz="2100" b="1" dirty="0"/>
              <a:t>birleştirme yoluyla yığma teknolojisidir. </a:t>
            </a:r>
          </a:p>
          <a:p>
            <a:pPr algn="just">
              <a:lnSpc>
                <a:spcPct val="170000"/>
              </a:lnSpc>
              <a:buFont typeface="Wingdings" charset="2"/>
              <a:buChar char="§"/>
            </a:pPr>
            <a:endParaRPr lang="tr-TR" sz="2100" b="1" dirty="0"/>
          </a:p>
          <a:p>
            <a:pPr algn="just">
              <a:lnSpc>
                <a:spcPct val="170000"/>
              </a:lnSpc>
              <a:buFont typeface="Wingdings" charset="2"/>
              <a:buChar char="§"/>
            </a:pPr>
            <a:r>
              <a:rPr lang="tr-TR" sz="2100" dirty="0"/>
              <a:t>Bu teknik de ısı ile şekil alabilen termoplastik (PLA, ABS) malzemeler kullanılmaktadır 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 descr="C:\Users\Kemal\Desktop\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9950" y="1710799"/>
            <a:ext cx="4547833" cy="2958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ikdörtgen 4"/>
          <p:cNvSpPr/>
          <p:nvPr/>
        </p:nvSpPr>
        <p:spPr>
          <a:xfrm>
            <a:off x="7585775" y="4878347"/>
            <a:ext cx="3449791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solidFill>
                  <a:srgbClr val="000000"/>
                </a:solidFill>
                <a:ea typeface="Lucida Sans" panose="020B0602030504020204" pitchFamily="34" charset="0"/>
                <a:cs typeface="Lucida Sans" panose="020B0602030504020204" pitchFamily="34" charset="0"/>
              </a:rPr>
              <a:t> FDM işlemi şematik gösterimi </a:t>
            </a:r>
          </a:p>
        </p:txBody>
      </p:sp>
    </p:spTree>
    <p:extLst>
      <p:ext uri="{BB962C8B-B14F-4D97-AF65-F5344CB8AC3E}">
        <p14:creationId xmlns:p14="http://schemas.microsoft.com/office/powerpoint/2010/main" val="1512685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Resim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371" y="4307890"/>
            <a:ext cx="1954722" cy="2095785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319" y="1596830"/>
            <a:ext cx="3048455" cy="1385521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50030" y="402032"/>
            <a:ext cx="10058400" cy="664899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KULLANILAN MALZEMELER</a:t>
            </a:r>
          </a:p>
        </p:txBody>
      </p:sp>
      <p:sp>
        <p:nvSpPr>
          <p:cNvPr id="4" name="Dikdörtgen 3"/>
          <p:cNvSpPr/>
          <p:nvPr/>
        </p:nvSpPr>
        <p:spPr>
          <a:xfrm>
            <a:off x="851522" y="1641187"/>
            <a:ext cx="3800849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ABS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PLA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PET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Naylon </a:t>
            </a:r>
            <a:r>
              <a:rPr lang="tr-TR" dirty="0" err="1"/>
              <a:t>3B</a:t>
            </a:r>
            <a:r>
              <a:rPr lang="tr-TR" dirty="0"/>
              <a:t> </a:t>
            </a:r>
            <a:r>
              <a:rPr lang="tr-TR" dirty="0" err="1"/>
              <a:t>Filament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Metal görünümlü </a:t>
            </a:r>
            <a:r>
              <a:rPr lang="tr-TR" dirty="0" err="1"/>
              <a:t>3B</a:t>
            </a:r>
            <a:r>
              <a:rPr lang="tr-TR" dirty="0"/>
              <a:t> </a:t>
            </a:r>
            <a:r>
              <a:rPr lang="tr-TR" dirty="0" err="1"/>
              <a:t>Filament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Seramik </a:t>
            </a:r>
            <a:r>
              <a:rPr lang="tr-TR" dirty="0" err="1"/>
              <a:t>3B</a:t>
            </a:r>
            <a:r>
              <a:rPr lang="tr-TR" dirty="0"/>
              <a:t> </a:t>
            </a:r>
            <a:r>
              <a:rPr lang="tr-TR" dirty="0" err="1"/>
              <a:t>Filament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Ahşap </a:t>
            </a:r>
            <a:r>
              <a:rPr lang="tr-TR" dirty="0" err="1"/>
              <a:t>3B</a:t>
            </a:r>
            <a:r>
              <a:rPr lang="tr-TR" dirty="0"/>
              <a:t> </a:t>
            </a:r>
            <a:r>
              <a:rPr lang="tr-TR" dirty="0" err="1"/>
              <a:t>Filament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Karanlıkta Parlayan </a:t>
            </a:r>
            <a:r>
              <a:rPr lang="tr-TR" dirty="0" err="1"/>
              <a:t>3B</a:t>
            </a:r>
            <a:r>
              <a:rPr lang="tr-TR" dirty="0"/>
              <a:t> </a:t>
            </a:r>
            <a:r>
              <a:rPr lang="tr-TR" dirty="0" err="1"/>
              <a:t>Filament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Karbon Fiber </a:t>
            </a:r>
            <a:r>
              <a:rPr lang="tr-TR" dirty="0" err="1"/>
              <a:t>PLA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Polikarbon</a:t>
            </a:r>
            <a:r>
              <a:rPr lang="tr-TR" dirty="0"/>
              <a:t> ABS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UV Duyarlı ABS </a:t>
            </a:r>
          </a:p>
          <a:p>
            <a:pPr>
              <a:lnSpc>
                <a:spcPct val="150000"/>
              </a:lnSpc>
            </a:pPr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851522" y="1271855"/>
            <a:ext cx="4615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>
                <a:latin typeface="Times New Roman" panose="02020603050405020304" pitchFamily="18" charset="0"/>
              </a:rPr>
              <a:t>FDM</a:t>
            </a:r>
            <a:r>
              <a:rPr lang="tr-TR" b="1" dirty="0">
                <a:latin typeface="Times New Roman" panose="02020603050405020304" pitchFamily="18" charset="0"/>
              </a:rPr>
              <a:t> Teknolojisinde Kullanılan Malzemeler;</a:t>
            </a:r>
            <a:endParaRPr lang="tr-TR" b="1" dirty="0"/>
          </a:p>
        </p:txBody>
      </p:sp>
      <p:sp>
        <p:nvSpPr>
          <p:cNvPr id="7" name="Dikdörtgen 6"/>
          <p:cNvSpPr/>
          <p:nvPr/>
        </p:nvSpPr>
        <p:spPr>
          <a:xfrm>
            <a:off x="6723570" y="1311904"/>
            <a:ext cx="4500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>
                <a:latin typeface="Times New Roman" panose="02020603050405020304" pitchFamily="18" charset="0"/>
              </a:rPr>
              <a:t>SLS</a:t>
            </a:r>
            <a:r>
              <a:rPr lang="tr-TR" b="1" dirty="0">
                <a:latin typeface="Times New Roman" panose="02020603050405020304" pitchFamily="18" charset="0"/>
              </a:rPr>
              <a:t> Teknolojisinde Kullanılan Malzemeler;</a:t>
            </a:r>
            <a:endParaRPr lang="tr-TR" b="1" dirty="0"/>
          </a:p>
        </p:txBody>
      </p:sp>
      <p:sp>
        <p:nvSpPr>
          <p:cNvPr id="8" name="Dikdörtgen 7"/>
          <p:cNvSpPr/>
          <p:nvPr/>
        </p:nvSpPr>
        <p:spPr>
          <a:xfrm>
            <a:off x="7621749" y="1815473"/>
            <a:ext cx="2747868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Poliamid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Cam katkılı </a:t>
            </a:r>
            <a:r>
              <a:rPr lang="tr-TR" dirty="0" err="1"/>
              <a:t>poliamid</a:t>
            </a:r>
            <a:r>
              <a:rPr lang="tr-TR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Metal</a:t>
            </a:r>
          </a:p>
        </p:txBody>
      </p:sp>
      <p:sp>
        <p:nvSpPr>
          <p:cNvPr id="9" name="Dikdörtgen 8"/>
          <p:cNvSpPr/>
          <p:nvPr/>
        </p:nvSpPr>
        <p:spPr>
          <a:xfrm>
            <a:off x="6829453" y="3067991"/>
            <a:ext cx="4782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>
                <a:latin typeface="Times New Roman" panose="02020603050405020304" pitchFamily="18" charset="0"/>
              </a:rPr>
              <a:t>Polyjet</a:t>
            </a:r>
            <a:r>
              <a:rPr lang="tr-TR" b="1" dirty="0">
                <a:latin typeface="Times New Roman" panose="02020603050405020304" pitchFamily="18" charset="0"/>
              </a:rPr>
              <a:t> Teknolojisinde Kullanılan Malzemeler;</a:t>
            </a:r>
            <a:endParaRPr lang="tr-TR" b="1" dirty="0"/>
          </a:p>
        </p:txBody>
      </p:sp>
      <p:sp>
        <p:nvSpPr>
          <p:cNvPr id="10" name="Dikdörtgen 9"/>
          <p:cNvSpPr/>
          <p:nvPr/>
        </p:nvSpPr>
        <p:spPr>
          <a:xfrm>
            <a:off x="6865363" y="3756375"/>
            <a:ext cx="1764970" cy="2169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Dijital ABS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Fullcure</a:t>
            </a:r>
            <a:r>
              <a:rPr lang="tr-TR" dirty="0"/>
              <a:t> 720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Vero</a:t>
            </a:r>
            <a:r>
              <a:rPr lang="tr-TR" dirty="0"/>
              <a:t> </a:t>
            </a:r>
            <a:r>
              <a:rPr lang="tr-TR" dirty="0" err="1"/>
              <a:t>clear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Tango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/>
              <a:t>Endur</a:t>
            </a:r>
            <a:r>
              <a:rPr lang="tr-TR" dirty="0"/>
              <a:t> </a:t>
            </a: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349" y="4422504"/>
            <a:ext cx="1446162" cy="1280163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377" y="3476190"/>
            <a:ext cx="1472532" cy="1546622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206" y="5355783"/>
            <a:ext cx="1104036" cy="131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35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19205" y="111524"/>
            <a:ext cx="10515600" cy="1325563"/>
          </a:xfrm>
        </p:spPr>
        <p:txBody>
          <a:bodyPr>
            <a:norm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tr-TR" sz="3500" b="1" dirty="0">
                <a:solidFill>
                  <a:srgbClr val="000000"/>
                </a:solidFill>
                <a:latin typeface="Times New Roman" charset="0"/>
                <a:ea typeface="Times New Roman" charset="0"/>
              </a:rPr>
              <a:t>MALZEME SEÇİMİ</a:t>
            </a:r>
            <a:br>
              <a:rPr lang="tr-TR" sz="3500" b="1" dirty="0"/>
            </a:br>
            <a:endParaRPr lang="tr-TR" sz="3500" b="1" dirty="0"/>
          </a:p>
        </p:txBody>
      </p:sp>
      <p:sp>
        <p:nvSpPr>
          <p:cNvPr id="4" name="Dikdörtgen 3"/>
          <p:cNvSpPr/>
          <p:nvPr/>
        </p:nvSpPr>
        <p:spPr>
          <a:xfrm>
            <a:off x="6003634" y="3175085"/>
            <a:ext cx="184731" cy="458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tr-TR" b="1" dirty="0">
              <a:effectLst/>
              <a:latin typeface="Times New Roman" charset="0"/>
              <a:ea typeface="Times New Roman" charset="0"/>
            </a:endParaRPr>
          </a:p>
        </p:txBody>
      </p:sp>
      <p:pic>
        <p:nvPicPr>
          <p:cNvPr id="7" name="Resim 6" descr="../../WhatsApp%20Image%202017-02-13%20at%2018.19.51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28" y="1112795"/>
            <a:ext cx="2200841" cy="252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792" y="1133287"/>
            <a:ext cx="3001868" cy="168855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005" y="2880629"/>
            <a:ext cx="2974023" cy="1672888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54111" y="42967"/>
            <a:ext cx="2009441" cy="3572340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6" y="3718119"/>
            <a:ext cx="2607927" cy="1466959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980" y="990407"/>
            <a:ext cx="2874075" cy="1617632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31" y="2897453"/>
            <a:ext cx="2717395" cy="2038046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7509" y="4675601"/>
            <a:ext cx="1466959" cy="2607927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29389" y="4445760"/>
            <a:ext cx="1633605" cy="2900964"/>
          </a:xfrm>
          <a:prstGeom prst="rect">
            <a:avLst/>
          </a:prstGeom>
        </p:spPr>
      </p:pic>
      <p:pic>
        <p:nvPicPr>
          <p:cNvPr id="15" name="VIDEO-2018-12-27-12-21-5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175365" y="4985720"/>
            <a:ext cx="2680749" cy="1517405"/>
          </a:xfrm>
          <a:prstGeom prst="rect">
            <a:avLst/>
          </a:prstGeom>
        </p:spPr>
      </p:pic>
      <p:pic>
        <p:nvPicPr>
          <p:cNvPr id="16" name="Resim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05" y="4826108"/>
            <a:ext cx="1034250" cy="1836627"/>
          </a:xfrm>
          <a:prstGeom prst="rect">
            <a:avLst/>
          </a:prstGeom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688" y="5427414"/>
            <a:ext cx="2209983" cy="1104300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6" y="2850998"/>
            <a:ext cx="1649461" cy="219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8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55" y="79643"/>
            <a:ext cx="4075042" cy="400156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424" y="4366690"/>
            <a:ext cx="1931504" cy="1931504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005" y="1976170"/>
            <a:ext cx="3539989" cy="3556454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302" y="1939885"/>
            <a:ext cx="3965494" cy="339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366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2" y="1701803"/>
            <a:ext cx="2055012" cy="27400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Metin kutusu 6"/>
          <p:cNvSpPr txBox="1"/>
          <p:nvPr/>
        </p:nvSpPr>
        <p:spPr>
          <a:xfrm>
            <a:off x="3284818" y="6268339"/>
            <a:ext cx="52355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b="1" dirty="0"/>
              <a:t>TLD - OSL -  İyon odası -  Diyot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845" y="443751"/>
            <a:ext cx="3757558" cy="28546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944" y="3765053"/>
            <a:ext cx="5142901" cy="20366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944" y="780795"/>
            <a:ext cx="3511464" cy="22910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75" y="3765053"/>
            <a:ext cx="3617200" cy="24185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885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46490"/>
            <a:ext cx="2988129" cy="32605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317" y="1825625"/>
            <a:ext cx="6951730" cy="39022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2251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97" y="1120596"/>
            <a:ext cx="6494274" cy="5318668"/>
          </a:xfrm>
        </p:spPr>
      </p:pic>
      <p:sp>
        <p:nvSpPr>
          <p:cNvPr id="3" name="Metin kutusu 2"/>
          <p:cNvSpPr txBox="1"/>
          <p:nvPr/>
        </p:nvSpPr>
        <p:spPr>
          <a:xfrm>
            <a:off x="2770964" y="0"/>
            <a:ext cx="6615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3D BOLUS UYGULAMALARI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399482" y="2546153"/>
            <a:ext cx="6117579" cy="21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321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2770964" y="0"/>
            <a:ext cx="6615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3D BOLUS UYGULAMALARI</a:t>
            </a: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760" y="1181389"/>
            <a:ext cx="7570167" cy="4785738"/>
          </a:xfrm>
        </p:spPr>
      </p:pic>
    </p:spTree>
    <p:extLst>
      <p:ext uri="{BB962C8B-B14F-4D97-AF65-F5344CB8AC3E}">
        <p14:creationId xmlns:p14="http://schemas.microsoft.com/office/powerpoint/2010/main" val="18609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2770964" y="0"/>
            <a:ext cx="6615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3D BOLUS UYGULAMALARI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420" y="1098261"/>
            <a:ext cx="7911523" cy="4351338"/>
          </a:xfrm>
        </p:spPr>
      </p:pic>
    </p:spTree>
    <p:extLst>
      <p:ext uri="{BB962C8B-B14F-4D97-AF65-F5344CB8AC3E}">
        <p14:creationId xmlns:p14="http://schemas.microsoft.com/office/powerpoint/2010/main" val="238399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2770964" y="0"/>
            <a:ext cx="6615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3D BOLUS UYGULAMALARI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74" y="1292662"/>
            <a:ext cx="5330618" cy="3216477"/>
          </a:xfr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092" y="646331"/>
            <a:ext cx="6477345" cy="318163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092" y="3337791"/>
            <a:ext cx="6158345" cy="320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14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>
                <a:latin typeface="Calibri" charset="0"/>
                <a:ea typeface="Calibri" charset="0"/>
                <a:cs typeface="Calibri" charset="0"/>
              </a:rPr>
              <a:t>BODY </a:t>
            </a:r>
            <a:r>
              <a:rPr lang="tr-TR" b="1" dirty="0">
                <a:latin typeface="Calibri" charset="0"/>
                <a:ea typeface="Calibri" charset="0"/>
                <a:cs typeface="Calibri" charset="0"/>
              </a:rPr>
              <a:t>FANTOM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86" y="1690688"/>
            <a:ext cx="3263503" cy="4351338"/>
          </a:xfrm>
        </p:spPr>
      </p:pic>
      <p:pic>
        <p:nvPicPr>
          <p:cNvPr id="5" name="VIDEO-2023-03-02-10-36-3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86275" y="2214563"/>
            <a:ext cx="6584819" cy="392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1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35" y="1862570"/>
            <a:ext cx="7735712" cy="4351338"/>
          </a:xfrm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>
                <a:latin typeface="Calibri" charset="0"/>
                <a:ea typeface="Calibri" charset="0"/>
                <a:cs typeface="Calibri" charset="0"/>
              </a:rPr>
              <a:t>BODY FANTOM</a:t>
            </a:r>
            <a:endParaRPr lang="tr-TR" b="1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122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77" y="3852591"/>
            <a:ext cx="4314582" cy="2426952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37" y="850563"/>
            <a:ext cx="5060968" cy="284679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069" y="1410701"/>
            <a:ext cx="3429984" cy="457331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817" y="1414437"/>
            <a:ext cx="3427183" cy="4569576"/>
          </a:xfrm>
          <a:prstGeom prst="rect">
            <a:avLst/>
          </a:prstGeom>
        </p:spPr>
      </p:pic>
      <p:sp>
        <p:nvSpPr>
          <p:cNvPr id="9" name="Başlık 1"/>
          <p:cNvSpPr>
            <a:spLocks noGrp="1"/>
          </p:cNvSpPr>
          <p:nvPr>
            <p:ph type="title"/>
          </p:nvPr>
        </p:nvSpPr>
        <p:spPr>
          <a:xfrm>
            <a:off x="877956" y="-167668"/>
            <a:ext cx="10515600" cy="1325563"/>
          </a:xfrm>
        </p:spPr>
        <p:txBody>
          <a:bodyPr/>
          <a:lstStyle/>
          <a:p>
            <a:pPr algn="ctr"/>
            <a:r>
              <a:rPr lang="tr-TR" b="1">
                <a:latin typeface="Calibri" charset="0"/>
                <a:ea typeface="Calibri" charset="0"/>
                <a:cs typeface="Calibri" charset="0"/>
              </a:rPr>
              <a:t>BODY </a:t>
            </a:r>
            <a:r>
              <a:rPr lang="tr-TR" b="1" dirty="0">
                <a:latin typeface="Calibri" charset="0"/>
                <a:ea typeface="Calibri" charset="0"/>
                <a:cs typeface="Calibri" charset="0"/>
              </a:rPr>
              <a:t>FANTOM</a:t>
            </a:r>
          </a:p>
        </p:txBody>
      </p:sp>
    </p:spTree>
    <p:extLst>
      <p:ext uri="{BB962C8B-B14F-4D97-AF65-F5344CB8AC3E}">
        <p14:creationId xmlns:p14="http://schemas.microsoft.com/office/powerpoint/2010/main" val="1103106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VIDEO-2023-08-29-16-40-53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03586" y="136525"/>
            <a:ext cx="3425825" cy="6281060"/>
          </a:xfrm>
        </p:spPr>
      </p:pic>
    </p:spTree>
    <p:extLst>
      <p:ext uri="{BB962C8B-B14F-4D97-AF65-F5344CB8AC3E}">
        <p14:creationId xmlns:p14="http://schemas.microsoft.com/office/powerpoint/2010/main" val="167323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 descr="../../FANTOM%20RESİMLER/IMG-199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505" y="947932"/>
            <a:ext cx="3334697" cy="2802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Resim 4" descr="../../Ekran%20Resmi%202019-01-08%2000.05.22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952" y="4608766"/>
            <a:ext cx="5053247" cy="2121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Resim 6" descr="Ekran%20Resmi%202019-04-28%2021.36.54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150" y="805750"/>
            <a:ext cx="2732049" cy="293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728" y="777632"/>
            <a:ext cx="1797735" cy="3195974"/>
          </a:xfrm>
          <a:prstGeom prst="rect">
            <a:avLst/>
          </a:prstGeom>
        </p:spPr>
      </p:pic>
      <p:pic>
        <p:nvPicPr>
          <p:cNvPr id="9" name="İçerik Yer Tutucusu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89" y="777632"/>
            <a:ext cx="1797735" cy="3195974"/>
          </a:xfrm>
          <a:prstGeom prst="rect">
            <a:avLst/>
          </a:prstGeom>
        </p:spPr>
      </p:pic>
      <p:sp>
        <p:nvSpPr>
          <p:cNvPr id="10" name="Sağ Ok 9"/>
          <p:cNvSpPr/>
          <p:nvPr/>
        </p:nvSpPr>
        <p:spPr>
          <a:xfrm>
            <a:off x="4009443" y="1737199"/>
            <a:ext cx="939968" cy="58633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Sağ Ok 10"/>
          <p:cNvSpPr/>
          <p:nvPr/>
        </p:nvSpPr>
        <p:spPr>
          <a:xfrm>
            <a:off x="8414295" y="1737199"/>
            <a:ext cx="845319" cy="58633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Sağ Ok 11"/>
          <p:cNvSpPr/>
          <p:nvPr/>
        </p:nvSpPr>
        <p:spPr>
          <a:xfrm rot="5400000">
            <a:off x="10398353" y="3879439"/>
            <a:ext cx="651640" cy="58633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/>
          <p:cNvSpPr txBox="1"/>
          <p:nvPr/>
        </p:nvSpPr>
        <p:spPr>
          <a:xfrm>
            <a:off x="830317" y="8191"/>
            <a:ext cx="103421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DOKTORA TEZİMDE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636" y="4143906"/>
            <a:ext cx="3446828" cy="2674882"/>
          </a:xfrm>
          <a:prstGeom prst="rect">
            <a:avLst/>
          </a:prstGeom>
        </p:spPr>
      </p:pic>
      <p:sp>
        <p:nvSpPr>
          <p:cNvPr id="16" name="Sağ Ok 15"/>
          <p:cNvSpPr/>
          <p:nvPr/>
        </p:nvSpPr>
        <p:spPr>
          <a:xfrm rot="10800000">
            <a:off x="6072799" y="5083082"/>
            <a:ext cx="845319" cy="58633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/>
          <p:cNvSpPr txBox="1"/>
          <p:nvPr/>
        </p:nvSpPr>
        <p:spPr>
          <a:xfrm>
            <a:off x="1037879" y="534843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5 </a:t>
            </a:r>
            <a:r>
              <a:rPr lang="tr-TR" dirty="0" err="1"/>
              <a:t>Gy</a:t>
            </a:r>
            <a:endParaRPr lang="tr-TR" dirty="0"/>
          </a:p>
        </p:txBody>
      </p:sp>
      <p:sp>
        <p:nvSpPr>
          <p:cNvPr id="18" name="Sağ Ok 17"/>
          <p:cNvSpPr/>
          <p:nvPr/>
        </p:nvSpPr>
        <p:spPr>
          <a:xfrm rot="10800000">
            <a:off x="1827322" y="5290414"/>
            <a:ext cx="845319" cy="58633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BDAC83D6-A90B-4F01-A6E9-4F66A264836C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7910" y="19443"/>
            <a:ext cx="2318866" cy="675970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717403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62566" y="2606179"/>
            <a:ext cx="2420791" cy="1815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350" y="1430317"/>
            <a:ext cx="3460609" cy="17465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145" y="4029907"/>
            <a:ext cx="3745021" cy="1890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3" name="Düz Ok Bağlayıcısı 12"/>
          <p:cNvCxnSpPr/>
          <p:nvPr/>
        </p:nvCxnSpPr>
        <p:spPr>
          <a:xfrm flipH="1">
            <a:off x="7841615" y="4029907"/>
            <a:ext cx="40640" cy="1229692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etin kutusu 14"/>
          <p:cNvSpPr txBox="1"/>
          <p:nvPr/>
        </p:nvSpPr>
        <p:spPr>
          <a:xfrm>
            <a:off x="7265165" y="5259599"/>
            <a:ext cx="1546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OSL </a:t>
            </a:r>
            <a:r>
              <a:rPr lang="tr-TR" dirty="0" err="1">
                <a:solidFill>
                  <a:srgbClr val="FF0000"/>
                </a:solidFill>
              </a:rPr>
              <a:t>dozimetre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7792407" y="3853908"/>
            <a:ext cx="179695" cy="175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BDAC83D6-A90B-4F01-A6E9-4F66A264836C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7910" y="19443"/>
            <a:ext cx="2318866" cy="67597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1" name="Metin kutusu 10"/>
          <p:cNvSpPr txBox="1"/>
          <p:nvPr/>
        </p:nvSpPr>
        <p:spPr>
          <a:xfrm>
            <a:off x="800336" y="125648"/>
            <a:ext cx="103421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DOKTORA TEZİMDE</a:t>
            </a:r>
          </a:p>
        </p:txBody>
      </p:sp>
    </p:spTree>
    <p:extLst>
      <p:ext uri="{BB962C8B-B14F-4D97-AF65-F5344CB8AC3E}">
        <p14:creationId xmlns:p14="http://schemas.microsoft.com/office/powerpoint/2010/main" val="1474463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85" y="2985760"/>
            <a:ext cx="3024572" cy="1752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203" y="5269468"/>
            <a:ext cx="1539751" cy="8923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142" y="2985760"/>
            <a:ext cx="3024574" cy="1752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694" y="867816"/>
            <a:ext cx="3516726" cy="1774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556" y="5213332"/>
            <a:ext cx="784447" cy="10046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139" y="5395795"/>
            <a:ext cx="825048" cy="1100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13056">
            <a:off x="938491" y="5224578"/>
            <a:ext cx="1291742" cy="9821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668" y="898037"/>
            <a:ext cx="3603464" cy="18186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89920" y="2706642"/>
            <a:ext cx="2022919" cy="25811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387" y="5384520"/>
            <a:ext cx="970313" cy="1100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Metin kutusu 12"/>
          <p:cNvSpPr txBox="1"/>
          <p:nvPr/>
        </p:nvSpPr>
        <p:spPr>
          <a:xfrm>
            <a:off x="830317" y="8191"/>
            <a:ext cx="103421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DOKTORA TEZİMDE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BDAC83D6-A90B-4F01-A6E9-4F66A264836C}"/>
              </a:ext>
            </a:extLst>
          </p:cNvPr>
          <p:cNvPicPr>
            <a:picLocks noChangeAspect="1"/>
          </p:cNvPicPr>
          <p:nvPr/>
        </p:nvPicPr>
        <p:blipFill>
          <a:blip r:embed="rId13">
            <a:biLevel thresh="25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 contras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7910" y="19443"/>
            <a:ext cx="2318866" cy="675970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458051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8132" y="1967970"/>
            <a:ext cx="4297682" cy="3223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İçerik Yer Tutucusu 1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792" y="1430760"/>
            <a:ext cx="5801784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Metin kutusu 15"/>
          <p:cNvSpPr txBox="1"/>
          <p:nvPr/>
        </p:nvSpPr>
        <p:spPr>
          <a:xfrm>
            <a:off x="190792" y="5983484"/>
            <a:ext cx="1629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BeO Dozimetre</a:t>
            </a:r>
          </a:p>
        </p:txBody>
      </p:sp>
      <p:sp>
        <p:nvSpPr>
          <p:cNvPr id="17" name="Metin kutusu 16"/>
          <p:cNvSpPr txBox="1"/>
          <p:nvPr/>
        </p:nvSpPr>
        <p:spPr>
          <a:xfrm>
            <a:off x="4990261" y="6168150"/>
            <a:ext cx="1922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Al</a:t>
            </a:r>
            <a:r>
              <a:rPr lang="tr-TR" b="1" baseline="-25000" dirty="0"/>
              <a:t>2</a:t>
            </a:r>
            <a:r>
              <a:rPr lang="tr-TR" b="1" dirty="0"/>
              <a:t>O</a:t>
            </a:r>
            <a:r>
              <a:rPr lang="tr-TR" b="1" baseline="-25000" dirty="0"/>
              <a:t>3</a:t>
            </a:r>
            <a:r>
              <a:rPr lang="tr-TR" b="1" dirty="0"/>
              <a:t>:C Dozimetre</a:t>
            </a:r>
          </a:p>
        </p:txBody>
      </p:sp>
      <p:cxnSp>
        <p:nvCxnSpPr>
          <p:cNvPr id="20" name="Düz Ok Bağlayıcısı 19"/>
          <p:cNvCxnSpPr>
            <a:stCxn id="16" idx="0"/>
          </p:cNvCxnSpPr>
          <p:nvPr/>
        </p:nvCxnSpPr>
        <p:spPr>
          <a:xfrm flipV="1">
            <a:off x="1005342" y="4417622"/>
            <a:ext cx="1013463" cy="1565862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Düz Ok Bağlayıcısı 20"/>
          <p:cNvCxnSpPr/>
          <p:nvPr/>
        </p:nvCxnSpPr>
        <p:spPr>
          <a:xfrm flipV="1">
            <a:off x="5715000" y="3347695"/>
            <a:ext cx="1046201" cy="2820455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Resim 12">
            <a:extLst>
              <a:ext uri="{FF2B5EF4-FFF2-40B4-BE49-F238E27FC236}">
                <a16:creationId xmlns:a16="http://schemas.microsoft.com/office/drawing/2014/main" id="{BDAC83D6-A90B-4F01-A6E9-4F66A264836C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7910" y="19443"/>
            <a:ext cx="2318866" cy="67597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4" name="Dikdörtgen 13"/>
          <p:cNvSpPr/>
          <p:nvPr/>
        </p:nvSpPr>
        <p:spPr>
          <a:xfrm>
            <a:off x="1977280" y="4225159"/>
            <a:ext cx="234560" cy="19246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Metin kutusu 18"/>
          <p:cNvSpPr txBox="1"/>
          <p:nvPr/>
        </p:nvSpPr>
        <p:spPr>
          <a:xfrm>
            <a:off x="800336" y="125648"/>
            <a:ext cx="103421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/>
              <a:t>DOKTORA TEZİMDE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3154" y="801145"/>
            <a:ext cx="6167939" cy="597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6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165100"/>
            <a:ext cx="10515600" cy="1325563"/>
          </a:xfrm>
        </p:spPr>
        <p:txBody>
          <a:bodyPr/>
          <a:lstStyle/>
          <a:p>
            <a:pPr algn="ctr"/>
            <a:r>
              <a:rPr lang="tr-TR" b="1" dirty="0">
                <a:latin typeface="Calibri" charset="0"/>
                <a:ea typeface="Calibri" charset="0"/>
                <a:cs typeface="Calibri" charset="0"/>
              </a:rPr>
              <a:t>TÜBİTAK PROJESİ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498093" y="1490663"/>
            <a:ext cx="8085083" cy="4816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tr-TR" sz="1800" dirty="0">
                <a:latin typeface="Times New Roman" charset="0"/>
                <a:ea typeface="Times New Roman" charset="0"/>
                <a:cs typeface="Times New Roman" charset="0"/>
              </a:rPr>
              <a:t>Bilgisayarlı tomografi ile elde edilen DICOM görüntüleri</a:t>
            </a:r>
          </a:p>
          <a:p>
            <a:pPr algn="just">
              <a:lnSpc>
                <a:spcPct val="200000"/>
              </a:lnSpc>
            </a:pPr>
            <a:r>
              <a:rPr lang="tr-TR" sz="1800" dirty="0">
                <a:latin typeface="Times New Roman" charset="0"/>
                <a:ea typeface="Times New Roman" charset="0"/>
                <a:cs typeface="Times New Roman" charset="0"/>
              </a:rPr>
              <a:t>3D-MATIC programı ile oluşturulan bütün halinde fantom modellemesi</a:t>
            </a:r>
          </a:p>
          <a:p>
            <a:pPr algn="just">
              <a:lnSpc>
                <a:spcPct val="200000"/>
              </a:lnSpc>
            </a:pPr>
            <a:r>
              <a:rPr lang="tr-TR" sz="1800" dirty="0">
                <a:latin typeface="Times New Roman" charset="0"/>
                <a:ea typeface="Times New Roman" charset="0"/>
                <a:cs typeface="Times New Roman" charset="0"/>
              </a:rPr>
              <a:t>3D-MATIC programı yardımıyla fantomun kesitlere ayrılmış bir tasarımının gerçekleştirilmesi</a:t>
            </a:r>
          </a:p>
          <a:p>
            <a:pPr algn="just">
              <a:lnSpc>
                <a:spcPct val="200000"/>
              </a:lnSpc>
            </a:pPr>
            <a:r>
              <a:rPr lang="tr-TR" sz="1800" dirty="0">
                <a:latin typeface="Times New Roman" charset="0"/>
                <a:ea typeface="Times New Roman" charset="0"/>
                <a:cs typeface="Times New Roman" charset="0"/>
              </a:rPr>
              <a:t>3D-MATIC programı ile kesitlerin birbirine bağlanması ve aralarında boşluk kalmaması için pimler ile bağlantı tasarımı</a:t>
            </a:r>
          </a:p>
          <a:p>
            <a:pPr algn="just">
              <a:lnSpc>
                <a:spcPct val="200000"/>
              </a:lnSpc>
            </a:pPr>
            <a:r>
              <a:rPr lang="en-AU" sz="1800" dirty="0">
                <a:latin typeface="Times New Roman" charset="0"/>
                <a:ea typeface="Times New Roman" charset="0"/>
                <a:cs typeface="Times New Roman" charset="0"/>
              </a:rPr>
              <a:t>TLD </a:t>
            </a:r>
            <a:r>
              <a:rPr lang="en-AU" sz="1800" dirty="0" err="1">
                <a:latin typeface="Times New Roman" charset="0"/>
                <a:ea typeface="Times New Roman" charset="0"/>
                <a:cs typeface="Times New Roman" charset="0"/>
              </a:rPr>
              <a:t>ve</a:t>
            </a:r>
            <a:r>
              <a:rPr lang="en-AU" sz="1800" dirty="0">
                <a:latin typeface="Times New Roman" charset="0"/>
                <a:ea typeface="Times New Roman" charset="0"/>
                <a:cs typeface="Times New Roman" charset="0"/>
              </a:rPr>
              <a:t> OSL </a:t>
            </a:r>
            <a:r>
              <a:rPr lang="en-AU" sz="1800" dirty="0" err="1">
                <a:latin typeface="Times New Roman" charset="0"/>
                <a:ea typeface="Times New Roman" charset="0"/>
                <a:cs typeface="Times New Roman" charset="0"/>
              </a:rPr>
              <a:t>için</a:t>
            </a:r>
            <a:r>
              <a:rPr lang="en-AU" sz="18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AU" sz="1800" dirty="0" err="1">
                <a:latin typeface="Times New Roman" charset="0"/>
                <a:ea typeface="Times New Roman" charset="0"/>
                <a:cs typeface="Times New Roman" charset="0"/>
              </a:rPr>
              <a:t>dozimetre</a:t>
            </a:r>
            <a:r>
              <a:rPr lang="en-AU" sz="18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AU" sz="1800" dirty="0" err="1">
                <a:latin typeface="Times New Roman" charset="0"/>
                <a:ea typeface="Times New Roman" charset="0"/>
                <a:cs typeface="Times New Roman" charset="0"/>
              </a:rPr>
              <a:t>yerlerinin</a:t>
            </a:r>
            <a:r>
              <a:rPr lang="en-AU" sz="18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AU" sz="1800" dirty="0" err="1">
                <a:latin typeface="Times New Roman" charset="0"/>
                <a:ea typeface="Times New Roman" charset="0"/>
                <a:cs typeface="Times New Roman" charset="0"/>
              </a:rPr>
              <a:t>belirlenmesi</a:t>
            </a:r>
            <a:r>
              <a:rPr lang="tr-TR" sz="18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endParaRPr lang="tr-TR" sz="17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" name="Resim 4" descr="Unknown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974" y="3899119"/>
            <a:ext cx="2890344" cy="173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974" y="1681437"/>
            <a:ext cx="2932387" cy="1479939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BDAC83D6-A90B-4F01-A6E9-4F66A264836C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7910" y="19443"/>
            <a:ext cx="2318866" cy="675970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4632488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90" y="675970"/>
            <a:ext cx="4385463" cy="5847285"/>
          </a:xfr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250" y="675970"/>
            <a:ext cx="4385464" cy="584728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006" y="2200809"/>
            <a:ext cx="1307738" cy="757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24" y="3452379"/>
            <a:ext cx="489503" cy="7371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BDAC83D6-A90B-4F01-A6E9-4F66A264836C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3134" y="0"/>
            <a:ext cx="2318866" cy="67597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Başlık 1"/>
          <p:cNvSpPr>
            <a:spLocks noGrp="1"/>
          </p:cNvSpPr>
          <p:nvPr>
            <p:ph type="title"/>
          </p:nvPr>
        </p:nvSpPr>
        <p:spPr>
          <a:xfrm>
            <a:off x="696324" y="-324796"/>
            <a:ext cx="10515600" cy="1325563"/>
          </a:xfrm>
        </p:spPr>
        <p:txBody>
          <a:bodyPr/>
          <a:lstStyle/>
          <a:p>
            <a:pPr algn="ctr"/>
            <a:r>
              <a:rPr lang="tr-TR" b="1" dirty="0">
                <a:latin typeface="Calibri" charset="0"/>
                <a:ea typeface="Calibri" charset="0"/>
                <a:cs typeface="Calibri" charset="0"/>
              </a:rPr>
              <a:t>TÜBİTAK PROJESİ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58213" y="675969"/>
            <a:ext cx="4230384" cy="584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0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181" y="1376363"/>
            <a:ext cx="3263503" cy="4351338"/>
          </a:xfrm>
        </p:spPr>
      </p:pic>
      <p:sp>
        <p:nvSpPr>
          <p:cNvPr id="7" name="Başlık 1"/>
          <p:cNvSpPr>
            <a:spLocks noGrp="1"/>
          </p:cNvSpPr>
          <p:nvPr>
            <p:ph type="title"/>
          </p:nvPr>
        </p:nvSpPr>
        <p:spPr>
          <a:xfrm>
            <a:off x="838200" y="165100"/>
            <a:ext cx="10515600" cy="1325563"/>
          </a:xfrm>
        </p:spPr>
        <p:txBody>
          <a:bodyPr/>
          <a:lstStyle/>
          <a:p>
            <a:pPr algn="ctr"/>
            <a:r>
              <a:rPr lang="tr-TR" b="1" dirty="0">
                <a:latin typeface="Calibri" charset="0"/>
                <a:ea typeface="Calibri" charset="0"/>
                <a:cs typeface="Calibri" charset="0"/>
              </a:rPr>
              <a:t>TÜBİTAK PROJESİ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BDAC83D6-A90B-4F01-A6E9-4F66A264836C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3134" y="0"/>
            <a:ext cx="2318866" cy="67597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68" y="2282296"/>
            <a:ext cx="2868613" cy="3824817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71" y="1376363"/>
            <a:ext cx="2603897" cy="3471863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684" y="2179373"/>
            <a:ext cx="2945805" cy="392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424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2873267" y="1782096"/>
            <a:ext cx="6985108" cy="2546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charset="2"/>
              <a:buChar char="Ø"/>
            </a:pPr>
            <a:r>
              <a:rPr lang="tr-TR" sz="2800" dirty="0">
                <a:latin typeface="Times New Roman" charset="0"/>
                <a:ea typeface="Times New Roman" charset="0"/>
                <a:cs typeface="Times New Roman" charset="0"/>
              </a:rPr>
              <a:t>Yumuşak doku: 0 – 56 HU aralığında</a:t>
            </a:r>
          </a:p>
          <a:p>
            <a:pPr marL="285750" indent="-285750" algn="just">
              <a:lnSpc>
                <a:spcPct val="200000"/>
              </a:lnSpc>
              <a:buFont typeface="Wingdings" charset="2"/>
              <a:buChar char="Ø"/>
            </a:pPr>
            <a:r>
              <a:rPr lang="tr-TR" sz="2800" dirty="0">
                <a:latin typeface="Times New Roman" charset="0"/>
                <a:ea typeface="Times New Roman" charset="0"/>
                <a:cs typeface="Times New Roman" charset="0"/>
              </a:rPr>
              <a:t>Yağ doku: -20 / -40 HU aralığında</a:t>
            </a:r>
          </a:p>
          <a:p>
            <a:pPr marL="285750" indent="-285750" algn="just">
              <a:lnSpc>
                <a:spcPct val="200000"/>
              </a:lnSpc>
              <a:buFont typeface="Wingdings" charset="2"/>
              <a:buChar char="Ø"/>
            </a:pPr>
            <a:r>
              <a:rPr lang="tr-TR" sz="2800" dirty="0">
                <a:latin typeface="Times New Roman" charset="0"/>
                <a:ea typeface="Times New Roman" charset="0"/>
                <a:cs typeface="Times New Roman" charset="0"/>
              </a:rPr>
              <a:t>Sinir ve Damarlar: 15-25 HU aralığında</a:t>
            </a:r>
          </a:p>
        </p:txBody>
      </p:sp>
    </p:spTree>
    <p:extLst>
      <p:ext uri="{BB962C8B-B14F-4D97-AF65-F5344CB8AC3E}">
        <p14:creationId xmlns:p14="http://schemas.microsoft.com/office/powerpoint/2010/main" val="2090584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88" y="2848972"/>
            <a:ext cx="3612214" cy="18230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428296" y="-2869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 dirty="0">
                <a:latin typeface="+mn-lt"/>
              </a:rPr>
              <a:t>GELECEKTE</a:t>
            </a:r>
            <a:r>
              <a:rPr lang="tr-TR" b="1" dirty="0"/>
              <a:t> </a:t>
            </a:r>
            <a:r>
              <a:rPr lang="mr-IN" b="1" dirty="0"/>
              <a:t>…</a:t>
            </a:r>
            <a:endParaRPr lang="tr-TR" b="1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0" y="743169"/>
            <a:ext cx="11466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KİŞİYE ÖZEL FANTOM</a:t>
            </a:r>
          </a:p>
        </p:txBody>
      </p:sp>
      <p:pic>
        <p:nvPicPr>
          <p:cNvPr id="23" name="Resim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67018" y="2248930"/>
            <a:ext cx="5053557" cy="3790167"/>
          </a:xfrm>
          <a:prstGeom prst="rect">
            <a:avLst/>
          </a:prstGeom>
        </p:spPr>
      </p:pic>
      <p:pic>
        <p:nvPicPr>
          <p:cNvPr id="24" name="İçerik Yer Tutucusu 7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563" y="1617235"/>
            <a:ext cx="3804689" cy="5053557"/>
          </a:xfrm>
        </p:spPr>
      </p:pic>
    </p:spTree>
    <p:extLst>
      <p:ext uri="{BB962C8B-B14F-4D97-AF65-F5344CB8AC3E}">
        <p14:creationId xmlns:p14="http://schemas.microsoft.com/office/powerpoint/2010/main" val="1943895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3987" y="534397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6600" dirty="0">
                <a:latin typeface="Calibri" charset="0"/>
                <a:ea typeface="Calibri" charset="0"/>
                <a:cs typeface="Calibri" charset="0"/>
              </a:rPr>
              <a:t>TEŞEKKÜRLER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43744" y="644578"/>
            <a:ext cx="4736086" cy="469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63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669</Words>
  <Application>Microsoft Office PowerPoint</Application>
  <PresentationFormat>Geniş ekran</PresentationFormat>
  <Paragraphs>114</Paragraphs>
  <Slides>33</Slides>
  <Notes>4</Notes>
  <HiddenSlides>0</HiddenSlides>
  <MMClips>3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Wingdings</vt:lpstr>
      <vt:lpstr>Office Teması</vt:lpstr>
      <vt:lpstr>RADYOTERAPİDE 3D Printer Uygulamaları  </vt:lpstr>
      <vt:lpstr>3 Boyutlu Yazıcı Nedir?</vt:lpstr>
      <vt:lpstr>3B Yazıcı Tarihi Gelişimi</vt:lpstr>
      <vt:lpstr>3B Yazıcı Tarihi Gelişimi</vt:lpstr>
      <vt:lpstr>ÜÇ BOYUTLU YAZDIRMA İŞLEMİ NASIL GERÇEKLEŞİR?</vt:lpstr>
      <vt:lpstr>3 Boyutlu BASKI Teknolojileri</vt:lpstr>
      <vt:lpstr>3 Boyutlu BASKI Teknolojileri</vt:lpstr>
      <vt:lpstr>3 Boyutlu BASKI Teknolojileri</vt:lpstr>
      <vt:lpstr>3 Boyutlu BASKI Teknolojileri</vt:lpstr>
      <vt:lpstr>3 Boyutlu BASKI Teknolojileri</vt:lpstr>
      <vt:lpstr>KULLANILAN MALZEMELER</vt:lpstr>
      <vt:lpstr>MALZEME SEÇİMİ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BODY FANTOM</vt:lpstr>
      <vt:lpstr>PowerPoint Sunusu</vt:lpstr>
      <vt:lpstr>BODY FANTOM</vt:lpstr>
      <vt:lpstr>PowerPoint Sunusu</vt:lpstr>
      <vt:lpstr>PowerPoint Sunusu</vt:lpstr>
      <vt:lpstr>PowerPoint Sunusu</vt:lpstr>
      <vt:lpstr>PowerPoint Sunusu</vt:lpstr>
      <vt:lpstr>PowerPoint Sunusu</vt:lpstr>
      <vt:lpstr>TÜBİTAK PROJESİ</vt:lpstr>
      <vt:lpstr>TÜBİTAK PROJESİ</vt:lpstr>
      <vt:lpstr>TÜBİTAK PROJESİ</vt:lpstr>
      <vt:lpstr>PowerPoint Sunusu</vt:lpstr>
      <vt:lpstr>PowerPoint Sunusu</vt:lpstr>
      <vt:lpstr>TEŞEKKÜRLER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Radyotrapide 3D Printer Uygulamaları</dc:title>
  <dc:creator>Microsoft Office Kullanıcısı</dc:creator>
  <cp:lastModifiedBy>murat</cp:lastModifiedBy>
  <cp:revision>27</cp:revision>
  <dcterms:created xsi:type="dcterms:W3CDTF">2024-05-13T08:04:25Z</dcterms:created>
  <dcterms:modified xsi:type="dcterms:W3CDTF">2024-05-15T12:07:57Z</dcterms:modified>
</cp:coreProperties>
</file>