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65" r:id="rId3"/>
    <p:sldId id="258" r:id="rId4"/>
    <p:sldId id="259" r:id="rId5"/>
    <p:sldId id="260" r:id="rId6"/>
    <p:sldId id="261" r:id="rId7"/>
    <p:sldId id="262" r:id="rId8"/>
    <p:sldId id="273" r:id="rId9"/>
    <p:sldId id="266" r:id="rId10"/>
    <p:sldId id="267" r:id="rId11"/>
    <p:sldId id="268" r:id="rId12"/>
    <p:sldId id="269" r:id="rId13"/>
    <p:sldId id="270" r:id="rId14"/>
    <p:sldId id="271" r:id="rId15"/>
    <p:sldId id="272" r:id="rId16"/>
    <p:sldId id="263" r:id="rId17"/>
    <p:sldId id="274" r:id="rId18"/>
    <p:sldId id="264" r:id="rId19"/>
  </p:sldIdLst>
  <p:sldSz cx="12192000" cy="6858000"/>
  <p:notesSz cx="6858000" cy="9144000"/>
  <p:defaultTextStyle>
    <a:defPPr rtl="0">
      <a:defRPr lang="tr-T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CB8DD5-D8F7-4F67-8D8F-7347F5901640}" v="3245" dt="2024-05-12T18:05:12.907"/>
    <p1510:client id="{580BF4B5-B8FA-42B6-9EA3-1F73BDB56BAA}" v="1968" dt="2024-05-11T13:41:23.952"/>
    <p1510:client id="{68485959-187C-4B93-8326-A1FBC7F5E582}" v="12" dt="2024-05-12T18:42:39.658"/>
    <p1510:client id="{86A1ABC7-2DED-495A-90CF-078339B9B0ED}" v="135" dt="2024-05-12T18:23:17.596"/>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Açık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Açık Stil 2 - Vurgu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154955" y="1447800"/>
            <a:ext cx="8825658" cy="3329581"/>
          </a:xfrm>
        </p:spPr>
        <p:txBody>
          <a:bodyPr rtlCol="0" anchor="b"/>
          <a:lstStyle>
            <a:lvl1pPr>
              <a:defRPr sz="7200"/>
            </a:lvl1pPr>
          </a:lstStyle>
          <a:p>
            <a:pPr rtl="0"/>
            <a:r>
              <a:rPr lang="tr"/>
              <a:t>Asıl başlık stilini düzenlemek için tıklayın</a:t>
            </a:r>
            <a:endParaRPr lang="en-US"/>
          </a:p>
        </p:txBody>
      </p:sp>
      <p:sp>
        <p:nvSpPr>
          <p:cNvPr id="3" name="Alt Başlık 2"/>
          <p:cNvSpPr>
            <a:spLocks noGrp="1"/>
          </p:cNvSpPr>
          <p:nvPr>
            <p:ph type="subTitle" idx="1"/>
          </p:nvPr>
        </p:nvSpPr>
        <p:spPr>
          <a:xfrm>
            <a:off x="1154955" y="4777380"/>
            <a:ext cx="8825658" cy="861420"/>
          </a:xfrm>
        </p:spPr>
        <p:txBody>
          <a:bodyPr rtlCol="0"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tr"/>
              <a:t>Asıl alt başlık stilini düzenlemek için tıklatın</a:t>
            </a:r>
            <a:endParaRPr lang="en-US"/>
          </a:p>
        </p:txBody>
      </p:sp>
      <p:sp>
        <p:nvSpPr>
          <p:cNvPr id="4" name="Tarih Yer Tutucusu 3"/>
          <p:cNvSpPr>
            <a:spLocks noGrp="1"/>
          </p:cNvSpPr>
          <p:nvPr>
            <p:ph type="dt" sz="half" idx="10"/>
          </p:nvPr>
        </p:nvSpPr>
        <p:spPr/>
        <p:txBody>
          <a:bodyPr rtlCol="0"/>
          <a:lstStyle/>
          <a:p>
            <a:pPr rtl="0"/>
            <a:fld id="{4AAD347D-5ACD-4C99-B74B-A9C85AD731AF}"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
              <a:t>Asıl başlık stilini düzenlemek için tıklayın</a:t>
            </a:r>
            <a:endParaRPr lang="en-US"/>
          </a:p>
        </p:txBody>
      </p:sp>
      <p:sp>
        <p:nvSpPr>
          <p:cNvPr id="3" name="İçerik Yer Tutucusu 2"/>
          <p:cNvSpPr>
            <a:spLocks noGrp="1"/>
          </p:cNvSpPr>
          <p:nvPr>
            <p:ph idx="1"/>
          </p:nvPr>
        </p:nvSpPr>
        <p:spPr/>
        <p:txBody>
          <a:bodyPr rtlCol="0"/>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7"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1154956" y="2861733"/>
            <a:ext cx="8825657" cy="1915647"/>
          </a:xfrm>
        </p:spPr>
        <p:txBody>
          <a:bodyPr rtlCol="0" anchor="b"/>
          <a:lstStyle>
            <a:lvl1pPr algn="l">
              <a:defRPr sz="4000" b="0" cap="none"/>
            </a:lvl1pPr>
          </a:lstStyle>
          <a:p>
            <a:pPr rtl="0"/>
            <a:r>
              <a:rPr lang="tr"/>
              <a:t>Asıl başlık stilini düzenlemek için tıklayın</a:t>
            </a:r>
            <a:endParaRPr lang="en-US"/>
          </a:p>
        </p:txBody>
      </p:sp>
      <p:sp>
        <p:nvSpPr>
          <p:cNvPr id="3" name="Metin Yer Tutucusu 2"/>
          <p:cNvSpPr>
            <a:spLocks noGrp="1"/>
          </p:cNvSpPr>
          <p:nvPr>
            <p:ph type="body" idx="1"/>
          </p:nvPr>
        </p:nvSpPr>
        <p:spPr>
          <a:xfrm>
            <a:off x="1154955" y="4777381"/>
            <a:ext cx="8825658" cy="860400"/>
          </a:xfrm>
        </p:spPr>
        <p:txBody>
          <a:bodyPr rtlCol="0"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
              <a:t>Asıl metin stillerini düzenlemek için tıklayın</a:t>
            </a:r>
          </a:p>
        </p:txBody>
      </p:sp>
      <p:sp>
        <p:nvSpPr>
          <p:cNvPr id="4" name="Tarih Yer Tutucusu 3"/>
          <p:cNvSpPr>
            <a:spLocks noGrp="1"/>
          </p:cNvSpPr>
          <p:nvPr>
            <p:ph type="dt" sz="half" idx="10"/>
          </p:nvPr>
        </p:nvSpPr>
        <p:spPr/>
        <p:txBody>
          <a:bodyPr rtlCol="0"/>
          <a:lstStyle/>
          <a:p>
            <a:pPr rtl="0"/>
            <a:fld id="{9796027F-7875-4030-9381-8BD8C4F21935}"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
              <a:t>Asıl başlık stilini düzenlemek için tıklayın</a:t>
            </a:r>
            <a:endParaRPr lang="en-US"/>
          </a:p>
        </p:txBody>
      </p:sp>
      <p:sp>
        <p:nvSpPr>
          <p:cNvPr id="3" name="İçerik Yer Tutucusu 2"/>
          <p:cNvSpPr>
            <a:spLocks noGrp="1"/>
          </p:cNvSpPr>
          <p:nvPr>
            <p:ph sz="half" idx="1"/>
          </p:nvPr>
        </p:nvSpPr>
        <p:spPr>
          <a:xfrm>
            <a:off x="1103312" y="2060575"/>
            <a:ext cx="4396339" cy="4195763"/>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4" name="İçerik Yer Tutucusu 3"/>
          <p:cNvSpPr>
            <a:spLocks noGrp="1"/>
          </p:cNvSpPr>
          <p:nvPr>
            <p:ph sz="half" idx="2"/>
          </p:nvPr>
        </p:nvSpPr>
        <p:spPr>
          <a:xfrm>
            <a:off x="5654493" y="2056092"/>
            <a:ext cx="4396341" cy="4200245"/>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5" name="Tarih Yer Tutucusu 4"/>
          <p:cNvSpPr>
            <a:spLocks noGrp="1"/>
          </p:cNvSpPr>
          <p:nvPr>
            <p:ph type="dt" sz="half" idx="10"/>
          </p:nvPr>
        </p:nvSpPr>
        <p:spPr/>
        <p:txBody>
          <a:bodyPr rtlCol="0"/>
          <a:lstStyle/>
          <a:p>
            <a:pPr rtl="0"/>
            <a:fld id="{9796027F-7875-4030-9381-8BD8C4F21935}" type="datetimeFigureOut">
              <a:rPr lang="en-US" dirty="0"/>
              <a:t>5/14/2024</a:t>
            </a:fld>
            <a:endParaRPr lang="en-US"/>
          </a:p>
        </p:txBody>
      </p:sp>
      <p:sp>
        <p:nvSpPr>
          <p:cNvPr id="6" name="Alt Bilgi Yer Tutucusu 5"/>
          <p:cNvSpPr>
            <a:spLocks noGrp="1"/>
          </p:cNvSpPr>
          <p:nvPr>
            <p:ph type="ftr" sz="quarter" idx="11"/>
          </p:nvPr>
        </p:nvSpPr>
        <p:spPr/>
        <p:txBody>
          <a:bodyPr rtlCol="0"/>
          <a:lstStyle/>
          <a:p>
            <a:pPr rtl="0"/>
            <a:endParaRPr lang="en-US"/>
          </a:p>
        </p:txBody>
      </p:sp>
      <p:sp>
        <p:nvSpPr>
          <p:cNvPr id="7" name="Slayt Numarası Yer Tutucusu 6"/>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a:defRPr/>
            </a:lvl1pPr>
          </a:lstStyle>
          <a:p>
            <a:pPr rtl="0"/>
            <a:r>
              <a:rPr lang="tr"/>
              <a:t>Asıl başlık stilini düzenlemek için tıklayın</a:t>
            </a:r>
            <a:endParaRPr lang="en-US"/>
          </a:p>
        </p:txBody>
      </p:sp>
      <p:sp>
        <p:nvSpPr>
          <p:cNvPr id="3" name="Metin Yer Tutucusu 2"/>
          <p:cNvSpPr>
            <a:spLocks noGrp="1"/>
          </p:cNvSpPr>
          <p:nvPr>
            <p:ph type="body" idx="1"/>
          </p:nvPr>
        </p:nvSpPr>
        <p:spPr>
          <a:xfrm>
            <a:off x="1103313" y="1905000"/>
            <a:ext cx="4396338"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4" name="İçerik Yer Tutucusu 3"/>
          <p:cNvSpPr>
            <a:spLocks noGrp="1"/>
          </p:cNvSpPr>
          <p:nvPr>
            <p:ph sz="half" idx="2"/>
          </p:nvPr>
        </p:nvSpPr>
        <p:spPr>
          <a:xfrm>
            <a:off x="1103312"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5" name="Metin Yer Tutucusu 4"/>
          <p:cNvSpPr>
            <a:spLocks noGrp="1"/>
          </p:cNvSpPr>
          <p:nvPr>
            <p:ph type="body" sz="quarter" idx="3"/>
          </p:nvPr>
        </p:nvSpPr>
        <p:spPr>
          <a:xfrm>
            <a:off x="5654495" y="1905000"/>
            <a:ext cx="4396339"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6" name="İçerik Yer Tutucusu 5"/>
          <p:cNvSpPr>
            <a:spLocks noGrp="1"/>
          </p:cNvSpPr>
          <p:nvPr>
            <p:ph sz="quarter" idx="4"/>
          </p:nvPr>
        </p:nvSpPr>
        <p:spPr>
          <a:xfrm>
            <a:off x="5654495"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7" name="Tarih Yer Tutucusu 6"/>
          <p:cNvSpPr>
            <a:spLocks noGrp="1"/>
          </p:cNvSpPr>
          <p:nvPr>
            <p:ph type="dt" sz="half" idx="10"/>
          </p:nvPr>
        </p:nvSpPr>
        <p:spPr/>
        <p:txBody>
          <a:bodyPr rtlCol="0"/>
          <a:lstStyle/>
          <a:p>
            <a:pPr rtl="0"/>
            <a:fld id="{9796027F-7875-4030-9381-8BD8C4F21935}" type="datetimeFigureOut">
              <a:rPr lang="en-US" dirty="0"/>
              <a:t>5/14/2024</a:t>
            </a:fld>
            <a:endParaRPr lang="en-US"/>
          </a:p>
        </p:txBody>
      </p:sp>
      <p:sp>
        <p:nvSpPr>
          <p:cNvPr id="8" name="Alt Bilgi Yer Tutucusu 7"/>
          <p:cNvSpPr>
            <a:spLocks noGrp="1"/>
          </p:cNvSpPr>
          <p:nvPr>
            <p:ph type="ftr" sz="quarter" idx="11"/>
          </p:nvPr>
        </p:nvSpPr>
        <p:spPr/>
        <p:txBody>
          <a:bodyPr rtlCol="0"/>
          <a:lstStyle/>
          <a:p>
            <a:pPr rtl="0"/>
            <a:endParaRPr lang="en-US"/>
          </a:p>
        </p:txBody>
      </p:sp>
      <p:sp>
        <p:nvSpPr>
          <p:cNvPr id="9" name="Slayt Numarası Yer Tutucusu 8"/>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
              <a:t>Asıl başlık stilini düzenlemek için tıklayın</a:t>
            </a:r>
            <a:endParaRPr lang="en-US"/>
          </a:p>
        </p:txBody>
      </p:sp>
      <p:sp>
        <p:nvSpPr>
          <p:cNvPr id="7" name="Tarih Yer Tutucusu 2"/>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3"/>
          <p:cNvSpPr>
            <a:spLocks noGrp="1"/>
          </p:cNvSpPr>
          <p:nvPr>
            <p:ph type="ftr" sz="quarter" idx="11"/>
          </p:nvPr>
        </p:nvSpPr>
        <p:spPr/>
        <p:txBody>
          <a:bodyPr rtlCol="0"/>
          <a:lstStyle/>
          <a:p>
            <a:pPr rtl="0"/>
            <a:endParaRPr lang="en-US"/>
          </a:p>
        </p:txBody>
      </p:sp>
      <p:sp>
        <p:nvSpPr>
          <p:cNvPr id="6" name="Slayt Numarası Yer Tutucusu 4"/>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Tarih Yer Tutucusu 1"/>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2"/>
          <p:cNvSpPr>
            <a:spLocks noGrp="1"/>
          </p:cNvSpPr>
          <p:nvPr>
            <p:ph type="ftr" sz="quarter" idx="11"/>
          </p:nvPr>
        </p:nvSpPr>
        <p:spPr/>
        <p:txBody>
          <a:bodyPr rtlCol="0"/>
          <a:lstStyle/>
          <a:p>
            <a:pPr rtl="0"/>
            <a:endParaRPr lang="en-US"/>
          </a:p>
        </p:txBody>
      </p:sp>
      <p:sp>
        <p:nvSpPr>
          <p:cNvPr id="6" name="Slayt Numarası Yer Tutucusu 3"/>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154953" y="1447800"/>
            <a:ext cx="3401064" cy="1447800"/>
          </a:xfrm>
        </p:spPr>
        <p:txBody>
          <a:bodyPr rtlCol="0" anchor="b"/>
          <a:lstStyle>
            <a:lvl1pPr algn="l">
              <a:defRPr sz="2400" b="0"/>
            </a:lvl1pPr>
          </a:lstStyle>
          <a:p>
            <a:pPr rtl="0"/>
            <a:r>
              <a:rPr lang="tr"/>
              <a:t>Asıl başlık stilini düzenlemek için tıklayın</a:t>
            </a:r>
            <a:endParaRPr lang="en-US"/>
          </a:p>
        </p:txBody>
      </p:sp>
      <p:sp>
        <p:nvSpPr>
          <p:cNvPr id="3" name="İçerik Yer Tutucusu 2"/>
          <p:cNvSpPr>
            <a:spLocks noGrp="1"/>
          </p:cNvSpPr>
          <p:nvPr>
            <p:ph idx="1"/>
          </p:nvPr>
        </p:nvSpPr>
        <p:spPr>
          <a:xfrm>
            <a:off x="4784616" y="1447800"/>
            <a:ext cx="5195997" cy="4572000"/>
          </a:xfrm>
        </p:spPr>
        <p:txBody>
          <a:bodyPr rtlCol="0"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4" name="Metin Yer Tutucusu 3"/>
          <p:cNvSpPr>
            <a:spLocks noGrp="1"/>
          </p:cNvSpPr>
          <p:nvPr>
            <p:ph type="body" sz="half" idx="2"/>
          </p:nvPr>
        </p:nvSpPr>
        <p:spPr>
          <a:xfrm>
            <a:off x="1154953" y="3129280"/>
            <a:ext cx="3401063" cy="2895599"/>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7" name="Tarih Yer Tutucusu 4"/>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5"/>
          <p:cNvSpPr>
            <a:spLocks noGrp="1"/>
          </p:cNvSpPr>
          <p:nvPr>
            <p:ph type="ftr" sz="quarter" idx="11"/>
          </p:nvPr>
        </p:nvSpPr>
        <p:spPr/>
        <p:txBody>
          <a:bodyPr rtlCol="0"/>
          <a:lstStyle/>
          <a:p>
            <a:pPr rtl="0"/>
            <a:endParaRPr lang="en-US"/>
          </a:p>
        </p:txBody>
      </p:sp>
      <p:sp>
        <p:nvSpPr>
          <p:cNvPr id="6" name="Slayt Numarası Yer Tutucusu 6"/>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153907" y="1854192"/>
            <a:ext cx="5092906" cy="1574808"/>
          </a:xfrm>
        </p:spPr>
        <p:txBody>
          <a:bodyPr rtlCol="0" anchor="b">
            <a:normAutofit/>
          </a:bodyPr>
          <a:lstStyle>
            <a:lvl1pPr algn="l">
              <a:defRPr sz="3600" b="0"/>
            </a:lvl1pPr>
          </a:lstStyle>
          <a:p>
            <a:pPr rtl="0"/>
            <a:r>
              <a:rPr lang="tr"/>
              <a:t>Asıl başlık stilini düzenlemek için tıklayın</a:t>
            </a:r>
            <a:endParaRPr lang="en-US"/>
          </a:p>
        </p:txBody>
      </p:sp>
      <p:sp>
        <p:nvSpPr>
          <p:cNvPr id="3" name="Resim Yer Tutucusu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
              <a:t>Resim eklemek için simgeye tıklayın</a:t>
            </a:r>
            <a:endParaRPr lang="en-US"/>
          </a:p>
        </p:txBody>
      </p:sp>
      <p:sp>
        <p:nvSpPr>
          <p:cNvPr id="4" name="Metin Yer Tutucusu 3"/>
          <p:cNvSpPr>
            <a:spLocks noGrp="1"/>
          </p:cNvSpPr>
          <p:nvPr>
            <p:ph type="body" sz="half" idx="2"/>
          </p:nvPr>
        </p:nvSpPr>
        <p:spPr>
          <a:xfrm>
            <a:off x="1154954" y="3657600"/>
            <a:ext cx="5084979" cy="1371600"/>
          </a:xfrm>
        </p:spPr>
        <p:txBody>
          <a:bodyPr rtlCol="0">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5" name="Tarih Yer Tutucusu 4"/>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6" name="Alt Bilgi Yer Tutucusu 5"/>
          <p:cNvSpPr>
            <a:spLocks noGrp="1"/>
          </p:cNvSpPr>
          <p:nvPr>
            <p:ph type="ftr" sz="quarter" idx="11"/>
          </p:nvPr>
        </p:nvSpPr>
        <p:spPr/>
        <p:txBody>
          <a:bodyPr rtlCol="0"/>
          <a:lstStyle/>
          <a:p>
            <a:pPr rtl="0"/>
            <a:endParaRPr lang="en-US"/>
          </a:p>
        </p:txBody>
      </p:sp>
      <p:sp>
        <p:nvSpPr>
          <p:cNvPr id="7" name="Slayt Numarası Yer Tutucusu 6"/>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Resim Yazısı İçeren Panoramik Resim">
    <p:spTree>
      <p:nvGrpSpPr>
        <p:cNvPr id="1" name=""/>
        <p:cNvGrpSpPr/>
        <p:nvPr/>
      </p:nvGrpSpPr>
      <p:grpSpPr>
        <a:xfrm>
          <a:off x="0" y="0"/>
          <a:ext cx="0" cy="0"/>
          <a:chOff x="0" y="0"/>
          <a:chExt cx="0" cy="0"/>
        </a:xfrm>
      </p:grpSpPr>
      <p:sp>
        <p:nvSpPr>
          <p:cNvPr id="2" name="Başlık 1"/>
          <p:cNvSpPr>
            <a:spLocks noGrp="1"/>
          </p:cNvSpPr>
          <p:nvPr>
            <p:ph type="title"/>
          </p:nvPr>
        </p:nvSpPr>
        <p:spPr>
          <a:xfrm>
            <a:off x="1154956" y="4800587"/>
            <a:ext cx="8825657" cy="566738"/>
          </a:xfrm>
        </p:spPr>
        <p:txBody>
          <a:bodyPr rtlCol="0" anchor="b">
            <a:normAutofit/>
          </a:bodyPr>
          <a:lstStyle>
            <a:lvl1pPr algn="l">
              <a:defRPr sz="2400" b="0"/>
            </a:lvl1pPr>
          </a:lstStyle>
          <a:p>
            <a:pPr rtl="0"/>
            <a:r>
              <a:rPr lang="tr"/>
              <a:t>Asıl başlık stilini düzenlemek için tıklayın</a:t>
            </a:r>
            <a:endParaRPr lang="en-US"/>
          </a:p>
        </p:txBody>
      </p:sp>
      <p:sp>
        <p:nvSpPr>
          <p:cNvPr id="3" name="Resim Yer Tutucusu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
              <a:t>Resim eklemek için simgeye tıklayın</a:t>
            </a:r>
            <a:endParaRPr lang="en-US"/>
          </a:p>
        </p:txBody>
      </p:sp>
      <p:sp>
        <p:nvSpPr>
          <p:cNvPr id="4" name="Metin Yer Tutucusu 3"/>
          <p:cNvSpPr>
            <a:spLocks noGrp="1"/>
          </p:cNvSpPr>
          <p:nvPr>
            <p:ph type="body" sz="half" idx="2"/>
          </p:nvPr>
        </p:nvSpPr>
        <p:spPr>
          <a:xfrm>
            <a:off x="1154956" y="5367325"/>
            <a:ext cx="8825656"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5" name="Tarih Yer Tutucusu 4"/>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6" name="Alt Bilgi Yer Tutucusu 5"/>
          <p:cNvSpPr>
            <a:spLocks noGrp="1"/>
          </p:cNvSpPr>
          <p:nvPr>
            <p:ph type="ftr" sz="quarter" idx="11"/>
          </p:nvPr>
        </p:nvSpPr>
        <p:spPr/>
        <p:txBody>
          <a:bodyPr rtlCol="0"/>
          <a:lstStyle/>
          <a:p>
            <a:pPr rtl="0"/>
            <a:endParaRPr lang="en-US"/>
          </a:p>
        </p:txBody>
      </p:sp>
      <p:sp>
        <p:nvSpPr>
          <p:cNvPr id="7" name="Slayt Numarası Yer Tutucusu 6"/>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Başlık 1"/>
          <p:cNvSpPr>
            <a:spLocks noGrp="1"/>
          </p:cNvSpPr>
          <p:nvPr>
            <p:ph type="title"/>
          </p:nvPr>
        </p:nvSpPr>
        <p:spPr>
          <a:xfrm>
            <a:off x="1154954" y="1447800"/>
            <a:ext cx="8825659" cy="1981200"/>
          </a:xfrm>
        </p:spPr>
        <p:txBody>
          <a:bodyPr rtlCol="0"/>
          <a:lstStyle>
            <a:lvl1pPr>
              <a:defRPr sz="4800"/>
            </a:lvl1pPr>
          </a:lstStyle>
          <a:p>
            <a:pPr rtl="0"/>
            <a:r>
              <a:rPr lang="tr"/>
              <a:t>Asıl başlık stilini düzenlemek için tıklayın</a:t>
            </a:r>
            <a:endParaRPr lang="en-US"/>
          </a:p>
        </p:txBody>
      </p:sp>
      <p:sp>
        <p:nvSpPr>
          <p:cNvPr id="8" name="Metin Yer Tutucusu 3"/>
          <p:cNvSpPr>
            <a:spLocks noGrp="1"/>
          </p:cNvSpPr>
          <p:nvPr>
            <p:ph type="body" sz="half" idx="2"/>
          </p:nvPr>
        </p:nvSpPr>
        <p:spPr>
          <a:xfrm>
            <a:off x="1154954" y="3657600"/>
            <a:ext cx="8825659" cy="23622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4"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Başlık 1"/>
          <p:cNvSpPr>
            <a:spLocks noGrp="1"/>
          </p:cNvSpPr>
          <p:nvPr>
            <p:ph type="title"/>
          </p:nvPr>
        </p:nvSpPr>
        <p:spPr>
          <a:xfrm>
            <a:off x="1574801" y="1447800"/>
            <a:ext cx="7999315" cy="2323374"/>
          </a:xfrm>
        </p:spPr>
        <p:txBody>
          <a:bodyPr rtlCol="0"/>
          <a:lstStyle>
            <a:lvl1pPr>
              <a:defRPr sz="4800"/>
            </a:lvl1pPr>
          </a:lstStyle>
          <a:p>
            <a:pPr rtl="0"/>
            <a:r>
              <a:rPr lang="tr"/>
              <a:t>Asıl başlık stilini düzenlemek için tıklayın</a:t>
            </a:r>
            <a:endParaRPr lang="en-US"/>
          </a:p>
        </p:txBody>
      </p:sp>
      <p:sp>
        <p:nvSpPr>
          <p:cNvPr id="11" name="Metin Yer Tutucusu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rtl="0">
              <a:buNone/>
            </a:pPr>
            <a:r>
              <a:rPr lang="tr"/>
              <a:t>Asıl metin stillerini düzenlemek için tıklayın</a:t>
            </a:r>
          </a:p>
        </p:txBody>
      </p:sp>
      <p:sp>
        <p:nvSpPr>
          <p:cNvPr id="10" name="Metin Yer Tutucusu 3"/>
          <p:cNvSpPr>
            <a:spLocks noGrp="1"/>
          </p:cNvSpPr>
          <p:nvPr>
            <p:ph type="body" sz="half" idx="2"/>
          </p:nvPr>
        </p:nvSpPr>
        <p:spPr>
          <a:xfrm>
            <a:off x="1154954" y="4350657"/>
            <a:ext cx="8825659" cy="16764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4"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
        <p:nvSpPr>
          <p:cNvPr id="12" name="Metin Kutusu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tr"/>
              <a:t>“</a:t>
            </a:r>
          </a:p>
        </p:txBody>
      </p:sp>
      <p:sp>
        <p:nvSpPr>
          <p:cNvPr id="15" name="Metin Kutusu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t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d Kartı">
    <p:spTree>
      <p:nvGrpSpPr>
        <p:cNvPr id="1" name=""/>
        <p:cNvGrpSpPr/>
        <p:nvPr/>
      </p:nvGrpSpPr>
      <p:grpSpPr>
        <a:xfrm>
          <a:off x="0" y="0"/>
          <a:ext cx="0" cy="0"/>
          <a:chOff x="0" y="0"/>
          <a:chExt cx="0" cy="0"/>
        </a:xfrm>
      </p:grpSpPr>
      <p:sp>
        <p:nvSpPr>
          <p:cNvPr id="2" name="Başlık 1"/>
          <p:cNvSpPr>
            <a:spLocks noGrp="1"/>
          </p:cNvSpPr>
          <p:nvPr>
            <p:ph type="title"/>
          </p:nvPr>
        </p:nvSpPr>
        <p:spPr>
          <a:xfrm>
            <a:off x="1154954" y="3124201"/>
            <a:ext cx="8825660" cy="1653180"/>
          </a:xfrm>
        </p:spPr>
        <p:txBody>
          <a:bodyPr rtlCol="0" anchor="b"/>
          <a:lstStyle>
            <a:lvl1pPr algn="l">
              <a:defRPr sz="4000" b="0" cap="none"/>
            </a:lvl1pPr>
          </a:lstStyle>
          <a:p>
            <a:pPr rtl="0"/>
            <a:r>
              <a:rPr lang="tr"/>
              <a:t>Asıl başlık stilini düzenlemek için tıklayın</a:t>
            </a:r>
            <a:endParaRPr lang="en-US"/>
          </a:p>
        </p:txBody>
      </p:sp>
      <p:sp>
        <p:nvSpPr>
          <p:cNvPr id="3" name="Metin Yer Tutucusu 2"/>
          <p:cNvSpPr>
            <a:spLocks noGrp="1"/>
          </p:cNvSpPr>
          <p:nvPr>
            <p:ph type="body" idx="1"/>
          </p:nvPr>
        </p:nvSpPr>
        <p:spPr>
          <a:xfrm>
            <a:off x="1154954" y="4777381"/>
            <a:ext cx="8825659" cy="860400"/>
          </a:xfrm>
        </p:spPr>
        <p:txBody>
          <a:bodyPr rtlCol="0"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tr"/>
              <a:t>Asıl metin stillerini düzenlemek için tıklayın</a:t>
            </a:r>
          </a:p>
        </p:txBody>
      </p:sp>
      <p:sp>
        <p:nvSpPr>
          <p:cNvPr id="4"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a:defRPr sz="4200"/>
            </a:lvl1pPr>
          </a:lstStyle>
          <a:p>
            <a:pPr rtl="0"/>
            <a:r>
              <a:rPr lang="tr"/>
              <a:t>Asıl başlık stilini düzenlemek için tıklayın</a:t>
            </a:r>
            <a:endParaRPr lang="en-US"/>
          </a:p>
        </p:txBody>
      </p:sp>
      <p:sp>
        <p:nvSpPr>
          <p:cNvPr id="3" name="Metin Yer Tutucusu 2"/>
          <p:cNvSpPr>
            <a:spLocks noGrp="1"/>
          </p:cNvSpPr>
          <p:nvPr>
            <p:ph type="body" idx="1"/>
          </p:nvPr>
        </p:nvSpPr>
        <p:spPr>
          <a:xfrm>
            <a:off x="632947" y="1981200"/>
            <a:ext cx="2946866"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16" name="Metin Yer Tutucusu 3"/>
          <p:cNvSpPr>
            <a:spLocks noGrp="1"/>
          </p:cNvSpPr>
          <p:nvPr>
            <p:ph type="body" sz="half" idx="15"/>
          </p:nvPr>
        </p:nvSpPr>
        <p:spPr>
          <a:xfrm>
            <a:off x="652463" y="2667000"/>
            <a:ext cx="2927350"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5" name="Metin Yer Tutucusu 4"/>
          <p:cNvSpPr>
            <a:spLocks noGrp="1"/>
          </p:cNvSpPr>
          <p:nvPr>
            <p:ph type="body" sz="quarter" idx="3"/>
          </p:nvPr>
        </p:nvSpPr>
        <p:spPr>
          <a:xfrm>
            <a:off x="3883659" y="1981200"/>
            <a:ext cx="2936241"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19" name="Metin Yer Tutucusu 3"/>
          <p:cNvSpPr>
            <a:spLocks noGrp="1"/>
          </p:cNvSpPr>
          <p:nvPr>
            <p:ph type="body" sz="half" idx="16"/>
          </p:nvPr>
        </p:nvSpPr>
        <p:spPr>
          <a:xfrm>
            <a:off x="3873106" y="2667000"/>
            <a:ext cx="2946794"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14" name="Metin Yer Tutucusu 4"/>
          <p:cNvSpPr>
            <a:spLocks noGrp="1"/>
          </p:cNvSpPr>
          <p:nvPr>
            <p:ph type="body" sz="quarter" idx="13"/>
          </p:nvPr>
        </p:nvSpPr>
        <p:spPr>
          <a:xfrm>
            <a:off x="7124700" y="1981200"/>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20" name="Metin Yer Tutucusu 3"/>
          <p:cNvSpPr>
            <a:spLocks noGrp="1"/>
          </p:cNvSpPr>
          <p:nvPr>
            <p:ph type="body" sz="half" idx="17"/>
          </p:nvPr>
        </p:nvSpPr>
        <p:spPr>
          <a:xfrm>
            <a:off x="7124700" y="2667000"/>
            <a:ext cx="2932113"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cxnSp>
        <p:nvCxnSpPr>
          <p:cNvPr id="17" name="Düz Bağlayıcı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Düz Bağlayıcı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4"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lvl1pPr>
              <a:defRPr sz="4200"/>
            </a:lvl1pPr>
          </a:lstStyle>
          <a:p>
            <a:pPr rtl="0"/>
            <a:r>
              <a:rPr lang="tr"/>
              <a:t>Asıl başlık stilini düzenlemek için tıklayın</a:t>
            </a:r>
            <a:endParaRPr lang="en-US"/>
          </a:p>
        </p:txBody>
      </p:sp>
      <p:sp>
        <p:nvSpPr>
          <p:cNvPr id="3" name="Metin Yer Tutucusu 2"/>
          <p:cNvSpPr>
            <a:spLocks noGrp="1"/>
          </p:cNvSpPr>
          <p:nvPr>
            <p:ph type="body" idx="1"/>
          </p:nvPr>
        </p:nvSpPr>
        <p:spPr>
          <a:xfrm>
            <a:off x="652463" y="4250949"/>
            <a:ext cx="2940050"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29" name="Resim Yer Tutucusu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
              <a:t>Resim eklemek için simgeye tıklayın</a:t>
            </a:r>
            <a:endParaRPr lang="en-US"/>
          </a:p>
        </p:txBody>
      </p:sp>
      <p:sp>
        <p:nvSpPr>
          <p:cNvPr id="22" name="Metin Yer Tutucusu 3"/>
          <p:cNvSpPr>
            <a:spLocks noGrp="1"/>
          </p:cNvSpPr>
          <p:nvPr>
            <p:ph type="body" sz="half" idx="18"/>
          </p:nvPr>
        </p:nvSpPr>
        <p:spPr>
          <a:xfrm>
            <a:off x="652463" y="4827211"/>
            <a:ext cx="2940050"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5" name="Metin Yer Tutucusu 4"/>
          <p:cNvSpPr>
            <a:spLocks noGrp="1"/>
          </p:cNvSpPr>
          <p:nvPr>
            <p:ph type="body" sz="quarter" idx="3"/>
          </p:nvPr>
        </p:nvSpPr>
        <p:spPr>
          <a:xfrm>
            <a:off x="3889375" y="4250949"/>
            <a:ext cx="2930525"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30" name="Resim Yer Tutucusu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
              <a:t>Resim eklemek için simgeye tıklayın</a:t>
            </a:r>
            <a:endParaRPr lang="en-US"/>
          </a:p>
        </p:txBody>
      </p:sp>
      <p:sp>
        <p:nvSpPr>
          <p:cNvPr id="23" name="Metin Yer Tutucusu 3"/>
          <p:cNvSpPr>
            <a:spLocks noGrp="1"/>
          </p:cNvSpPr>
          <p:nvPr>
            <p:ph type="body" sz="half" idx="19"/>
          </p:nvPr>
        </p:nvSpPr>
        <p:spPr>
          <a:xfrm>
            <a:off x="3888022" y="4827210"/>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sp>
        <p:nvSpPr>
          <p:cNvPr id="14" name="Metin Yer Tutucusu 4"/>
          <p:cNvSpPr>
            <a:spLocks noGrp="1"/>
          </p:cNvSpPr>
          <p:nvPr>
            <p:ph type="body" sz="quarter" idx="13"/>
          </p:nvPr>
        </p:nvSpPr>
        <p:spPr>
          <a:xfrm>
            <a:off x="7124700" y="4250949"/>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tr"/>
              <a:t>Asıl metin stillerini düzenlemek için tıklayın</a:t>
            </a:r>
          </a:p>
        </p:txBody>
      </p:sp>
      <p:sp>
        <p:nvSpPr>
          <p:cNvPr id="31" name="Resim Yer Tutucusu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tr"/>
              <a:t>Resim eklemek için simgeye tıklayın</a:t>
            </a:r>
            <a:endParaRPr lang="en-US"/>
          </a:p>
        </p:txBody>
      </p:sp>
      <p:sp>
        <p:nvSpPr>
          <p:cNvPr id="24" name="Metin Yer Tutucusu 3"/>
          <p:cNvSpPr>
            <a:spLocks noGrp="1"/>
          </p:cNvSpPr>
          <p:nvPr>
            <p:ph type="body" sz="half" idx="20"/>
          </p:nvPr>
        </p:nvSpPr>
        <p:spPr>
          <a:xfrm>
            <a:off x="7124575" y="4827208"/>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tr"/>
              <a:t>Asıl metin stillerini düzenlemek için tıklayın</a:t>
            </a:r>
          </a:p>
        </p:txBody>
      </p:sp>
      <p:cxnSp>
        <p:nvCxnSpPr>
          <p:cNvPr id="19" name="Düz Bağlayıcı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Düz Bağlayıcı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4"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
              <a:t>Asıl başlık stilini düzenlemek için tıklayın</a:t>
            </a:r>
            <a:endParaRPr lang="en-US"/>
          </a:p>
        </p:txBody>
      </p:sp>
      <p:sp>
        <p:nvSpPr>
          <p:cNvPr id="3" name="Dikey Metin Yer Tutucusu 2"/>
          <p:cNvSpPr>
            <a:spLocks noGrp="1"/>
          </p:cNvSpPr>
          <p:nvPr>
            <p:ph type="body" orient="vert" idx="1"/>
          </p:nvPr>
        </p:nvSpPr>
        <p:spPr/>
        <p:txBody>
          <a:bodyPr vert="eaVert" rtlCol="0" anchor="t" anchorCtr="0"/>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4"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304212" y="430213"/>
            <a:ext cx="1752601" cy="5826125"/>
          </a:xfrm>
        </p:spPr>
        <p:txBody>
          <a:bodyPr vert="eaVert" rtlCol="0" anchor="b" anchorCtr="0"/>
          <a:lstStyle/>
          <a:p>
            <a:pPr rtl="0"/>
            <a:r>
              <a:rPr lang="tr"/>
              <a:t>Asıl başlık stilini düzenlemek için tıklayın</a:t>
            </a:r>
            <a:endParaRPr lang="en-US"/>
          </a:p>
        </p:txBody>
      </p:sp>
      <p:sp>
        <p:nvSpPr>
          <p:cNvPr id="3" name="Dikey Metin Yer Tutucusu 2"/>
          <p:cNvSpPr>
            <a:spLocks noGrp="1"/>
          </p:cNvSpPr>
          <p:nvPr>
            <p:ph type="body" orient="vert" idx="1"/>
          </p:nvPr>
        </p:nvSpPr>
        <p:spPr>
          <a:xfrm>
            <a:off x="652463" y="887414"/>
            <a:ext cx="7423149" cy="5368924"/>
          </a:xfrm>
        </p:spPr>
        <p:txBody>
          <a:bodyPr vert="eaVert" rtlCol="0"/>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4" name="Tarih Yer Tutucusu 3"/>
          <p:cNvSpPr>
            <a:spLocks noGrp="1"/>
          </p:cNvSpPr>
          <p:nvPr>
            <p:ph type="dt" sz="half" idx="10"/>
          </p:nvPr>
        </p:nvSpPr>
        <p:spPr/>
        <p:txBody>
          <a:bodyPr rtlCol="0"/>
          <a:lstStyle/>
          <a:p>
            <a:pPr rtl="0"/>
            <a:fld id="{4509A250-FF31-4206-8172-F9D3106AACB1}" type="datetimeFigureOut">
              <a:rPr lang="en-US" dirty="0"/>
              <a:t>5/14/2024</a:t>
            </a:fld>
            <a:endParaRPr lang="en-US"/>
          </a:p>
        </p:txBody>
      </p:sp>
      <p:sp>
        <p:nvSpPr>
          <p:cNvPr id="5" name="Alt Bilgi Yer Tutucusu 4"/>
          <p:cNvSpPr>
            <a:spLocks noGrp="1"/>
          </p:cNvSpPr>
          <p:nvPr>
            <p:ph type="ftr" sz="quarter" idx="11"/>
          </p:nvPr>
        </p:nvSpPr>
        <p:spPr/>
        <p:txBody>
          <a:bodyPr rtlCol="0"/>
          <a:lstStyle/>
          <a:p>
            <a:pPr rtl="0"/>
            <a:endParaRPr lang="en-US"/>
          </a:p>
        </p:txBody>
      </p:sp>
      <p:sp>
        <p:nvSpPr>
          <p:cNvPr id="6" name="Slayt Numarası Yer Tutucusu 5"/>
          <p:cNvSpPr>
            <a:spLocks noGrp="1"/>
          </p:cNvSpPr>
          <p:nvPr>
            <p:ph type="sldNum" sz="quarter" idx="12"/>
          </p:nvPr>
        </p:nvSpPr>
        <p:spPr/>
        <p:txBody>
          <a:bodyPr rtlCol="0"/>
          <a:lstStyle/>
          <a:p>
            <a:pPr rtl="0"/>
            <a:fld id="{D57F1E4F-1CFF-5643-939E-02111984F56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Resim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Resim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Resim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Resim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Dikdörtgen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Başlık Yer Tutucusu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pPr rtl="0"/>
            <a:r>
              <a:rPr lang="tr"/>
              <a:t>Asıl başlık stilini düzenlemek için tıklayın</a:t>
            </a:r>
            <a:endParaRPr lang="en-US"/>
          </a:p>
        </p:txBody>
      </p:sp>
      <p:sp>
        <p:nvSpPr>
          <p:cNvPr id="3" name="Metin Yer Tutucusu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rtl="0"/>
            <a:r>
              <a:rPr lang="tr"/>
              <a:t>Asıl metin stillerini düzenlemek için tıklayın</a:t>
            </a:r>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4" name="Tarih Yer Tutucusu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rtl="0"/>
            <a:fld id="{4AAD347D-5ACD-4C99-B74B-A9C85AD731AF}" type="datetimeFigureOut">
              <a:rPr lang="en-US" dirty="0"/>
              <a:t>5/14/2024</a:t>
            </a:fld>
            <a:endParaRPr lang="en-US"/>
          </a:p>
        </p:txBody>
      </p:sp>
      <p:sp>
        <p:nvSpPr>
          <p:cNvPr id="5" name="Alt Bilgi Yer Tutucusu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rtl="0"/>
            <a:endParaRPr lang="en-US"/>
          </a:p>
        </p:txBody>
      </p:sp>
      <p:sp>
        <p:nvSpPr>
          <p:cNvPr id="6" name="Slayt Numarası Yer Tutucusu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rtl="0"/>
            <a:fld id="{D57F1E4F-1CFF-5643-939E-02111984F565}" type="slidenum">
              <a:rPr lang="en-US" dirty="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229E86-701E-BF67-CB6C-65DEC8C66C0D}"/>
              </a:ext>
            </a:extLst>
          </p:cNvPr>
          <p:cNvSpPr>
            <a:spLocks noGrp="1"/>
          </p:cNvSpPr>
          <p:nvPr>
            <p:ph type="ctrTitle"/>
          </p:nvPr>
        </p:nvSpPr>
        <p:spPr>
          <a:xfrm>
            <a:off x="853031" y="987723"/>
            <a:ext cx="8825658" cy="2452563"/>
          </a:xfrm>
        </p:spPr>
        <p:txBody>
          <a:bodyPr/>
          <a:lstStyle/>
          <a:p>
            <a:r>
              <a:rPr lang="tr-TR" sz="5400" b="1"/>
              <a:t>Radyoterapi Programı Öğrencilerinin Uygulama ve Staj Deneyimleri</a:t>
            </a:r>
          </a:p>
        </p:txBody>
      </p:sp>
      <p:sp>
        <p:nvSpPr>
          <p:cNvPr id="3" name="İçerik Yer Tutucusu 2">
            <a:extLst>
              <a:ext uri="{FF2B5EF4-FFF2-40B4-BE49-F238E27FC236}">
                <a16:creationId xmlns:a16="http://schemas.microsoft.com/office/drawing/2014/main" id="{9DCE357E-50A1-0549-6DF8-EC3B586C6F7C}"/>
              </a:ext>
            </a:extLst>
          </p:cNvPr>
          <p:cNvSpPr>
            <a:spLocks noGrp="1"/>
          </p:cNvSpPr>
          <p:nvPr>
            <p:ph type="subTitle" idx="1"/>
          </p:nvPr>
        </p:nvSpPr>
        <p:spPr>
          <a:xfrm>
            <a:off x="848733" y="4814943"/>
            <a:ext cx="8696262" cy="861420"/>
          </a:xfrm>
        </p:spPr>
        <p:txBody>
          <a:bodyPr/>
          <a:lstStyle/>
          <a:p>
            <a:r>
              <a:rPr lang="tr-TR" sz="2400" b="1">
                <a:solidFill>
                  <a:schemeClr val="tx1"/>
                </a:solidFill>
              </a:rPr>
              <a:t>RTT </a:t>
            </a:r>
            <a:r>
              <a:rPr lang="tr-TR" sz="2400" b="1" err="1">
                <a:solidFill>
                  <a:schemeClr val="tx1"/>
                </a:solidFill>
              </a:rPr>
              <a:t>oğuzhan</a:t>
            </a:r>
            <a:r>
              <a:rPr lang="tr-TR" sz="2400" b="1">
                <a:solidFill>
                  <a:schemeClr val="tx1"/>
                </a:solidFill>
              </a:rPr>
              <a:t> </a:t>
            </a:r>
            <a:r>
              <a:rPr lang="tr-TR" sz="2400" b="1" err="1">
                <a:solidFill>
                  <a:schemeClr val="tx1"/>
                </a:solidFill>
              </a:rPr>
              <a:t>koçmar</a:t>
            </a:r>
            <a:r>
              <a:rPr lang="tr-TR" sz="2400" b="1">
                <a:solidFill>
                  <a:schemeClr val="tx1"/>
                </a:solidFill>
              </a:rPr>
              <a:t> - </a:t>
            </a:r>
            <a:r>
              <a:rPr lang="tr-TR" sz="2400" b="1" err="1">
                <a:solidFill>
                  <a:schemeClr val="tx1"/>
                </a:solidFill>
              </a:rPr>
              <a:t>trakya</a:t>
            </a:r>
            <a:r>
              <a:rPr lang="tr-TR" sz="2400" b="1">
                <a:solidFill>
                  <a:schemeClr val="tx1"/>
                </a:solidFill>
              </a:rPr>
              <a:t> üniversitesi hastanesi</a:t>
            </a:r>
          </a:p>
        </p:txBody>
      </p:sp>
      <p:pic>
        <p:nvPicPr>
          <p:cNvPr id="4" name="Resim 3" descr="Image result for trakya Ã¼niversitesi logo">
            <a:extLst>
              <a:ext uri="{FF2B5EF4-FFF2-40B4-BE49-F238E27FC236}">
                <a16:creationId xmlns:a16="http://schemas.microsoft.com/office/drawing/2014/main" id="{67ABD453-2483-19A4-86FD-8682A8CC04E8}"/>
              </a:ext>
            </a:extLst>
          </p:cNvPr>
          <p:cNvPicPr>
            <a:picLocks noChangeAspect="1"/>
          </p:cNvPicPr>
          <p:nvPr/>
        </p:nvPicPr>
        <p:blipFill>
          <a:blip r:embed="rId2"/>
          <a:stretch>
            <a:fillRect/>
          </a:stretch>
        </p:blipFill>
        <p:spPr>
          <a:xfrm>
            <a:off x="9953716" y="4808867"/>
            <a:ext cx="1457325" cy="1409700"/>
          </a:xfrm>
          <a:prstGeom prst="rect">
            <a:avLst/>
          </a:prstGeom>
        </p:spPr>
      </p:pic>
    </p:spTree>
    <p:extLst>
      <p:ext uri="{BB962C8B-B14F-4D97-AF65-F5344CB8AC3E}">
        <p14:creationId xmlns:p14="http://schemas.microsoft.com/office/powerpoint/2010/main" val="83799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B3CD73-000F-5D1B-EA21-65B7F81D95A6}"/>
              </a:ext>
            </a:extLst>
          </p:cNvPr>
          <p:cNvSpPr>
            <a:spLocks noGrp="1"/>
          </p:cNvSpPr>
          <p:nvPr>
            <p:ph type="title"/>
          </p:nvPr>
        </p:nvSpPr>
        <p:spPr/>
        <p:txBody>
          <a:bodyPr/>
          <a:lstStyle/>
          <a:p>
            <a:r>
              <a:rPr lang="tr-TR" sz="5400" b="1"/>
              <a:t>GİRİŞ</a:t>
            </a:r>
          </a:p>
        </p:txBody>
      </p:sp>
      <p:sp>
        <p:nvSpPr>
          <p:cNvPr id="3" name="İçerik Yer Tutucusu 2">
            <a:extLst>
              <a:ext uri="{FF2B5EF4-FFF2-40B4-BE49-F238E27FC236}">
                <a16:creationId xmlns:a16="http://schemas.microsoft.com/office/drawing/2014/main" id="{519670BE-120D-50DE-F59A-F44FAAFBC00A}"/>
              </a:ext>
            </a:extLst>
          </p:cNvPr>
          <p:cNvSpPr>
            <a:spLocks noGrp="1"/>
          </p:cNvSpPr>
          <p:nvPr>
            <p:ph idx="1"/>
          </p:nvPr>
        </p:nvSpPr>
        <p:spPr>
          <a:xfrm>
            <a:off x="815765" y="1707862"/>
            <a:ext cx="9234088" cy="4928726"/>
          </a:xfrm>
        </p:spPr>
        <p:txBody>
          <a:bodyPr vert="horz" lIns="91440" tIns="45720" rIns="91440" bIns="45720" rtlCol="0" anchor="t">
            <a:noAutofit/>
          </a:bodyPr>
          <a:lstStyle/>
          <a:p>
            <a:pPr>
              <a:buFont typeface="Wingdings" charset="2"/>
              <a:buChar char="Ø"/>
            </a:pPr>
            <a:r>
              <a:rPr lang="tr-TR" sz="3600" b="1"/>
              <a:t>Radyoterapi Programı Eğitimi</a:t>
            </a:r>
          </a:p>
          <a:p>
            <a:pPr>
              <a:buClr>
                <a:srgbClr val="8AD0D6"/>
              </a:buClr>
              <a:buFont typeface="Wingdings" charset="2"/>
              <a:buChar char="Ø"/>
            </a:pPr>
            <a:r>
              <a:rPr lang="tr-TR" sz="3600" b="1"/>
              <a:t>Alan dersleri Hakkında Bilgi</a:t>
            </a:r>
          </a:p>
          <a:p>
            <a:pPr>
              <a:buClr>
                <a:srgbClr val="8AD0D6"/>
              </a:buClr>
              <a:buFont typeface="Wingdings" charset="2"/>
              <a:buChar char="Ø"/>
            </a:pPr>
            <a:r>
              <a:rPr lang="tr-TR" sz="3600" b="1"/>
              <a:t>Klinik İçi Uygulama Dersleri</a:t>
            </a:r>
          </a:p>
          <a:p>
            <a:pPr>
              <a:buClr>
                <a:srgbClr val="8AD0D6"/>
              </a:buClr>
              <a:buFont typeface="Wingdings" charset="2"/>
              <a:buChar char="Ø"/>
            </a:pPr>
            <a:r>
              <a:rPr lang="tr-TR" sz="3600" b="1"/>
              <a:t>Staj</a:t>
            </a:r>
          </a:p>
          <a:p>
            <a:pPr>
              <a:buClr>
                <a:srgbClr val="8AD0D6"/>
              </a:buClr>
              <a:buFont typeface="Wingdings" charset="2"/>
              <a:buChar char="Ø"/>
            </a:pPr>
            <a:r>
              <a:rPr lang="tr-TR" sz="3600" b="1"/>
              <a:t>Staj Hakkındaki Sorunlar</a:t>
            </a:r>
          </a:p>
          <a:p>
            <a:pPr>
              <a:buClr>
                <a:srgbClr val="8AD0D6"/>
              </a:buClr>
              <a:buFont typeface="Wingdings" charset="2"/>
              <a:buChar char="Ø"/>
            </a:pPr>
            <a:r>
              <a:rPr lang="tr-TR" sz="3600" b="1"/>
              <a:t>Stajyerlerin Hakları</a:t>
            </a:r>
          </a:p>
          <a:p>
            <a:pPr>
              <a:buClr>
                <a:srgbClr val="8AD0D6"/>
              </a:buClr>
              <a:buFont typeface="Wingdings" charset="2"/>
              <a:buChar char="Ø"/>
            </a:pPr>
            <a:r>
              <a:rPr lang="tr-TR" sz="3600" b="1"/>
              <a:t>GENÇ RTT</a:t>
            </a:r>
          </a:p>
          <a:p>
            <a:pPr>
              <a:buClr>
                <a:srgbClr val="8AD0D6"/>
              </a:buClr>
              <a:buFont typeface="Wingdings" charset="2"/>
              <a:buChar char="Ø"/>
            </a:pPr>
            <a:endParaRPr lang="tr-TR"/>
          </a:p>
        </p:txBody>
      </p:sp>
    </p:spTree>
    <p:extLst>
      <p:ext uri="{BB962C8B-B14F-4D97-AF65-F5344CB8AC3E}">
        <p14:creationId xmlns:p14="http://schemas.microsoft.com/office/powerpoint/2010/main" val="778166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98D01C-01ED-ABC7-8205-4B40C6D711E6}"/>
              </a:ext>
            </a:extLst>
          </p:cNvPr>
          <p:cNvSpPr>
            <a:spLocks noGrp="1"/>
          </p:cNvSpPr>
          <p:nvPr>
            <p:ph type="title"/>
          </p:nvPr>
        </p:nvSpPr>
        <p:spPr>
          <a:xfrm>
            <a:off x="646111" y="193926"/>
            <a:ext cx="9404723" cy="954832"/>
          </a:xfrm>
        </p:spPr>
        <p:txBody>
          <a:bodyPr/>
          <a:lstStyle/>
          <a:p>
            <a:r>
              <a:rPr lang="tr-TR" b="1"/>
              <a:t>Radyoterapi Programı Eğitimi</a:t>
            </a:r>
          </a:p>
        </p:txBody>
      </p:sp>
      <p:sp>
        <p:nvSpPr>
          <p:cNvPr id="3" name="İçerik Yer Tutucusu 2">
            <a:extLst>
              <a:ext uri="{FF2B5EF4-FFF2-40B4-BE49-F238E27FC236}">
                <a16:creationId xmlns:a16="http://schemas.microsoft.com/office/drawing/2014/main" id="{C45CABA4-9283-3FBC-D0EA-B77753DC8505}"/>
              </a:ext>
            </a:extLst>
          </p:cNvPr>
          <p:cNvSpPr>
            <a:spLocks noGrp="1"/>
          </p:cNvSpPr>
          <p:nvPr>
            <p:ph idx="1"/>
          </p:nvPr>
        </p:nvSpPr>
        <p:spPr>
          <a:xfrm>
            <a:off x="643237" y="1477824"/>
            <a:ext cx="9406616" cy="4770575"/>
          </a:xfrm>
        </p:spPr>
        <p:txBody>
          <a:bodyPr vert="horz" lIns="91440" tIns="45720" rIns="91440" bIns="45720" rtlCol="0" anchor="t">
            <a:normAutofit lnSpcReduction="10000"/>
          </a:bodyPr>
          <a:lstStyle/>
          <a:p>
            <a:pPr marL="457200" indent="-457200">
              <a:buFont typeface="Wingdings" charset="2"/>
              <a:buChar char="Ø"/>
            </a:pPr>
            <a:r>
              <a:rPr lang="tr-TR" sz="3200" b="1"/>
              <a:t>Toplamda 25 üniversitede radyoterapi programı bulunuyor.</a:t>
            </a:r>
            <a:endParaRPr lang="tr-TR"/>
          </a:p>
          <a:p>
            <a:pPr marL="457200" indent="-457200">
              <a:buClr>
                <a:srgbClr val="8AD0D6"/>
              </a:buClr>
              <a:buFont typeface="Wingdings" charset="2"/>
              <a:buChar char="Ø"/>
            </a:pPr>
            <a:r>
              <a:rPr lang="tr-TR" sz="3200" b="1"/>
              <a:t>2300-2500 arası öğrenci her yıl radyoterapi programından mezun oluyor.</a:t>
            </a:r>
          </a:p>
          <a:p>
            <a:pPr marL="457200" indent="-457200">
              <a:buClr>
                <a:srgbClr val="8AD0D6"/>
              </a:buClr>
              <a:buFont typeface="Wingdings" charset="2"/>
              <a:buChar char="Ø"/>
            </a:pPr>
            <a:r>
              <a:rPr lang="tr-TR" sz="3200" b="1"/>
              <a:t>Eğitim düzeyi </a:t>
            </a:r>
            <a:r>
              <a:rPr lang="tr-TR" sz="3200" b="1" err="1"/>
              <a:t>önlisans,öğrenim</a:t>
            </a:r>
            <a:r>
              <a:rPr lang="tr-TR" sz="3200" b="1"/>
              <a:t> süresi 2 yıl.</a:t>
            </a:r>
          </a:p>
          <a:p>
            <a:pPr marL="457200" indent="-457200">
              <a:buClr>
                <a:srgbClr val="8AD0D6"/>
              </a:buClr>
              <a:buFont typeface="Wingdings" charset="2"/>
              <a:buChar char="Ø"/>
            </a:pPr>
            <a:r>
              <a:rPr lang="tr-TR" sz="3200" b="1"/>
              <a:t>Öğrenciler temel derslerin yanında alan dersleri ve seçmeli dersler alıyorlar.</a:t>
            </a:r>
          </a:p>
          <a:p>
            <a:pPr marL="457200" indent="-457200">
              <a:buClr>
                <a:srgbClr val="8AD0D6"/>
              </a:buClr>
              <a:buFont typeface="Wingdings" charset="2"/>
              <a:buChar char="Ø"/>
            </a:pPr>
            <a:r>
              <a:rPr lang="tr-TR" sz="3200" b="1"/>
              <a:t>Klinik içi uygulama dersleri ve staj yaparak teorik bilgiyi pratiğe döküyorlar.</a:t>
            </a:r>
          </a:p>
        </p:txBody>
      </p:sp>
    </p:spTree>
    <p:extLst>
      <p:ext uri="{BB962C8B-B14F-4D97-AF65-F5344CB8AC3E}">
        <p14:creationId xmlns:p14="http://schemas.microsoft.com/office/powerpoint/2010/main" val="3799754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8" name="Picture 17">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 name="Oval 19">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2" name="Picture 21">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4" name="Picture 23">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6" name="Rectangle 25">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11" name="Başlık 10">
            <a:extLst>
              <a:ext uri="{FF2B5EF4-FFF2-40B4-BE49-F238E27FC236}">
                <a16:creationId xmlns:a16="http://schemas.microsoft.com/office/drawing/2014/main" id="{6E6B9446-7912-DBD6-F652-53397C4FE73E}"/>
              </a:ext>
            </a:extLst>
          </p:cNvPr>
          <p:cNvSpPr>
            <a:spLocks noGrp="1"/>
          </p:cNvSpPr>
          <p:nvPr>
            <p:ph type="title"/>
          </p:nvPr>
        </p:nvSpPr>
        <p:spPr>
          <a:xfrm>
            <a:off x="648930" y="629267"/>
            <a:ext cx="9252154" cy="1016654"/>
          </a:xfrm>
        </p:spPr>
        <p:txBody>
          <a:bodyPr vert="horz" lIns="91440" tIns="45720" rIns="91440" bIns="45720" rtlCol="0" anchor="t">
            <a:normAutofit/>
          </a:bodyPr>
          <a:lstStyle/>
          <a:p>
            <a:pPr>
              <a:lnSpc>
                <a:spcPct val="90000"/>
              </a:lnSpc>
            </a:pPr>
            <a:r>
              <a:rPr lang="en-US" sz="3600">
                <a:solidFill>
                  <a:srgbClr val="EBEBEB"/>
                </a:solidFill>
              </a:rPr>
              <a:t>İstanbul Gelişim Üniversitesi Alan Dersleri</a:t>
            </a:r>
          </a:p>
        </p:txBody>
      </p:sp>
      <p:sp>
        <p:nvSpPr>
          <p:cNvPr id="32" name="Rectangle 31">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4" name="Freeform: Shape 33">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10" name="İçerik Yer Tutucusu 9">
            <a:extLst>
              <a:ext uri="{FF2B5EF4-FFF2-40B4-BE49-F238E27FC236}">
                <a16:creationId xmlns:a16="http://schemas.microsoft.com/office/drawing/2014/main" id="{F7A6BD77-F2BA-56D2-B1C2-0F36C64A39DF}"/>
              </a:ext>
            </a:extLst>
          </p:cNvPr>
          <p:cNvGraphicFramePr>
            <a:graphicFrameLocks noGrp="1"/>
          </p:cNvGraphicFramePr>
          <p:nvPr>
            <p:ph idx="4294967295"/>
            <p:extLst>
              <p:ext uri="{D42A27DB-BD31-4B8C-83A1-F6EECF244321}">
                <p14:modId xmlns:p14="http://schemas.microsoft.com/office/powerpoint/2010/main" val="2339759699"/>
              </p:ext>
            </p:extLst>
          </p:nvPr>
        </p:nvGraphicFramePr>
        <p:xfrm>
          <a:off x="1768415" y="2544792"/>
          <a:ext cx="7328933" cy="4158154"/>
        </p:xfrm>
        <a:graphic>
          <a:graphicData uri="http://schemas.openxmlformats.org/drawingml/2006/table">
            <a:tbl>
              <a:tblPr firstRow="1" bandRow="1">
                <a:tableStyleId>{BC89EF96-8CEA-46FF-86C4-4CE0E7609802}</a:tableStyleId>
              </a:tblPr>
              <a:tblGrid>
                <a:gridCol w="1820921">
                  <a:extLst>
                    <a:ext uri="{9D8B030D-6E8A-4147-A177-3AD203B41FA5}">
                      <a16:colId xmlns:a16="http://schemas.microsoft.com/office/drawing/2014/main" val="2024930975"/>
                    </a:ext>
                  </a:extLst>
                </a:gridCol>
                <a:gridCol w="5508012">
                  <a:extLst>
                    <a:ext uri="{9D8B030D-6E8A-4147-A177-3AD203B41FA5}">
                      <a16:colId xmlns:a16="http://schemas.microsoft.com/office/drawing/2014/main" val="2154172443"/>
                    </a:ext>
                  </a:extLst>
                </a:gridCol>
              </a:tblGrid>
              <a:tr h="601839">
                <a:tc>
                  <a:txBody>
                    <a:bodyPr/>
                    <a:lstStyle/>
                    <a:p>
                      <a:endParaRPr lang="tr-TR" sz="1600">
                        <a:solidFill>
                          <a:srgbClr val="FFFFFF"/>
                        </a:solidFill>
                      </a:endParaRPr>
                    </a:p>
                    <a:p>
                      <a:pPr marL="0" lvl="0" indent="0">
                        <a:buNone/>
                      </a:pPr>
                      <a:r>
                        <a:rPr lang="tr-TR" sz="1600" b="1">
                          <a:solidFill>
                            <a:srgbClr val="000000"/>
                          </a:solidFill>
                        </a:rPr>
                        <a:t>1.YARIYIL</a:t>
                      </a:r>
                    </a:p>
                  </a:txBody>
                  <a:tcPr marL="67278" marR="67278" marT="33639" marB="33639"/>
                </a:tc>
                <a:tc>
                  <a:txBody>
                    <a:bodyPr/>
                    <a:lstStyle/>
                    <a:p>
                      <a:r>
                        <a:rPr lang="tr-TR" sz="1300" b="1"/>
                        <a:t>Radyasyon Fiziği</a:t>
                      </a:r>
                    </a:p>
                    <a:p>
                      <a:pPr lvl="0">
                        <a:buNone/>
                      </a:pPr>
                      <a:r>
                        <a:rPr lang="tr-TR" sz="1300" b="1"/>
                        <a:t>Radyoterapi ve Görüntü Oluşumu</a:t>
                      </a:r>
                    </a:p>
                  </a:txBody>
                  <a:tcPr marL="67278" marR="67278" marT="33639" marB="33639"/>
                </a:tc>
                <a:extLst>
                  <a:ext uri="{0D108BD9-81ED-4DB2-BD59-A6C34878D82A}">
                    <a16:rowId xmlns:a16="http://schemas.microsoft.com/office/drawing/2014/main" val="1429081510"/>
                  </a:ext>
                </a:extLst>
              </a:tr>
              <a:tr h="1349576">
                <a:tc>
                  <a:txBody>
                    <a:bodyPr/>
                    <a:lstStyle/>
                    <a:p>
                      <a:endParaRPr lang="tr-TR" sz="1300">
                        <a:solidFill>
                          <a:srgbClr val="000000"/>
                        </a:solidFill>
                      </a:endParaRPr>
                    </a:p>
                    <a:p>
                      <a:pPr lvl="0">
                        <a:buNone/>
                      </a:pPr>
                      <a:endParaRPr lang="tr-TR" sz="1300">
                        <a:solidFill>
                          <a:srgbClr val="000000"/>
                        </a:solidFill>
                      </a:endParaRPr>
                    </a:p>
                    <a:p>
                      <a:pPr lvl="0">
                        <a:buNone/>
                      </a:pPr>
                      <a:r>
                        <a:rPr lang="tr-TR" sz="1600" b="1" u="none" strike="noStrike" noProof="0">
                          <a:solidFill>
                            <a:srgbClr val="000000"/>
                          </a:solidFill>
                        </a:rPr>
                        <a:t>2.YARIYIL</a:t>
                      </a:r>
                      <a:endParaRPr lang="tr-TR" sz="1600" b="1">
                        <a:solidFill>
                          <a:srgbClr val="000000"/>
                        </a:solidFill>
                      </a:endParaRPr>
                    </a:p>
                  </a:txBody>
                  <a:tcPr marL="67278" marR="67278" marT="33639" marB="33639"/>
                </a:tc>
                <a:tc>
                  <a:txBody>
                    <a:bodyPr/>
                    <a:lstStyle/>
                    <a:p>
                      <a:r>
                        <a:rPr lang="tr-TR" sz="1300" b="1"/>
                        <a:t>Klinik Onkoloji</a:t>
                      </a:r>
                    </a:p>
                    <a:p>
                      <a:pPr lvl="0">
                        <a:buNone/>
                      </a:pPr>
                      <a:r>
                        <a:rPr lang="tr-TR" sz="1300" b="1"/>
                        <a:t>Simülasyon Tekniği</a:t>
                      </a:r>
                    </a:p>
                    <a:p>
                      <a:pPr lvl="0">
                        <a:buNone/>
                      </a:pPr>
                      <a:r>
                        <a:rPr lang="tr-TR" sz="1300" b="1"/>
                        <a:t>Radyobiyoloji</a:t>
                      </a:r>
                    </a:p>
                    <a:p>
                      <a:pPr lvl="0">
                        <a:buNone/>
                      </a:pPr>
                      <a:r>
                        <a:rPr lang="tr-TR" sz="1300" b="1"/>
                        <a:t>Röntgen Cihaz Yapısı</a:t>
                      </a:r>
                    </a:p>
                    <a:p>
                      <a:pPr lvl="0">
                        <a:buNone/>
                      </a:pPr>
                      <a:r>
                        <a:rPr lang="tr-TR" sz="1300" b="1"/>
                        <a:t>Patoloji</a:t>
                      </a:r>
                    </a:p>
                  </a:txBody>
                  <a:tcPr marL="67278" marR="67278" marT="33639" marB="33639"/>
                </a:tc>
                <a:extLst>
                  <a:ext uri="{0D108BD9-81ED-4DB2-BD59-A6C34878D82A}">
                    <a16:rowId xmlns:a16="http://schemas.microsoft.com/office/drawing/2014/main" val="2041569799"/>
                  </a:ext>
                </a:extLst>
              </a:tr>
              <a:tr h="1349576">
                <a:tc>
                  <a:txBody>
                    <a:bodyPr/>
                    <a:lstStyle/>
                    <a:p>
                      <a:endParaRPr lang="tr-TR" sz="1300">
                        <a:solidFill>
                          <a:schemeClr val="bg1"/>
                        </a:solidFill>
                      </a:endParaRPr>
                    </a:p>
                    <a:p>
                      <a:pPr lvl="0">
                        <a:buNone/>
                      </a:pPr>
                      <a:endParaRPr lang="tr-TR" sz="1600" b="1">
                        <a:solidFill>
                          <a:srgbClr val="000000"/>
                        </a:solidFill>
                      </a:endParaRPr>
                    </a:p>
                    <a:p>
                      <a:pPr lvl="0" algn="l">
                        <a:lnSpc>
                          <a:spcPct val="100000"/>
                        </a:lnSpc>
                        <a:spcBef>
                          <a:spcPts val="0"/>
                        </a:spcBef>
                        <a:spcAft>
                          <a:spcPts val="0"/>
                        </a:spcAft>
                        <a:buNone/>
                      </a:pPr>
                      <a:r>
                        <a:rPr lang="tr-TR" sz="1600" b="1" u="none" strike="noStrike" noProof="0">
                          <a:solidFill>
                            <a:srgbClr val="000000"/>
                          </a:solidFill>
                        </a:rPr>
                        <a:t>3.YARIYIL</a:t>
                      </a:r>
                    </a:p>
                    <a:p>
                      <a:pPr lvl="0">
                        <a:buNone/>
                      </a:pPr>
                      <a:endParaRPr lang="tr-TR" sz="1300">
                        <a:solidFill>
                          <a:srgbClr val="000000"/>
                        </a:solidFill>
                      </a:endParaRPr>
                    </a:p>
                  </a:txBody>
                  <a:tcPr marL="67278" marR="67278" marT="33639" marB="33639"/>
                </a:tc>
                <a:tc>
                  <a:txBody>
                    <a:bodyPr/>
                    <a:lstStyle/>
                    <a:p>
                      <a:r>
                        <a:rPr lang="tr-TR" sz="1300" b="1"/>
                        <a:t>Kontrast Madde ve Uygulamaları</a:t>
                      </a:r>
                    </a:p>
                    <a:p>
                      <a:pPr lvl="0">
                        <a:buNone/>
                      </a:pPr>
                      <a:r>
                        <a:rPr lang="tr-TR" sz="1300" b="1"/>
                        <a:t>Radyoterapi Cihazları</a:t>
                      </a:r>
                    </a:p>
                    <a:p>
                      <a:pPr lvl="0">
                        <a:buNone/>
                      </a:pPr>
                      <a:r>
                        <a:rPr lang="tr-TR" sz="1300" b="1"/>
                        <a:t>Klinik Nükleer Tıp</a:t>
                      </a:r>
                    </a:p>
                    <a:p>
                      <a:pPr lvl="0">
                        <a:buNone/>
                      </a:pPr>
                      <a:r>
                        <a:rPr lang="tr-TR" sz="1300" b="1"/>
                        <a:t>Radyoterapide Psikoloji</a:t>
                      </a:r>
                    </a:p>
                    <a:p>
                      <a:pPr lvl="0">
                        <a:buNone/>
                      </a:pPr>
                      <a:r>
                        <a:rPr lang="tr-TR" sz="1300" b="1"/>
                        <a:t>Radyasyon Güvenliği ve Korunma</a:t>
                      </a:r>
                    </a:p>
                  </a:txBody>
                  <a:tcPr marL="67278" marR="67278" marT="33639" marB="33639"/>
                </a:tc>
                <a:extLst>
                  <a:ext uri="{0D108BD9-81ED-4DB2-BD59-A6C34878D82A}">
                    <a16:rowId xmlns:a16="http://schemas.microsoft.com/office/drawing/2014/main" val="228458665"/>
                  </a:ext>
                </a:extLst>
              </a:tr>
              <a:tr h="857163">
                <a:tc>
                  <a:txBody>
                    <a:bodyPr/>
                    <a:lstStyle/>
                    <a:p>
                      <a:endParaRPr lang="tr-TR" sz="1300">
                        <a:solidFill>
                          <a:schemeClr val="bg1"/>
                        </a:solidFill>
                      </a:endParaRPr>
                    </a:p>
                    <a:p>
                      <a:pPr lvl="0">
                        <a:buNone/>
                      </a:pPr>
                      <a:r>
                        <a:rPr lang="tr-TR" sz="1600" b="1">
                          <a:solidFill>
                            <a:srgbClr val="000000"/>
                          </a:solidFill>
                        </a:rPr>
                        <a:t>4.YARIYIL</a:t>
                      </a:r>
                    </a:p>
                  </a:txBody>
                  <a:tcPr marL="67278" marR="67278" marT="33639" marB="33639"/>
                </a:tc>
                <a:tc>
                  <a:txBody>
                    <a:bodyPr/>
                    <a:lstStyle/>
                    <a:p>
                      <a:r>
                        <a:rPr lang="tr-TR" sz="1300" b="1"/>
                        <a:t>Bilgisayarlı Tedavi Planlama</a:t>
                      </a:r>
                    </a:p>
                    <a:p>
                      <a:pPr lvl="0">
                        <a:buNone/>
                      </a:pPr>
                      <a:r>
                        <a:rPr lang="tr-TR" sz="1300" b="1"/>
                        <a:t>Radyolojik Anatomi</a:t>
                      </a:r>
                    </a:p>
                    <a:p>
                      <a:pPr lvl="0">
                        <a:buNone/>
                      </a:pPr>
                      <a:r>
                        <a:rPr lang="tr-TR" sz="1300" b="1"/>
                        <a:t>Radyoterapide Kalite Güvenliği</a:t>
                      </a:r>
                    </a:p>
                  </a:txBody>
                  <a:tcPr marL="67278" marR="67278" marT="33639" marB="33639"/>
                </a:tc>
                <a:extLst>
                  <a:ext uri="{0D108BD9-81ED-4DB2-BD59-A6C34878D82A}">
                    <a16:rowId xmlns:a16="http://schemas.microsoft.com/office/drawing/2014/main" val="2883117384"/>
                  </a:ext>
                </a:extLst>
              </a:tr>
            </a:tbl>
          </a:graphicData>
        </a:graphic>
      </p:graphicFrame>
    </p:spTree>
    <p:extLst>
      <p:ext uri="{BB962C8B-B14F-4D97-AF65-F5344CB8AC3E}">
        <p14:creationId xmlns:p14="http://schemas.microsoft.com/office/powerpoint/2010/main" val="256833971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6"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7" name="Oval 36">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8"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9"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0"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1" name="Rectangle 2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A62E9E1-0589-342C-F5FB-C3871B31B986}"/>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4600" b="0" i="0" kern="1200">
                <a:solidFill>
                  <a:srgbClr val="EBEBEB"/>
                </a:solidFill>
                <a:latin typeface="+mj-lt"/>
                <a:ea typeface="+mj-ea"/>
                <a:cs typeface="+mj-cs"/>
              </a:rPr>
              <a:t>Trakya Üniversitesi Alan Dersleri</a:t>
            </a:r>
          </a:p>
        </p:txBody>
      </p:sp>
      <p:sp>
        <p:nvSpPr>
          <p:cNvPr id="42"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43" name="Freeform: Shape 2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2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4" name="Tablo 3">
            <a:extLst>
              <a:ext uri="{FF2B5EF4-FFF2-40B4-BE49-F238E27FC236}">
                <a16:creationId xmlns:a16="http://schemas.microsoft.com/office/drawing/2014/main" id="{96A63B21-221F-CEC0-E892-F5DBA0446507}"/>
              </a:ext>
            </a:extLst>
          </p:cNvPr>
          <p:cNvGraphicFramePr>
            <a:graphicFrameLocks noGrp="1"/>
          </p:cNvGraphicFramePr>
          <p:nvPr>
            <p:extLst>
              <p:ext uri="{D42A27DB-BD31-4B8C-83A1-F6EECF244321}">
                <p14:modId xmlns:p14="http://schemas.microsoft.com/office/powerpoint/2010/main" val="1827456678"/>
              </p:ext>
            </p:extLst>
          </p:nvPr>
        </p:nvGraphicFramePr>
        <p:xfrm>
          <a:off x="316301" y="402566"/>
          <a:ext cx="6819703" cy="5571536"/>
        </p:xfrm>
        <a:graphic>
          <a:graphicData uri="http://schemas.openxmlformats.org/drawingml/2006/table">
            <a:tbl>
              <a:tblPr firstRow="1" bandRow="1">
                <a:solidFill>
                  <a:srgbClr val="F7F7F7"/>
                </a:solidFill>
                <a:tableStyleId>{3C2FFA5D-87B4-456A-9821-1D502468CF0F}</a:tableStyleId>
              </a:tblPr>
              <a:tblGrid>
                <a:gridCol w="1388146">
                  <a:extLst>
                    <a:ext uri="{9D8B030D-6E8A-4147-A177-3AD203B41FA5}">
                      <a16:colId xmlns:a16="http://schemas.microsoft.com/office/drawing/2014/main" val="3546457555"/>
                    </a:ext>
                  </a:extLst>
                </a:gridCol>
                <a:gridCol w="5431557">
                  <a:extLst>
                    <a:ext uri="{9D8B030D-6E8A-4147-A177-3AD203B41FA5}">
                      <a16:colId xmlns:a16="http://schemas.microsoft.com/office/drawing/2014/main" val="2519730879"/>
                    </a:ext>
                  </a:extLst>
                </a:gridCol>
              </a:tblGrid>
              <a:tr h="1343661">
                <a:tc>
                  <a:txBody>
                    <a:bodyPr/>
                    <a:lstStyle/>
                    <a:p>
                      <a:endParaRPr lang="tr-TR" sz="1200" b="1" cap="all" spc="60">
                        <a:solidFill>
                          <a:schemeClr val="tx1"/>
                        </a:solidFill>
                      </a:endParaRPr>
                    </a:p>
                    <a:p>
                      <a:pPr lvl="0">
                        <a:buNone/>
                      </a:pPr>
                      <a:r>
                        <a:rPr lang="tr-TR" sz="1600" b="1" cap="all" spc="60">
                          <a:solidFill>
                            <a:srgbClr val="000000"/>
                          </a:solidFill>
                        </a:rPr>
                        <a:t>1.YARIYIL</a:t>
                      </a:r>
                    </a:p>
                  </a:txBody>
                  <a:tcPr marL="139348" marR="139348" marT="139348" marB="139348">
                    <a:lnL w="12700" cmpd="sng">
                      <a:noFill/>
                    </a:lnL>
                    <a:lnR w="12700" cmpd="sng">
                      <a:noFill/>
                    </a:lnR>
                    <a:lnT w="12700" cmpd="sng">
                      <a:noFill/>
                    </a:lnT>
                    <a:lnB w="38100" cmpd="sng">
                      <a:noFill/>
                    </a:lnB>
                    <a:noFill/>
                  </a:tcPr>
                </a:tc>
                <a:tc>
                  <a:txBody>
                    <a:bodyPr/>
                    <a:lstStyle/>
                    <a:p>
                      <a:r>
                        <a:rPr lang="tr-TR" sz="1400" b="1" cap="all" spc="60" err="1">
                          <a:solidFill>
                            <a:srgbClr val="000000"/>
                          </a:solidFill>
                        </a:rPr>
                        <a:t>Anatomi,Fizyoloji,Radyasyon</a:t>
                      </a:r>
                      <a:r>
                        <a:rPr lang="tr-TR" sz="1400" b="1" cap="all" spc="60">
                          <a:solidFill>
                            <a:srgbClr val="000000"/>
                          </a:solidFill>
                        </a:rPr>
                        <a:t> </a:t>
                      </a:r>
                      <a:r>
                        <a:rPr lang="tr-TR" sz="1400" b="1" cap="all" spc="60" err="1">
                          <a:solidFill>
                            <a:srgbClr val="000000"/>
                          </a:solidFill>
                        </a:rPr>
                        <a:t>Fiziği,Simülasyon</a:t>
                      </a:r>
                      <a:r>
                        <a:rPr lang="tr-TR" sz="1400" b="1" cap="all" spc="60">
                          <a:solidFill>
                            <a:srgbClr val="000000"/>
                          </a:solidFill>
                        </a:rPr>
                        <a:t> Teknikleri 1</a:t>
                      </a:r>
                    </a:p>
                    <a:p>
                      <a:pPr lvl="0">
                        <a:buNone/>
                      </a:pPr>
                      <a:r>
                        <a:rPr lang="tr-TR" sz="1400" b="1" cap="all" spc="60">
                          <a:solidFill>
                            <a:srgbClr val="000000"/>
                          </a:solidFill>
                        </a:rPr>
                        <a:t>Temel </a:t>
                      </a:r>
                      <a:r>
                        <a:rPr lang="tr-TR" sz="1400" b="1" cap="all" spc="60" err="1">
                          <a:solidFill>
                            <a:srgbClr val="000000"/>
                          </a:solidFill>
                        </a:rPr>
                        <a:t>Onkoloji,Tıbbi</a:t>
                      </a:r>
                      <a:r>
                        <a:rPr lang="tr-TR" sz="1400" b="1" cap="all" spc="60">
                          <a:solidFill>
                            <a:srgbClr val="000000"/>
                          </a:solidFill>
                        </a:rPr>
                        <a:t> ve Radyolojik Terminoloji</a:t>
                      </a:r>
                    </a:p>
                    <a:p>
                      <a:pPr lvl="0">
                        <a:buNone/>
                      </a:pPr>
                      <a:r>
                        <a:rPr lang="tr-TR" sz="1400" b="1" cap="all" spc="60" err="1">
                          <a:solidFill>
                            <a:srgbClr val="000000"/>
                          </a:solidFill>
                        </a:rPr>
                        <a:t>Radyobiyoloji,Hücre</a:t>
                      </a:r>
                      <a:r>
                        <a:rPr lang="tr-TR" sz="1400" b="1" cap="all" spc="60">
                          <a:solidFill>
                            <a:srgbClr val="000000"/>
                          </a:solidFill>
                        </a:rPr>
                        <a:t> Biyolojisi</a:t>
                      </a:r>
                    </a:p>
                  </a:txBody>
                  <a:tcPr marL="139348" marR="139348" marT="139348" marB="139348">
                    <a:lnL w="12700" cmpd="sng">
                      <a:noFill/>
                    </a:lnL>
                    <a:lnR w="12700" cmpd="sng">
                      <a:noFill/>
                    </a:lnR>
                    <a:lnT w="12700" cmpd="sng">
                      <a:noFill/>
                    </a:lnT>
                    <a:lnB w="38100" cmpd="sng">
                      <a:noFill/>
                    </a:lnB>
                    <a:noFill/>
                  </a:tcPr>
                </a:tc>
                <a:extLst>
                  <a:ext uri="{0D108BD9-81ED-4DB2-BD59-A6C34878D82A}">
                    <a16:rowId xmlns:a16="http://schemas.microsoft.com/office/drawing/2014/main" val="366271284"/>
                  </a:ext>
                </a:extLst>
              </a:tr>
              <a:tr h="1871869">
                <a:tc>
                  <a:txBody>
                    <a:bodyPr/>
                    <a:lstStyle/>
                    <a:p>
                      <a:endParaRPr lang="tr-TR" sz="1600" cap="none" spc="0">
                        <a:solidFill>
                          <a:schemeClr val="tx1"/>
                        </a:solidFill>
                      </a:endParaRPr>
                    </a:p>
                    <a:p>
                      <a:pPr lvl="0">
                        <a:buNone/>
                      </a:pPr>
                      <a:endParaRPr lang="tr-TR" sz="1600" b="1" cap="none" spc="0">
                        <a:solidFill>
                          <a:srgbClr val="000000"/>
                        </a:solidFill>
                      </a:endParaRPr>
                    </a:p>
                    <a:p>
                      <a:pPr lvl="0">
                        <a:buNone/>
                      </a:pPr>
                      <a:r>
                        <a:rPr lang="tr-TR" sz="1600" b="1" cap="none" spc="0">
                          <a:solidFill>
                            <a:srgbClr val="000000"/>
                          </a:solidFill>
                        </a:rPr>
                        <a:t>2.YARIYIL</a:t>
                      </a:r>
                    </a:p>
                  </a:txBody>
                  <a:tcPr marL="92899" marR="92899" marT="46449" marB="92899">
                    <a:lnL w="12700" cmpd="sng">
                      <a:noFill/>
                      <a:prstDash val="solid"/>
                    </a:lnL>
                    <a:lnR w="12700" cmpd="sng">
                      <a:noFill/>
                      <a:prstDash val="solid"/>
                    </a:lnR>
                    <a:lnT w="38100" cmpd="sng">
                      <a:noFill/>
                    </a:lnT>
                    <a:lnB w="12700" cmpd="sng">
                      <a:noFill/>
                      <a:prstDash val="solid"/>
                    </a:lnB>
                    <a:solidFill>
                      <a:srgbClr val="F7F7F7"/>
                    </a:solidFill>
                  </a:tcPr>
                </a:tc>
                <a:tc>
                  <a:txBody>
                    <a:bodyPr/>
                    <a:lstStyle/>
                    <a:p>
                      <a:r>
                        <a:rPr lang="tr-TR" sz="1600" b="1" cap="none" spc="0">
                          <a:solidFill>
                            <a:srgbClr val="000000"/>
                          </a:solidFill>
                        </a:rPr>
                        <a:t>İş Sağlığı ve </a:t>
                      </a:r>
                      <a:r>
                        <a:rPr lang="tr-TR" sz="1600" b="1" cap="none" spc="0" err="1">
                          <a:solidFill>
                            <a:srgbClr val="000000"/>
                          </a:solidFill>
                        </a:rPr>
                        <a:t>Güvenliği,Klinik</a:t>
                      </a:r>
                      <a:r>
                        <a:rPr lang="tr-TR" sz="1600" b="1" cap="none" spc="0">
                          <a:solidFill>
                            <a:srgbClr val="000000"/>
                          </a:solidFill>
                        </a:rPr>
                        <a:t> Onkoloji</a:t>
                      </a:r>
                    </a:p>
                    <a:p>
                      <a:pPr lvl="0">
                        <a:buNone/>
                      </a:pPr>
                      <a:r>
                        <a:rPr lang="tr-TR" sz="1600" b="1" cap="none" spc="0">
                          <a:solidFill>
                            <a:srgbClr val="000000"/>
                          </a:solidFill>
                        </a:rPr>
                        <a:t>Simülasyon Teknikleri 2,Tedavi Prensipleri</a:t>
                      </a:r>
                    </a:p>
                    <a:p>
                      <a:pPr lvl="0">
                        <a:buNone/>
                      </a:pPr>
                      <a:r>
                        <a:rPr lang="tr-TR" sz="1600" b="1" cap="none" spc="0">
                          <a:solidFill>
                            <a:srgbClr val="000000"/>
                          </a:solidFill>
                        </a:rPr>
                        <a:t>Radyoterapi </a:t>
                      </a:r>
                      <a:r>
                        <a:rPr lang="tr-TR" sz="1600" b="1" cap="none" spc="0" err="1">
                          <a:solidFill>
                            <a:srgbClr val="000000"/>
                          </a:solidFill>
                        </a:rPr>
                        <a:t>Cihazları,Temel</a:t>
                      </a:r>
                      <a:r>
                        <a:rPr lang="tr-TR" sz="1600" b="1" cap="none" spc="0">
                          <a:solidFill>
                            <a:srgbClr val="000000"/>
                          </a:solidFill>
                        </a:rPr>
                        <a:t> Psikoloji ve Davranış Biçimleri</a:t>
                      </a:r>
                    </a:p>
                    <a:p>
                      <a:pPr lvl="0">
                        <a:buNone/>
                      </a:pPr>
                      <a:r>
                        <a:rPr lang="tr-TR" sz="1600" b="1" cap="none" spc="0">
                          <a:solidFill>
                            <a:srgbClr val="000000"/>
                          </a:solidFill>
                        </a:rPr>
                        <a:t>Radyasyon Sağlığı ve </a:t>
                      </a:r>
                      <a:r>
                        <a:rPr lang="tr-TR" sz="1600" b="1" cap="none" spc="0" err="1">
                          <a:solidFill>
                            <a:srgbClr val="000000"/>
                          </a:solidFill>
                        </a:rPr>
                        <a:t>Korunma,Dozimetrik</a:t>
                      </a:r>
                      <a:r>
                        <a:rPr lang="tr-TR" sz="1600" b="1" cap="none" spc="0">
                          <a:solidFill>
                            <a:srgbClr val="000000"/>
                          </a:solidFill>
                        </a:rPr>
                        <a:t> Yöntemler</a:t>
                      </a:r>
                    </a:p>
                    <a:p>
                      <a:pPr lvl="0">
                        <a:buNone/>
                      </a:pPr>
                      <a:endParaRPr lang="tr-TR" sz="1600" cap="none" spc="0">
                        <a:solidFill>
                          <a:schemeClr val="tx1"/>
                        </a:solidFill>
                      </a:endParaRPr>
                    </a:p>
                  </a:txBody>
                  <a:tcPr marL="92899" marR="92899" marT="46449" marB="92899">
                    <a:lnL w="12700" cmpd="sng">
                      <a:noFill/>
                      <a:prstDash val="solid"/>
                    </a:lnL>
                    <a:lnR w="12700" cmpd="sng">
                      <a:noFill/>
                      <a:prstDash val="solid"/>
                    </a:lnR>
                    <a:lnT w="38100" cmpd="sng">
                      <a:noFill/>
                    </a:lnT>
                    <a:lnB w="12700" cmpd="sng">
                      <a:noFill/>
                      <a:prstDash val="solid"/>
                    </a:lnB>
                    <a:solidFill>
                      <a:srgbClr val="F7F7F7"/>
                    </a:solidFill>
                  </a:tcPr>
                </a:tc>
                <a:extLst>
                  <a:ext uri="{0D108BD9-81ED-4DB2-BD59-A6C34878D82A}">
                    <a16:rowId xmlns:a16="http://schemas.microsoft.com/office/drawing/2014/main" val="972399978"/>
                  </a:ext>
                </a:extLst>
              </a:tr>
              <a:tr h="1178003">
                <a:tc>
                  <a:txBody>
                    <a:bodyPr/>
                    <a:lstStyle/>
                    <a:p>
                      <a:endParaRPr lang="tr-TR" sz="1600" cap="none" spc="0">
                        <a:solidFill>
                          <a:schemeClr val="tx1"/>
                        </a:solidFill>
                      </a:endParaRPr>
                    </a:p>
                    <a:p>
                      <a:pPr lvl="0">
                        <a:buNone/>
                      </a:pPr>
                      <a:r>
                        <a:rPr lang="tr-TR" sz="1600" b="1" cap="none" spc="0">
                          <a:solidFill>
                            <a:srgbClr val="000000"/>
                          </a:solidFill>
                        </a:rPr>
                        <a:t>3.YARIYIL</a:t>
                      </a:r>
                    </a:p>
                  </a:txBody>
                  <a:tcPr marL="92899" marR="92899" marT="46449" marB="92899">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tc>
                  <a:txBody>
                    <a:bodyPr/>
                    <a:lstStyle/>
                    <a:p>
                      <a:r>
                        <a:rPr lang="tr-TR" sz="1600" b="1" cap="none" spc="0">
                          <a:solidFill>
                            <a:srgbClr val="000000"/>
                          </a:solidFill>
                        </a:rPr>
                        <a:t>Tedavi Alanı </a:t>
                      </a:r>
                      <a:r>
                        <a:rPr lang="tr-TR" sz="1600" b="1" cap="none" spc="0" err="1">
                          <a:solidFill>
                            <a:srgbClr val="000000"/>
                          </a:solidFill>
                        </a:rPr>
                        <a:t>Şekillendiricilerii,Tedavi</a:t>
                      </a:r>
                      <a:r>
                        <a:rPr lang="tr-TR" sz="1600" b="1" cap="none" spc="0">
                          <a:solidFill>
                            <a:srgbClr val="000000"/>
                          </a:solidFill>
                        </a:rPr>
                        <a:t> Prensipleri</a:t>
                      </a:r>
                    </a:p>
                    <a:p>
                      <a:pPr lvl="0">
                        <a:buNone/>
                      </a:pPr>
                      <a:r>
                        <a:rPr lang="tr-TR" sz="1600" b="1" cap="none" spc="0">
                          <a:solidFill>
                            <a:srgbClr val="000000"/>
                          </a:solidFill>
                        </a:rPr>
                        <a:t>Bilgisayarlı Tedavi </a:t>
                      </a:r>
                      <a:r>
                        <a:rPr lang="tr-TR" sz="1600" b="1" cap="none" spc="0" err="1">
                          <a:solidFill>
                            <a:srgbClr val="000000"/>
                          </a:solidFill>
                        </a:rPr>
                        <a:t>Planlama,İlk</a:t>
                      </a:r>
                      <a:r>
                        <a:rPr lang="tr-TR" sz="1600" b="1" cap="none" spc="0">
                          <a:solidFill>
                            <a:srgbClr val="000000"/>
                          </a:solidFill>
                        </a:rPr>
                        <a:t> Yardım</a:t>
                      </a:r>
                    </a:p>
                    <a:p>
                      <a:pPr lvl="0">
                        <a:buNone/>
                      </a:pPr>
                      <a:r>
                        <a:rPr lang="tr-TR" sz="1600" b="1" cap="none" spc="0">
                          <a:solidFill>
                            <a:srgbClr val="000000"/>
                          </a:solidFill>
                        </a:rPr>
                        <a:t>Simülasyon Teknikleri 3</a:t>
                      </a:r>
                    </a:p>
                  </a:txBody>
                  <a:tcPr marL="92899" marR="92899" marT="46449" marB="92899">
                    <a:lnL w="12700" cmpd="sng">
                      <a:noFill/>
                      <a:prstDash val="solid"/>
                    </a:lnL>
                    <a:lnR w="12700" cmpd="sng">
                      <a:noFill/>
                      <a:prstDash val="solid"/>
                    </a:lnR>
                    <a:lnT w="12700" cmpd="sng">
                      <a:noFill/>
                      <a:prstDash val="solid"/>
                    </a:lnT>
                    <a:lnB w="12700" cmpd="sng">
                      <a:noFill/>
                      <a:prstDash val="solid"/>
                    </a:lnB>
                    <a:solidFill>
                      <a:schemeClr val="bg1">
                        <a:lumMod val="85000"/>
                      </a:schemeClr>
                    </a:solidFill>
                  </a:tcPr>
                </a:tc>
                <a:extLst>
                  <a:ext uri="{0D108BD9-81ED-4DB2-BD59-A6C34878D82A}">
                    <a16:rowId xmlns:a16="http://schemas.microsoft.com/office/drawing/2014/main" val="1634976842"/>
                  </a:ext>
                </a:extLst>
              </a:tr>
              <a:tr h="1178003">
                <a:tc>
                  <a:txBody>
                    <a:bodyPr/>
                    <a:lstStyle/>
                    <a:p>
                      <a:endParaRPr lang="tr-TR" sz="1600" cap="none" spc="0">
                        <a:solidFill>
                          <a:schemeClr val="tx1"/>
                        </a:solidFill>
                      </a:endParaRPr>
                    </a:p>
                    <a:p>
                      <a:pPr lvl="0">
                        <a:buNone/>
                      </a:pPr>
                      <a:r>
                        <a:rPr lang="tr-TR" sz="1600" b="1" cap="none" spc="0">
                          <a:solidFill>
                            <a:srgbClr val="000000"/>
                          </a:solidFill>
                        </a:rPr>
                        <a:t>4.YARIYIL</a:t>
                      </a:r>
                    </a:p>
                  </a:txBody>
                  <a:tcPr marL="92899" marR="92899" marT="46449" marB="92899">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tc>
                  <a:txBody>
                    <a:bodyPr/>
                    <a:lstStyle/>
                    <a:p>
                      <a:r>
                        <a:rPr lang="tr-TR" sz="1600" b="1" cap="none" spc="0">
                          <a:solidFill>
                            <a:srgbClr val="000000"/>
                          </a:solidFill>
                        </a:rPr>
                        <a:t>Radyoterapide Kalite Güvenilirliği</a:t>
                      </a:r>
                    </a:p>
                    <a:p>
                      <a:pPr lvl="0">
                        <a:buNone/>
                      </a:pPr>
                      <a:r>
                        <a:rPr lang="tr-TR" sz="1600" b="1" cap="none" spc="0">
                          <a:solidFill>
                            <a:srgbClr val="000000"/>
                          </a:solidFill>
                        </a:rPr>
                        <a:t>Nükleer Tıp Uygulamaları</a:t>
                      </a:r>
                    </a:p>
                    <a:p>
                      <a:pPr lvl="0">
                        <a:buNone/>
                      </a:pPr>
                      <a:r>
                        <a:rPr lang="tr-TR" sz="1600" b="1" cap="none" spc="0">
                          <a:solidFill>
                            <a:srgbClr val="000000"/>
                          </a:solidFill>
                        </a:rPr>
                        <a:t>Simülasyon Teknikleri 4</a:t>
                      </a:r>
                    </a:p>
                  </a:txBody>
                  <a:tcPr marL="92899" marR="92899" marT="46449" marB="92899">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F7F7F7"/>
                    </a:solidFill>
                  </a:tcPr>
                </a:tc>
                <a:extLst>
                  <a:ext uri="{0D108BD9-81ED-4DB2-BD59-A6C34878D82A}">
                    <a16:rowId xmlns:a16="http://schemas.microsoft.com/office/drawing/2014/main" val="21814262"/>
                  </a:ext>
                </a:extLst>
              </a:tr>
            </a:tbl>
          </a:graphicData>
        </a:graphic>
      </p:graphicFrame>
    </p:spTree>
    <p:extLst>
      <p:ext uri="{BB962C8B-B14F-4D97-AF65-F5344CB8AC3E}">
        <p14:creationId xmlns:p14="http://schemas.microsoft.com/office/powerpoint/2010/main" val="155388893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9972AB-439A-43E4-03AE-07EE4BBBF2F7}"/>
              </a:ext>
            </a:extLst>
          </p:cNvPr>
          <p:cNvSpPr>
            <a:spLocks noGrp="1"/>
          </p:cNvSpPr>
          <p:nvPr>
            <p:ph type="title"/>
          </p:nvPr>
        </p:nvSpPr>
        <p:spPr/>
        <p:txBody>
          <a:bodyPr/>
          <a:lstStyle/>
          <a:p>
            <a:r>
              <a:rPr lang="tr-TR" b="1"/>
              <a:t>Klinik İçi Uygulama Dersleri</a:t>
            </a:r>
          </a:p>
        </p:txBody>
      </p:sp>
      <p:sp>
        <p:nvSpPr>
          <p:cNvPr id="4" name="İçerik Yer Tutucusu 3">
            <a:extLst>
              <a:ext uri="{FF2B5EF4-FFF2-40B4-BE49-F238E27FC236}">
                <a16:creationId xmlns:a16="http://schemas.microsoft.com/office/drawing/2014/main" id="{C2AC6D78-A13D-667F-F7B8-DC22471ABF9F}"/>
              </a:ext>
            </a:extLst>
          </p:cNvPr>
          <p:cNvSpPr>
            <a:spLocks noGrp="1"/>
          </p:cNvSpPr>
          <p:nvPr>
            <p:ph idx="1"/>
          </p:nvPr>
        </p:nvSpPr>
        <p:spPr>
          <a:xfrm>
            <a:off x="643237" y="1707862"/>
            <a:ext cx="9406616" cy="4540537"/>
          </a:xfrm>
        </p:spPr>
        <p:txBody>
          <a:bodyPr vert="horz" lIns="91440" tIns="45720" rIns="91440" bIns="45720" rtlCol="0" anchor="t">
            <a:noAutofit/>
          </a:bodyPr>
          <a:lstStyle/>
          <a:p>
            <a:r>
              <a:rPr lang="tr-TR" sz="2400" b="1"/>
              <a:t>Öğrenciler aldıkları teorik dersleri </a:t>
            </a:r>
            <a:r>
              <a:rPr lang="tr-TR" sz="2400" b="1" err="1"/>
              <a:t>pekiştirmek,bu</a:t>
            </a:r>
            <a:r>
              <a:rPr lang="tr-TR" sz="2400" b="1"/>
              <a:t> bilgileri uygulama yolu ile pratiğe dökmek için kliniklerde uygulama dersleri alıyorlar.</a:t>
            </a:r>
          </a:p>
          <a:p>
            <a:pPr>
              <a:buClr>
                <a:srgbClr val="8AD0D6"/>
              </a:buClr>
            </a:pPr>
            <a:r>
              <a:rPr lang="tr-TR" sz="2400" b="1"/>
              <a:t>Bölüm içinde özellikle tedavi cihazları ve simülasyon olmak üzere </a:t>
            </a:r>
            <a:r>
              <a:rPr lang="tr-TR" sz="2400" b="1" err="1"/>
              <a:t>konturlama</a:t>
            </a:r>
            <a:r>
              <a:rPr lang="tr-TR" sz="2400" b="1"/>
              <a:t> ve planlama departmanlarında görev alarak deneyim kazanıyorlar.</a:t>
            </a:r>
          </a:p>
          <a:p>
            <a:pPr>
              <a:buClr>
                <a:srgbClr val="8AD0D6"/>
              </a:buClr>
            </a:pPr>
            <a:r>
              <a:rPr lang="tr-TR" sz="2400" b="1"/>
              <a:t>Öğrenciler için farklı cihaz tipleri olan klinikler bu görev için en uygun klinikler oluyor.</a:t>
            </a:r>
          </a:p>
          <a:p>
            <a:pPr>
              <a:buClr>
                <a:srgbClr val="8AD0D6"/>
              </a:buClr>
            </a:pPr>
            <a:r>
              <a:rPr lang="tr-TR" sz="2400" b="1"/>
              <a:t>Uygulama derslerinde kurdukları bağlantılar ile iş bulmaları kolaylaşıyor.</a:t>
            </a:r>
          </a:p>
          <a:p>
            <a:pPr marL="0" indent="0">
              <a:buClr>
                <a:srgbClr val="8AD0D6"/>
              </a:buClr>
              <a:buNone/>
            </a:pPr>
            <a:endParaRPr lang="tr-TR" sz="2400" b="1"/>
          </a:p>
        </p:txBody>
      </p:sp>
    </p:spTree>
    <p:extLst>
      <p:ext uri="{BB962C8B-B14F-4D97-AF65-F5344CB8AC3E}">
        <p14:creationId xmlns:p14="http://schemas.microsoft.com/office/powerpoint/2010/main" val="3755141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C816B4-B6E8-37AB-6648-A6548083719E}"/>
              </a:ext>
            </a:extLst>
          </p:cNvPr>
          <p:cNvSpPr>
            <a:spLocks noGrp="1"/>
          </p:cNvSpPr>
          <p:nvPr>
            <p:ph type="title"/>
          </p:nvPr>
        </p:nvSpPr>
        <p:spPr/>
        <p:txBody>
          <a:bodyPr/>
          <a:lstStyle/>
          <a:p>
            <a:r>
              <a:rPr lang="tr-TR" b="1"/>
              <a:t>Klinik İçi Uygulama Dersleri</a:t>
            </a:r>
          </a:p>
        </p:txBody>
      </p:sp>
      <p:sp>
        <p:nvSpPr>
          <p:cNvPr id="3" name="İçerik Yer Tutucusu 2">
            <a:extLst>
              <a:ext uri="{FF2B5EF4-FFF2-40B4-BE49-F238E27FC236}">
                <a16:creationId xmlns:a16="http://schemas.microsoft.com/office/drawing/2014/main" id="{8E751B3F-EF30-6147-503F-E6D1259F838F}"/>
              </a:ext>
            </a:extLst>
          </p:cNvPr>
          <p:cNvSpPr>
            <a:spLocks noGrp="1"/>
          </p:cNvSpPr>
          <p:nvPr>
            <p:ph idx="1"/>
          </p:nvPr>
        </p:nvSpPr>
        <p:spPr>
          <a:xfrm>
            <a:off x="499463" y="1276541"/>
            <a:ext cx="9564766" cy="5360046"/>
          </a:xfrm>
        </p:spPr>
        <p:txBody>
          <a:bodyPr vert="horz" lIns="91440" tIns="45720" rIns="91440" bIns="45720" rtlCol="0" anchor="t">
            <a:noAutofit/>
          </a:bodyPr>
          <a:lstStyle/>
          <a:p>
            <a:pPr>
              <a:buFont typeface="Wingdings" charset="2"/>
              <a:buChar char="Ø"/>
            </a:pPr>
            <a:r>
              <a:rPr lang="tr-TR" sz="2400" b="1"/>
              <a:t>Öğrenci sayısının fazla olması klinikte rutin iş akışının zaman zaman bozulmasına yol açabiliyor.</a:t>
            </a:r>
            <a:endParaRPr lang="tr-TR"/>
          </a:p>
          <a:p>
            <a:pPr>
              <a:buClr>
                <a:srgbClr val="8AD0D6"/>
              </a:buClr>
              <a:buFont typeface="Wingdings" charset="2"/>
              <a:buChar char="Ø"/>
            </a:pPr>
            <a:r>
              <a:rPr lang="tr-TR" sz="2400" b="1"/>
              <a:t>Öğrenciler gruplar şeklinde paylaştırılarak; iş akışını ve personelin dikkatini bozmadan uygulama derslerini tamamlamalıdır.</a:t>
            </a:r>
          </a:p>
          <a:p>
            <a:pPr>
              <a:buClr>
                <a:srgbClr val="8AD0D6"/>
              </a:buClr>
              <a:buFont typeface="Wingdings" charset="2"/>
              <a:buChar char="Ø"/>
            </a:pPr>
            <a:r>
              <a:rPr lang="tr-TR" sz="2400" b="1"/>
              <a:t>Özel üniversitelerin büyük çoğunluğunun hastanesi olmaması sebebiyle öğrencilerin uygulama ve staj yeri bulmaları zorlaşıyor.</a:t>
            </a:r>
          </a:p>
          <a:p>
            <a:pPr>
              <a:buClr>
                <a:srgbClr val="8AD0D6"/>
              </a:buClr>
              <a:buFont typeface="Wingdings" charset="2"/>
              <a:buChar char="Ø"/>
            </a:pPr>
            <a:r>
              <a:rPr lang="tr-TR" sz="2400" b="1"/>
              <a:t>Staj yeri bulmak zorlaştığı için çoğu üniversite uygulama ve stajı zorunlu tutmamaya başladı.</a:t>
            </a:r>
          </a:p>
          <a:p>
            <a:pPr>
              <a:buClr>
                <a:srgbClr val="8AD0D6"/>
              </a:buClr>
              <a:buFont typeface="Wingdings" charset="2"/>
              <a:buChar char="Ø"/>
            </a:pPr>
            <a:r>
              <a:rPr lang="tr-TR" sz="2400" b="1"/>
              <a:t>Staj ve uygulama yapmadan mezun olan öğrenciler pratik deneyimleri olmadığı için iş bulmakta çok zorlanıyor. İş bulsalar dahi adaptasyon süreçleri uzun sürüyor.</a:t>
            </a:r>
          </a:p>
        </p:txBody>
      </p:sp>
    </p:spTree>
    <p:extLst>
      <p:ext uri="{BB962C8B-B14F-4D97-AF65-F5344CB8AC3E}">
        <p14:creationId xmlns:p14="http://schemas.microsoft.com/office/powerpoint/2010/main" val="1336827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7B0A5210-2F29-4D85-A400-9C79B13FC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0611BBE-2B4A-4DA2-B8A9-CD877B876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w="22225">
            <a:solidFill>
              <a:srgbClr val="19D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tıbbi cihazlar, iç mekan, giyim, sağlık bakım hizmeti içeren bir resim&#10;&#10;Açıklama otomatik olarak oluşturuldu">
            <a:extLst>
              <a:ext uri="{FF2B5EF4-FFF2-40B4-BE49-F238E27FC236}">
                <a16:creationId xmlns:a16="http://schemas.microsoft.com/office/drawing/2014/main" id="{2060DB43-69BD-B364-7A52-AC59C31BF053}"/>
              </a:ext>
            </a:extLst>
          </p:cNvPr>
          <p:cNvPicPr>
            <a:picLocks noChangeAspect="1"/>
          </p:cNvPicPr>
          <p:nvPr/>
        </p:nvPicPr>
        <p:blipFill rotWithShape="1">
          <a:blip r:embed="rId7"/>
          <a:srcRect t="14855" r="1" b="1"/>
          <a:stretch/>
        </p:blipFill>
        <p:spPr>
          <a:xfrm>
            <a:off x="643467" y="643467"/>
            <a:ext cx="10905066" cy="5571066"/>
          </a:xfrm>
          <a:prstGeom prst="rect">
            <a:avLst/>
          </a:prstGeom>
        </p:spPr>
      </p:pic>
      <p:sp>
        <p:nvSpPr>
          <p:cNvPr id="25" name="Rectangle 24">
            <a:extLst>
              <a:ext uri="{FF2B5EF4-FFF2-40B4-BE49-F238E27FC236}">
                <a16:creationId xmlns:a16="http://schemas.microsoft.com/office/drawing/2014/main" id="{91091950-5655-45D2-858E-FE8CBE07C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7135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2631E0-0BE9-6892-3EDF-88E8B5CF6EAC}"/>
              </a:ext>
            </a:extLst>
          </p:cNvPr>
          <p:cNvSpPr>
            <a:spLocks noGrp="1"/>
          </p:cNvSpPr>
          <p:nvPr>
            <p:ph type="title"/>
          </p:nvPr>
        </p:nvSpPr>
        <p:spPr>
          <a:xfrm>
            <a:off x="387319" y="337700"/>
            <a:ext cx="9663515" cy="1055473"/>
          </a:xfrm>
        </p:spPr>
        <p:txBody>
          <a:bodyPr/>
          <a:lstStyle/>
          <a:p>
            <a:r>
              <a:rPr lang="tr-TR" b="1"/>
              <a:t>STAJ</a:t>
            </a:r>
          </a:p>
        </p:txBody>
      </p:sp>
      <p:sp>
        <p:nvSpPr>
          <p:cNvPr id="3" name="İçerik Yer Tutucusu 2">
            <a:extLst>
              <a:ext uri="{FF2B5EF4-FFF2-40B4-BE49-F238E27FC236}">
                <a16:creationId xmlns:a16="http://schemas.microsoft.com/office/drawing/2014/main" id="{88B58E92-E967-315A-BC60-66A01E421421}"/>
              </a:ext>
            </a:extLst>
          </p:cNvPr>
          <p:cNvSpPr>
            <a:spLocks noGrp="1"/>
          </p:cNvSpPr>
          <p:nvPr>
            <p:ph idx="1"/>
          </p:nvPr>
        </p:nvSpPr>
        <p:spPr>
          <a:xfrm>
            <a:off x="384445" y="1405937"/>
            <a:ext cx="9665408" cy="5115631"/>
          </a:xfrm>
        </p:spPr>
        <p:txBody>
          <a:bodyPr vert="horz" lIns="91440" tIns="45720" rIns="91440" bIns="45720" rtlCol="0" anchor="t">
            <a:noAutofit/>
          </a:bodyPr>
          <a:lstStyle/>
          <a:p>
            <a:pPr marL="0" indent="0">
              <a:buNone/>
            </a:pPr>
            <a:r>
              <a:rPr lang="tr-TR" sz="2400" b="1"/>
              <a:t>    Staj uygulaması, öğrencilerin eğitim ve öğretim dönemlerinde edindikleri teorik ve pratik kazanımlarını özel veya devlet kurumlarında planlı ve denetimli bir iş deneyimi ile sağlamlaştırmayı amaçlar.</a:t>
            </a:r>
          </a:p>
          <a:p>
            <a:pPr>
              <a:buFont typeface="Wingdings" charset="2"/>
              <a:buChar char="Ø"/>
            </a:pPr>
            <a:r>
              <a:rPr lang="tr-TR" sz="2400" b="1"/>
              <a:t>  Üniversitelerin bir kısmında staj mezuniyet için zorunlu tutulmaktadır.</a:t>
            </a:r>
          </a:p>
          <a:p>
            <a:pPr>
              <a:buFont typeface="Wingdings" charset="2"/>
              <a:buChar char="Ø"/>
            </a:pPr>
            <a:r>
              <a:rPr lang="tr-TR" sz="2400" b="1"/>
              <a:t>  Hastanesi olmayan üniversiteler anlaşma yaptıkları hastanelere öğrencilerini yönlendiriyor. </a:t>
            </a:r>
          </a:p>
          <a:p>
            <a:pPr>
              <a:buFont typeface="Wingdings" charset="2"/>
              <a:buChar char="Ø"/>
            </a:pPr>
            <a:r>
              <a:rPr lang="tr-TR" sz="2400" b="1"/>
              <a:t>  30 iş günü tamamlanacak şekilde yaz stajı veya dönem stajı olarak staj tamamlanıyor.</a:t>
            </a:r>
          </a:p>
          <a:p>
            <a:pPr>
              <a:buFont typeface="Wingdings" charset="2"/>
              <a:buChar char="Ø"/>
            </a:pPr>
            <a:r>
              <a:rPr lang="tr-TR" sz="2400" b="1"/>
              <a:t>Uygulama derslerinden farklı olarak, öğrenciler stajda iş hayatına adım atmış oluyor.</a:t>
            </a:r>
          </a:p>
          <a:p>
            <a:pPr marL="0" indent="0">
              <a:buNone/>
            </a:pPr>
            <a:endParaRPr lang="tr-TR" b="1"/>
          </a:p>
          <a:p>
            <a:pPr>
              <a:buClr>
                <a:srgbClr val="8AD0D6"/>
              </a:buClr>
              <a:buFont typeface="Wingdings" charset="2"/>
              <a:buChar char="Ø"/>
            </a:pPr>
            <a:endParaRPr lang="tr-TR"/>
          </a:p>
        </p:txBody>
      </p:sp>
    </p:spTree>
    <p:extLst>
      <p:ext uri="{BB962C8B-B14F-4D97-AF65-F5344CB8AC3E}">
        <p14:creationId xmlns:p14="http://schemas.microsoft.com/office/powerpoint/2010/main" val="317341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D10046-50A8-55D3-BDF0-570D2B74EC26}"/>
              </a:ext>
            </a:extLst>
          </p:cNvPr>
          <p:cNvSpPr>
            <a:spLocks noGrp="1"/>
          </p:cNvSpPr>
          <p:nvPr>
            <p:ph type="title"/>
          </p:nvPr>
        </p:nvSpPr>
        <p:spPr/>
        <p:txBody>
          <a:bodyPr/>
          <a:lstStyle/>
          <a:p>
            <a:r>
              <a:rPr lang="tr-TR" sz="4800" b="1"/>
              <a:t>Staj Hakkında Sorunlar</a:t>
            </a:r>
          </a:p>
        </p:txBody>
      </p:sp>
      <p:sp>
        <p:nvSpPr>
          <p:cNvPr id="3" name="İçerik Yer Tutucusu 2">
            <a:extLst>
              <a:ext uri="{FF2B5EF4-FFF2-40B4-BE49-F238E27FC236}">
                <a16:creationId xmlns:a16="http://schemas.microsoft.com/office/drawing/2014/main" id="{521CD31E-CD04-2592-2BE6-DF12791F8985}"/>
              </a:ext>
            </a:extLst>
          </p:cNvPr>
          <p:cNvSpPr>
            <a:spLocks noGrp="1"/>
          </p:cNvSpPr>
          <p:nvPr>
            <p:ph idx="1"/>
          </p:nvPr>
        </p:nvSpPr>
        <p:spPr>
          <a:xfrm>
            <a:off x="643237" y="2254202"/>
            <a:ext cx="9607899" cy="2355179"/>
          </a:xfrm>
        </p:spPr>
        <p:txBody>
          <a:bodyPr vert="horz" lIns="91440" tIns="45720" rIns="91440" bIns="45720" rtlCol="0" anchor="t">
            <a:normAutofit/>
          </a:bodyPr>
          <a:lstStyle/>
          <a:p>
            <a:pPr>
              <a:buFont typeface="Wingdings" charset="2"/>
              <a:buChar char="Ø"/>
            </a:pPr>
            <a:r>
              <a:rPr lang="tr-TR" sz="3600" b="1"/>
              <a:t>Staj Yeri Bulma Zorluğu</a:t>
            </a:r>
          </a:p>
          <a:p>
            <a:pPr>
              <a:buClr>
                <a:srgbClr val="8AD0D6"/>
              </a:buClr>
              <a:buFont typeface="Wingdings" charset="2"/>
              <a:buChar char="Ø"/>
            </a:pPr>
            <a:r>
              <a:rPr lang="tr-TR" sz="3600" b="1"/>
              <a:t>Stajın Akademik Dizaynındaki Sorun</a:t>
            </a:r>
          </a:p>
          <a:p>
            <a:pPr>
              <a:buClr>
                <a:srgbClr val="8AD0D6"/>
              </a:buClr>
              <a:buFont typeface="Wingdings" charset="2"/>
              <a:buChar char="Ø"/>
            </a:pPr>
            <a:r>
              <a:rPr lang="tr-TR" sz="3600" b="1"/>
              <a:t>Stajın Kalitesi ve Verimi</a:t>
            </a:r>
          </a:p>
        </p:txBody>
      </p:sp>
    </p:spTree>
    <p:extLst>
      <p:ext uri="{BB962C8B-B14F-4D97-AF65-F5344CB8AC3E}">
        <p14:creationId xmlns:p14="http://schemas.microsoft.com/office/powerpoint/2010/main" val="3700841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D4560C-2699-0924-4C2F-41169BBB9C17}"/>
              </a:ext>
            </a:extLst>
          </p:cNvPr>
          <p:cNvSpPr>
            <a:spLocks noGrp="1"/>
          </p:cNvSpPr>
          <p:nvPr>
            <p:ph type="title"/>
          </p:nvPr>
        </p:nvSpPr>
        <p:spPr/>
        <p:txBody>
          <a:bodyPr/>
          <a:lstStyle/>
          <a:p>
            <a:r>
              <a:rPr lang="tr-TR" b="1"/>
              <a:t>Staj Yeri Bulma Zorluğu</a:t>
            </a:r>
          </a:p>
        </p:txBody>
      </p:sp>
      <p:sp>
        <p:nvSpPr>
          <p:cNvPr id="3" name="İçerik Yer Tutucusu 2">
            <a:extLst>
              <a:ext uri="{FF2B5EF4-FFF2-40B4-BE49-F238E27FC236}">
                <a16:creationId xmlns:a16="http://schemas.microsoft.com/office/drawing/2014/main" id="{7F9E3696-490A-EE01-0C27-A149EB391C17}"/>
              </a:ext>
            </a:extLst>
          </p:cNvPr>
          <p:cNvSpPr>
            <a:spLocks noGrp="1"/>
          </p:cNvSpPr>
          <p:nvPr>
            <p:ph idx="1"/>
          </p:nvPr>
        </p:nvSpPr>
        <p:spPr>
          <a:xfrm>
            <a:off x="470709" y="1463447"/>
            <a:ext cx="9579144" cy="4784952"/>
          </a:xfrm>
        </p:spPr>
        <p:txBody>
          <a:bodyPr vert="horz" lIns="91440" tIns="45720" rIns="91440" bIns="45720" rtlCol="0" anchor="t">
            <a:normAutofit/>
          </a:bodyPr>
          <a:lstStyle/>
          <a:p>
            <a:pPr>
              <a:buFont typeface="Wingdings" charset="2"/>
              <a:buChar char="Ø"/>
            </a:pPr>
            <a:r>
              <a:rPr lang="tr-TR" sz="2400" b="1">
                <a:ea typeface="+mj-lt"/>
                <a:cs typeface="+mj-lt"/>
              </a:rPr>
              <a:t>Hastanelerin öğrencilere, öğrencilerin hastanelere şeffaf süreçlerle erişebileceği altyapılar maalesef yaygın değil; özellikle de öğrenciler genel olarak hastanelerin geri dönüş yapmamasından sitemkarlar.</a:t>
            </a:r>
            <a:endParaRPr lang="tr-TR" sz="2400"/>
          </a:p>
          <a:p>
            <a:pPr>
              <a:buClr>
                <a:srgbClr val="8AD0D6"/>
              </a:buClr>
              <a:buFont typeface="Wingdings" charset="2"/>
              <a:buChar char="Ø"/>
            </a:pPr>
            <a:r>
              <a:rPr lang="tr-TR" sz="2400" b="1"/>
              <a:t>Öğrenciye yapılacak sigortayı ve ödenecek maaşı hastane yönetimleri karşılamak istemiyorlar.</a:t>
            </a:r>
          </a:p>
          <a:p>
            <a:pPr>
              <a:buClr>
                <a:srgbClr val="8AD0D6"/>
              </a:buClr>
              <a:buFont typeface="Wingdings" charset="2"/>
              <a:buChar char="Ø"/>
            </a:pPr>
            <a:r>
              <a:rPr lang="tr-TR" sz="2400" b="1"/>
              <a:t>Hastane yönetimleri öğrencileri maaşla ilgili herhangi bir ücret talepleri olmadığına dair evrak imzalamaya zorluyorlar. </a:t>
            </a:r>
          </a:p>
          <a:p>
            <a:pPr>
              <a:buClr>
                <a:srgbClr val="8AD0D6"/>
              </a:buClr>
              <a:buFont typeface="Wingdings" charset="2"/>
              <a:buChar char="Ø"/>
            </a:pPr>
            <a:endParaRPr lang="tr-TR" b="1"/>
          </a:p>
        </p:txBody>
      </p:sp>
    </p:spTree>
    <p:extLst>
      <p:ext uri="{BB962C8B-B14F-4D97-AF65-F5344CB8AC3E}">
        <p14:creationId xmlns:p14="http://schemas.microsoft.com/office/powerpoint/2010/main" val="271202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85DDFE-8ABB-9CCB-9559-C340040427DF}"/>
              </a:ext>
            </a:extLst>
          </p:cNvPr>
          <p:cNvSpPr>
            <a:spLocks noGrp="1"/>
          </p:cNvSpPr>
          <p:nvPr>
            <p:ph type="title"/>
          </p:nvPr>
        </p:nvSpPr>
        <p:spPr/>
        <p:txBody>
          <a:bodyPr/>
          <a:lstStyle/>
          <a:p>
            <a:r>
              <a:rPr lang="tr-TR" sz="4000" b="1"/>
              <a:t>Stajın Akademik Dizaynındaki Sorun</a:t>
            </a:r>
          </a:p>
        </p:txBody>
      </p:sp>
      <p:sp>
        <p:nvSpPr>
          <p:cNvPr id="3" name="İçerik Yer Tutucusu 2">
            <a:extLst>
              <a:ext uri="{FF2B5EF4-FFF2-40B4-BE49-F238E27FC236}">
                <a16:creationId xmlns:a16="http://schemas.microsoft.com/office/drawing/2014/main" id="{96898FF1-961B-5E88-FBE1-0107F47A225E}"/>
              </a:ext>
            </a:extLst>
          </p:cNvPr>
          <p:cNvSpPr>
            <a:spLocks noGrp="1"/>
          </p:cNvSpPr>
          <p:nvPr>
            <p:ph idx="1"/>
          </p:nvPr>
        </p:nvSpPr>
        <p:spPr>
          <a:xfrm>
            <a:off x="427577" y="1334052"/>
            <a:ext cx="9622276" cy="4914347"/>
          </a:xfrm>
        </p:spPr>
        <p:txBody>
          <a:bodyPr vert="horz" lIns="91440" tIns="45720" rIns="91440" bIns="45720" rtlCol="0" anchor="t">
            <a:normAutofit lnSpcReduction="10000"/>
          </a:bodyPr>
          <a:lstStyle/>
          <a:p>
            <a:pPr marL="0" indent="0">
              <a:buNone/>
            </a:pPr>
            <a:r>
              <a:rPr lang="tr-TR"/>
              <a:t> </a:t>
            </a:r>
            <a:r>
              <a:rPr lang="tr-TR" sz="2800" b="1"/>
              <a:t>Dizayndaki en büyük sorun: SÜRE</a:t>
            </a:r>
          </a:p>
          <a:p>
            <a:pPr>
              <a:buFont typeface="Wingdings" charset="2"/>
              <a:buChar char="Ø"/>
            </a:pPr>
            <a:r>
              <a:rPr lang="tr-TR" sz="2400" b="1">
                <a:ea typeface="+mj-lt"/>
                <a:cs typeface="+mj-lt"/>
              </a:rPr>
              <a:t>Bir kliniğe yeni başlayan bir çalışanın işe ısınması 1-3 ay gibi süre almaktayken, bir staj çalışmasından istenen bir etki ortaya çıkması için 6 hafta haliyle çok yetersiz kalmakta. Dolayısıyla, 6 haftalık zorunlu staj, sırf mevzuat istediği için mecburiyetten yapılan göstermelik bir uygulama haline gelmektedir.</a:t>
            </a:r>
          </a:p>
          <a:p>
            <a:pPr>
              <a:buFont typeface="Wingdings" charset="2"/>
              <a:buChar char="Ø"/>
            </a:pPr>
            <a:r>
              <a:rPr lang="tr-TR" sz="2400" b="1">
                <a:ea typeface="+mj-lt"/>
                <a:cs typeface="+mj-lt"/>
              </a:rPr>
              <a:t>Staj dönem boyunca yapılırsa staj yapılan klinik stajyeri tanıyıp güvenerek daha fazla görev paylaşımında bulunabilir ve daha iyi faydalanabilir. Bu sayede stajyer öğrendiklerini uygulamak için daha fazla zamana sahip olmuş olur. </a:t>
            </a:r>
          </a:p>
          <a:p>
            <a:pPr>
              <a:buFont typeface="Wingdings" charset="2"/>
              <a:buChar char="Ø"/>
            </a:pPr>
            <a:r>
              <a:rPr lang="tr-TR" sz="2400" b="1"/>
              <a:t>Staj süresi ve verimi ne kadar iyi olursa iş hayatına atılan stajyerin adaptasyonu o kadar hızlı olacaktır.</a:t>
            </a:r>
          </a:p>
        </p:txBody>
      </p:sp>
    </p:spTree>
    <p:extLst>
      <p:ext uri="{BB962C8B-B14F-4D97-AF65-F5344CB8AC3E}">
        <p14:creationId xmlns:p14="http://schemas.microsoft.com/office/powerpoint/2010/main" val="1312719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626AF1-F304-E6D3-28ED-C0B5715F06AB}"/>
              </a:ext>
            </a:extLst>
          </p:cNvPr>
          <p:cNvSpPr>
            <a:spLocks noGrp="1"/>
          </p:cNvSpPr>
          <p:nvPr>
            <p:ph type="title"/>
          </p:nvPr>
        </p:nvSpPr>
        <p:spPr/>
        <p:txBody>
          <a:bodyPr/>
          <a:lstStyle/>
          <a:p>
            <a:r>
              <a:rPr lang="tr-TR" b="1"/>
              <a:t>Stajın Kalitesi ve Verimi</a:t>
            </a:r>
          </a:p>
        </p:txBody>
      </p:sp>
      <p:sp>
        <p:nvSpPr>
          <p:cNvPr id="3" name="İçerik Yer Tutucusu 2">
            <a:extLst>
              <a:ext uri="{FF2B5EF4-FFF2-40B4-BE49-F238E27FC236}">
                <a16:creationId xmlns:a16="http://schemas.microsoft.com/office/drawing/2014/main" id="{622987E9-36EC-A362-5CA2-7DA64570453C}"/>
              </a:ext>
            </a:extLst>
          </p:cNvPr>
          <p:cNvSpPr>
            <a:spLocks noGrp="1"/>
          </p:cNvSpPr>
          <p:nvPr>
            <p:ph idx="1"/>
          </p:nvPr>
        </p:nvSpPr>
        <p:spPr>
          <a:xfrm>
            <a:off x="643237" y="1434692"/>
            <a:ext cx="9406616" cy="4813707"/>
          </a:xfrm>
        </p:spPr>
        <p:txBody>
          <a:bodyPr vert="horz" lIns="91440" tIns="45720" rIns="91440" bIns="45720" rtlCol="0" anchor="t">
            <a:normAutofit/>
          </a:bodyPr>
          <a:lstStyle/>
          <a:p>
            <a:pPr>
              <a:buFont typeface="Wingdings" charset="2"/>
              <a:buChar char="Ø"/>
            </a:pPr>
            <a:r>
              <a:rPr lang="tr-TR" sz="2400" b="1">
                <a:ea typeface="+mj-lt"/>
                <a:cs typeface="+mj-lt"/>
              </a:rPr>
              <a:t>Hastaneler özellikle uzun dönem stajyerleri rutin planlamaları içine dahil etmeliler, stajyeri daimi çalışanmış gibi gerçek iş döngülerine, projelerine sokmalılar. </a:t>
            </a:r>
            <a:endParaRPr lang="tr-TR" sz="2400" b="1"/>
          </a:p>
          <a:p>
            <a:pPr>
              <a:buClr>
                <a:srgbClr val="8AD0D6"/>
              </a:buClr>
              <a:buFont typeface="Wingdings" charset="2"/>
              <a:buChar char="Ø"/>
            </a:pPr>
            <a:r>
              <a:rPr lang="tr-TR" sz="2400" b="1"/>
              <a:t>Üniversite yönetimleri, öğrencilerin staj deneyimleriyle ilgili formlar oluşturarak geri dönüşler alabilir.</a:t>
            </a:r>
          </a:p>
          <a:p>
            <a:pPr>
              <a:buClr>
                <a:srgbClr val="8AD0D6"/>
              </a:buClr>
              <a:buFont typeface="Wingdings" charset="2"/>
              <a:buChar char="Ø"/>
            </a:pPr>
            <a:r>
              <a:rPr lang="tr-TR" sz="2400" b="1"/>
              <a:t>Bu geri dönüşlerde düşük puan alan hastanelere öğrenci yönlendirilmemelidir.</a:t>
            </a:r>
          </a:p>
          <a:p>
            <a:pPr>
              <a:buClr>
                <a:srgbClr val="8AD0D6"/>
              </a:buClr>
              <a:buFont typeface="Wingdings" charset="2"/>
              <a:buChar char="Ø"/>
            </a:pPr>
            <a:r>
              <a:rPr lang="tr-TR" sz="2400" b="1"/>
              <a:t>Öğrenciler staj dönemleri içerisinde bir çok sorun ile karşılaşmakta ve bu sorunlar staj verimini düşürmektedir.</a:t>
            </a:r>
          </a:p>
        </p:txBody>
      </p:sp>
    </p:spTree>
    <p:extLst>
      <p:ext uri="{BB962C8B-B14F-4D97-AF65-F5344CB8AC3E}">
        <p14:creationId xmlns:p14="http://schemas.microsoft.com/office/powerpoint/2010/main" val="633549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CD5892-5326-9E19-E841-72946633C803}"/>
              </a:ext>
            </a:extLst>
          </p:cNvPr>
          <p:cNvSpPr>
            <a:spLocks noGrp="1"/>
          </p:cNvSpPr>
          <p:nvPr>
            <p:ph idx="1"/>
          </p:nvPr>
        </p:nvSpPr>
        <p:spPr>
          <a:xfrm>
            <a:off x="585727" y="298881"/>
            <a:ext cx="9478503" cy="6251443"/>
          </a:xfrm>
        </p:spPr>
        <p:txBody>
          <a:bodyPr vert="horz" lIns="91440" tIns="45720" rIns="91440" bIns="45720" rtlCol="0" anchor="t">
            <a:normAutofit lnSpcReduction="10000"/>
          </a:bodyPr>
          <a:lstStyle/>
          <a:p>
            <a:pPr marL="0" indent="0">
              <a:buNone/>
            </a:pPr>
            <a:r>
              <a:rPr lang="tr-TR" b="1">
                <a:ea typeface="+mj-lt"/>
                <a:cs typeface="+mj-lt"/>
              </a:rPr>
              <a:t>  </a:t>
            </a:r>
            <a:endParaRPr lang="tr-TR">
              <a:ea typeface="+mj-lt"/>
              <a:cs typeface="+mj-lt"/>
            </a:endParaRPr>
          </a:p>
          <a:p>
            <a:pPr marL="0" indent="0">
              <a:buNone/>
            </a:pPr>
            <a:r>
              <a:rPr lang="tr-TR" b="1">
                <a:ea typeface="+mj-lt"/>
                <a:cs typeface="+mj-lt"/>
              </a:rPr>
              <a:t>   </a:t>
            </a:r>
            <a:r>
              <a:rPr lang="tr-TR" sz="2400" b="1">
                <a:ea typeface="+mj-lt"/>
                <a:cs typeface="+mj-lt"/>
              </a:rPr>
              <a:t> Staj meslek eğitiminin bir parçasıdır. Bu gerçek çalışma sürecinin içinde olmak zorundadır, ama bir emek sömürüsünün konusu kesinlikle olamaz.</a:t>
            </a:r>
            <a:endParaRPr lang="tr-TR" sz="2400"/>
          </a:p>
          <a:p>
            <a:pPr marL="0" indent="0">
              <a:buNone/>
            </a:pPr>
            <a:r>
              <a:rPr lang="tr-TR" sz="2400" b="1"/>
              <a:t>    Stajyer arkadaşların yoğun olarak karşılaştığı sorunlar;</a:t>
            </a:r>
          </a:p>
          <a:p>
            <a:pPr marL="0" indent="0">
              <a:buNone/>
            </a:pPr>
            <a:endParaRPr lang="tr-TR" sz="2400" b="1"/>
          </a:p>
          <a:p>
            <a:pPr>
              <a:buFont typeface="Wingdings" charset="2"/>
              <a:buChar char="Ø"/>
            </a:pPr>
            <a:r>
              <a:rPr lang="tr-TR" sz="2400" b="1">
                <a:ea typeface="+mj-lt"/>
                <a:cs typeface="+mj-lt"/>
              </a:rPr>
              <a:t>Sürekli aşağılanma, hakaret veya dalga geçilme, </a:t>
            </a:r>
            <a:endParaRPr lang="tr-TR" sz="2400" b="1"/>
          </a:p>
          <a:p>
            <a:pPr>
              <a:buFont typeface="Wingdings" charset="2"/>
              <a:buChar char="Ø"/>
            </a:pPr>
            <a:r>
              <a:rPr lang="tr-TR" sz="2400" b="1" err="1">
                <a:ea typeface="+mj-lt"/>
                <a:cs typeface="+mj-lt"/>
              </a:rPr>
              <a:t>Mobbing,not</a:t>
            </a:r>
            <a:r>
              <a:rPr lang="tr-TR" sz="2400" b="1">
                <a:ea typeface="+mj-lt"/>
                <a:cs typeface="+mj-lt"/>
              </a:rPr>
              <a:t> kırma, stajı “yakma” </a:t>
            </a:r>
            <a:r>
              <a:rPr lang="tr-TR" sz="2400" b="1" err="1">
                <a:ea typeface="+mj-lt"/>
                <a:cs typeface="+mj-lt"/>
              </a:rPr>
              <a:t>tehditi</a:t>
            </a:r>
            <a:r>
              <a:rPr lang="tr-TR" sz="2400" b="1">
                <a:ea typeface="+mj-lt"/>
                <a:cs typeface="+mj-lt"/>
              </a:rPr>
              <a:t>.</a:t>
            </a:r>
          </a:p>
          <a:p>
            <a:pPr>
              <a:buFont typeface="Wingdings" charset="2"/>
              <a:buChar char="Ø"/>
            </a:pPr>
            <a:r>
              <a:rPr lang="tr-TR" sz="2400" b="1">
                <a:ea typeface="+mj-lt"/>
                <a:cs typeface="+mj-lt"/>
              </a:rPr>
              <a:t>İş tanımı dışında işleri yaptırma baskısı.</a:t>
            </a:r>
            <a:endParaRPr lang="tr-TR" sz="2400" b="1"/>
          </a:p>
          <a:p>
            <a:pPr>
              <a:buFont typeface="Wingdings" charset="2"/>
              <a:buChar char="Ø"/>
            </a:pPr>
            <a:r>
              <a:rPr lang="tr-TR" sz="2400" b="1">
                <a:ea typeface="+mj-lt"/>
                <a:cs typeface="+mj-lt"/>
              </a:rPr>
              <a:t>Yorgunluk, uykusuzluk, mutsuzluk, stres, depresyon ve endişe.</a:t>
            </a:r>
          </a:p>
          <a:p>
            <a:pPr marL="0" indent="0">
              <a:buClr>
                <a:srgbClr val="8AD0D6"/>
              </a:buClr>
              <a:buNone/>
            </a:pPr>
            <a:r>
              <a:rPr lang="tr-TR" sz="2400" b="1"/>
              <a:t>    </a:t>
            </a:r>
          </a:p>
          <a:p>
            <a:pPr marL="0" indent="0">
              <a:buNone/>
            </a:pPr>
            <a:r>
              <a:rPr lang="tr-TR" sz="2400" b="1"/>
              <a:t>     Bu sorunlarla karşılaşan öğrenciler henüz mesleğe başlamamışken meslekten uzaklaşmakta ve stajdan verim alamamaktadır.</a:t>
            </a:r>
          </a:p>
        </p:txBody>
      </p:sp>
    </p:spTree>
    <p:extLst>
      <p:ext uri="{BB962C8B-B14F-4D97-AF65-F5344CB8AC3E}">
        <p14:creationId xmlns:p14="http://schemas.microsoft.com/office/powerpoint/2010/main" val="1574036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6009A8-8835-D877-7128-607EC3388C85}"/>
              </a:ext>
            </a:extLst>
          </p:cNvPr>
          <p:cNvSpPr>
            <a:spLocks noGrp="1"/>
          </p:cNvSpPr>
          <p:nvPr>
            <p:ph type="title"/>
          </p:nvPr>
        </p:nvSpPr>
        <p:spPr/>
        <p:txBody>
          <a:bodyPr/>
          <a:lstStyle/>
          <a:p>
            <a:r>
              <a:rPr lang="tr-TR" b="1"/>
              <a:t>Stajyerlerin Hakları</a:t>
            </a:r>
          </a:p>
        </p:txBody>
      </p:sp>
      <p:sp>
        <p:nvSpPr>
          <p:cNvPr id="3" name="İçerik Yer Tutucusu 2">
            <a:extLst>
              <a:ext uri="{FF2B5EF4-FFF2-40B4-BE49-F238E27FC236}">
                <a16:creationId xmlns:a16="http://schemas.microsoft.com/office/drawing/2014/main" id="{8BFAD5F1-75DB-E293-417E-10F1375C04DF}"/>
              </a:ext>
            </a:extLst>
          </p:cNvPr>
          <p:cNvSpPr>
            <a:spLocks noGrp="1"/>
          </p:cNvSpPr>
          <p:nvPr>
            <p:ph idx="1"/>
          </p:nvPr>
        </p:nvSpPr>
        <p:spPr>
          <a:xfrm>
            <a:off x="499463" y="1276541"/>
            <a:ext cx="9550389" cy="5360046"/>
          </a:xfrm>
        </p:spPr>
        <p:txBody>
          <a:bodyPr vert="horz" lIns="91440" tIns="45720" rIns="91440" bIns="45720" rtlCol="0" anchor="t">
            <a:noAutofit/>
          </a:bodyPr>
          <a:lstStyle/>
          <a:p>
            <a:pPr>
              <a:buFont typeface="Wingdings" charset="2"/>
              <a:buChar char="Ø"/>
            </a:pPr>
            <a:r>
              <a:rPr lang="tr-TR" b="1" dirty="0">
                <a:ea typeface="+mj-lt"/>
                <a:cs typeface="+mj-lt"/>
              </a:rPr>
              <a:t>Tüm öğrenciler staj dönemleri boyunca okudukları okul tarafından SGK’ya bildirilmek, sigortalı yapılmak, bir başka ifadeyle kayıt altına alınmak zorundadır.</a:t>
            </a:r>
            <a:endParaRPr lang="tr-TR" b="1" dirty="0"/>
          </a:p>
          <a:p>
            <a:pPr>
              <a:buClr>
                <a:srgbClr val="8AD0D6"/>
              </a:buClr>
              <a:buFont typeface="Wingdings" charset="2"/>
              <a:buChar char="Ø"/>
            </a:pPr>
            <a:r>
              <a:rPr lang="tr-TR" b="1" dirty="0">
                <a:ea typeface="+mj-lt"/>
                <a:cs typeface="+mj-lt"/>
              </a:rPr>
              <a:t>6331 Sayılı İş Sağlığı ve Güvenliği Yasası kapsamında, tüm stajyer öğrencilere, işçi sağlığı ve iş güvenliği eğitimini de zorunlu kılmaktadır. Bu eğitimi almayan hiç bir öğrenci staja başlayamaz. İlgili mevzuat gereği kişisel dozimetre taşımak zorundadırlar.</a:t>
            </a:r>
            <a:endParaRPr lang="tr-TR" b="1" dirty="0"/>
          </a:p>
          <a:p>
            <a:pPr>
              <a:buClr>
                <a:srgbClr val="8AD0D6"/>
              </a:buClr>
              <a:buFont typeface="Wingdings" charset="2"/>
              <a:buChar char="Ø"/>
            </a:pPr>
            <a:r>
              <a:rPr lang="tr-TR" b="1" dirty="0">
                <a:ea typeface="+mj-lt"/>
                <a:cs typeface="+mj-lt"/>
              </a:rPr>
              <a:t>İlgili mevzuat gereği kişisel dozimetre taşımak zorundadırlar.</a:t>
            </a:r>
          </a:p>
          <a:p>
            <a:pPr>
              <a:buClr>
                <a:srgbClr val="8AD0D6"/>
              </a:buClr>
              <a:buFont typeface="Wingdings" charset="2"/>
              <a:buChar char="Ø"/>
            </a:pPr>
            <a:r>
              <a:rPr lang="tr-TR" b="1" dirty="0"/>
              <a:t>İş kazası geçiren stajyerin, kazadan sonraki 3 iş günü içerisinde SGK'ya bildirilmesi gerekmektedir.</a:t>
            </a:r>
          </a:p>
          <a:p>
            <a:pPr>
              <a:buClr>
                <a:srgbClr val="8AD0D6"/>
              </a:buClr>
              <a:buFont typeface="Wingdings" charset="2"/>
              <a:buChar char="Ø"/>
            </a:pPr>
            <a:r>
              <a:rPr lang="tr-TR" b="1" dirty="0">
                <a:ea typeface="+mj-lt"/>
                <a:cs typeface="+mj-lt"/>
              </a:rPr>
              <a:t>Stajyer işçiler, çalıştıkları işyerindeki işçilerin tüm haklarına sahip olmakla birlikte, onların görev, yetki ve sorumluluklarının hiçbirine sahip değildir, olmamalıdır Stajyer öğrenciler sadece eğitim için orada bulunmaktadır.</a:t>
            </a:r>
          </a:p>
        </p:txBody>
      </p:sp>
    </p:spTree>
    <p:extLst>
      <p:ext uri="{BB962C8B-B14F-4D97-AF65-F5344CB8AC3E}">
        <p14:creationId xmlns:p14="http://schemas.microsoft.com/office/powerpoint/2010/main" val="3617918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9DF02C-1515-CC2E-CFD0-85C313920579}"/>
              </a:ext>
            </a:extLst>
          </p:cNvPr>
          <p:cNvSpPr>
            <a:spLocks noGrp="1"/>
          </p:cNvSpPr>
          <p:nvPr>
            <p:ph type="title"/>
          </p:nvPr>
        </p:nvSpPr>
        <p:spPr>
          <a:xfrm>
            <a:off x="646111" y="308944"/>
            <a:ext cx="9404723" cy="1400530"/>
          </a:xfrm>
        </p:spPr>
        <p:txBody>
          <a:bodyPr/>
          <a:lstStyle/>
          <a:p>
            <a:r>
              <a:rPr lang="tr-TR" b="1"/>
              <a:t>GENÇ RTT</a:t>
            </a:r>
          </a:p>
        </p:txBody>
      </p:sp>
      <p:sp>
        <p:nvSpPr>
          <p:cNvPr id="3" name="İçerik Yer Tutucusu 2">
            <a:extLst>
              <a:ext uri="{FF2B5EF4-FFF2-40B4-BE49-F238E27FC236}">
                <a16:creationId xmlns:a16="http://schemas.microsoft.com/office/drawing/2014/main" id="{CC7E1EA1-270F-EBC2-513C-72208BB8B544}"/>
              </a:ext>
            </a:extLst>
          </p:cNvPr>
          <p:cNvSpPr>
            <a:spLocks noGrp="1"/>
          </p:cNvSpPr>
          <p:nvPr>
            <p:ph idx="1"/>
          </p:nvPr>
        </p:nvSpPr>
        <p:spPr>
          <a:xfrm>
            <a:off x="413200" y="1161523"/>
            <a:ext cx="9636653" cy="5302536"/>
          </a:xfrm>
        </p:spPr>
        <p:txBody>
          <a:bodyPr vert="horz" lIns="91440" tIns="45720" rIns="91440" bIns="45720" rtlCol="0" anchor="t">
            <a:noAutofit/>
          </a:bodyPr>
          <a:lstStyle/>
          <a:p>
            <a:pPr>
              <a:buFont typeface="Wingdings" charset="2"/>
              <a:buChar char="Ø"/>
            </a:pPr>
            <a:r>
              <a:rPr lang="tr-TR" sz="2200" b="1"/>
              <a:t>Öğrencilerin staj ve uygulama yeri bulmakta zorlanması, eğitimler ve akran buluşmaları düzenlemek istemeleri fakat gerekli organizasyonları yapamamaları sebebiyle 2019 yılında RTT DER bünyesinde kurulmuş bir alt gruptur.</a:t>
            </a:r>
            <a:endParaRPr lang="tr-TR"/>
          </a:p>
          <a:p>
            <a:pPr>
              <a:buClr>
                <a:srgbClr val="8AD0D6"/>
              </a:buClr>
              <a:buFont typeface="Wingdings" charset="2"/>
              <a:buChar char="Ø"/>
            </a:pPr>
            <a:r>
              <a:rPr lang="tr-TR" sz="2200" b="1"/>
              <a:t>Tüm üniversitelerin birinci ve ikinci sınıflarından danışman hocaları tarafından seçilen temsilciler aracılığı ile hızlı ve etkili iletişim kuruluyor.</a:t>
            </a:r>
          </a:p>
          <a:p>
            <a:pPr>
              <a:buClr>
                <a:srgbClr val="8AD0D6"/>
              </a:buClr>
              <a:buFont typeface="Wingdings" charset="2"/>
              <a:buChar char="Ø"/>
            </a:pPr>
            <a:r>
              <a:rPr lang="tr-TR" sz="2200" b="1"/>
              <a:t>Düzenlenecek etkinliklerde öğrenci arkadaşlarımızın da fikrini almış oluyoruz.</a:t>
            </a:r>
          </a:p>
          <a:p>
            <a:pPr>
              <a:buClr>
                <a:srgbClr val="8AD0D6"/>
              </a:buClr>
              <a:buFont typeface="Wingdings" charset="2"/>
              <a:buChar char="Ø"/>
            </a:pPr>
            <a:r>
              <a:rPr lang="tr-TR" sz="2200" b="1"/>
              <a:t>Öğrenciler etkinliklerde kendilerine network oluşturabiliyor.</a:t>
            </a:r>
          </a:p>
          <a:p>
            <a:pPr>
              <a:buClr>
                <a:srgbClr val="8AD0D6"/>
              </a:buClr>
              <a:buFont typeface="Wingdings" charset="2"/>
              <a:buChar char="Ø"/>
            </a:pPr>
            <a:r>
              <a:rPr lang="tr-TR" sz="2200" b="1"/>
              <a:t>Staj ve uygulama yeri bulmakta zorlanan öğrencilere destek olunuyor.</a:t>
            </a:r>
          </a:p>
          <a:p>
            <a:pPr>
              <a:buClr>
                <a:srgbClr val="8AD0D6"/>
              </a:buClr>
              <a:buFont typeface="Wingdings" charset="2"/>
              <a:buChar char="Ø"/>
            </a:pPr>
            <a:r>
              <a:rPr lang="tr-TR" sz="2200" b="1"/>
              <a:t>Oluşturulan CV havuzu sayesinde derneğe gelen iş ilanlarına uygun olan arkadaşlar yönlendiriliyor.</a:t>
            </a:r>
          </a:p>
        </p:txBody>
      </p:sp>
    </p:spTree>
    <p:extLst>
      <p:ext uri="{BB962C8B-B14F-4D97-AF65-F5344CB8AC3E}">
        <p14:creationId xmlns:p14="http://schemas.microsoft.com/office/powerpoint/2010/main" val="279817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3" name="Picture 11">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5" name="Picture 13">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7" name="Oval 26">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8" name="Picture 17">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9" name="Picture 19">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 name="Rectangle 21">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Resim 6" descr="giyim, iç mekan, kişi, şahıs, olay, etkinlik içeren bir resim&#10;&#10;Açıklama otomatik olarak oluşturuldu">
            <a:extLst>
              <a:ext uri="{FF2B5EF4-FFF2-40B4-BE49-F238E27FC236}">
                <a16:creationId xmlns:a16="http://schemas.microsoft.com/office/drawing/2014/main" id="{84FF5496-208C-7918-B401-41C05BAE2071}"/>
              </a:ext>
            </a:extLst>
          </p:cNvPr>
          <p:cNvPicPr>
            <a:picLocks noChangeAspect="1"/>
          </p:cNvPicPr>
          <p:nvPr/>
        </p:nvPicPr>
        <p:blipFill rotWithShape="1">
          <a:blip r:embed="rId7"/>
          <a:srcRect t="20427" b="1718"/>
          <a:stretch/>
        </p:blipFill>
        <p:spPr>
          <a:xfrm>
            <a:off x="20" y="10"/>
            <a:ext cx="12191980" cy="6857990"/>
          </a:xfrm>
          <a:prstGeom prst="rect">
            <a:avLst/>
          </a:prstGeom>
        </p:spPr>
      </p:pic>
      <p:sp>
        <p:nvSpPr>
          <p:cNvPr id="31" name="Rectangle 23">
            <a:extLst>
              <a:ext uri="{FF2B5EF4-FFF2-40B4-BE49-F238E27FC236}">
                <a16:creationId xmlns:a16="http://schemas.microsoft.com/office/drawing/2014/main" id="{52B1435E-BAB8-43AB-AF6A-C15D437DC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74023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755830-AB1B-400A-02AA-AB94E8B2C29D}"/>
              </a:ext>
            </a:extLst>
          </p:cNvPr>
          <p:cNvSpPr>
            <a:spLocks noGrp="1"/>
          </p:cNvSpPr>
          <p:nvPr>
            <p:ph type="title"/>
          </p:nvPr>
        </p:nvSpPr>
        <p:spPr/>
        <p:txBody>
          <a:bodyPr/>
          <a:lstStyle/>
          <a:p>
            <a:r>
              <a:rPr lang="tr-TR" sz="5400" b="1"/>
              <a:t>İLGİNİZ İÇİN TEŞEKKÜRLER</a:t>
            </a:r>
          </a:p>
        </p:txBody>
      </p:sp>
      <p:pic>
        <p:nvPicPr>
          <p:cNvPr id="4" name="İçerik Yer Tutucusu 3" descr="gökyüzü, göl, dış mekan, bulut içeren bir resim&#10;&#10;Açıklama otomatik olarak oluşturuldu">
            <a:extLst>
              <a:ext uri="{FF2B5EF4-FFF2-40B4-BE49-F238E27FC236}">
                <a16:creationId xmlns:a16="http://schemas.microsoft.com/office/drawing/2014/main" id="{95AF9EC4-EFFE-388B-41F6-8A299A5824AA}"/>
              </a:ext>
            </a:extLst>
          </p:cNvPr>
          <p:cNvPicPr>
            <a:picLocks noGrp="1" noChangeAspect="1"/>
          </p:cNvPicPr>
          <p:nvPr>
            <p:ph idx="1"/>
          </p:nvPr>
        </p:nvPicPr>
        <p:blipFill>
          <a:blip r:embed="rId2"/>
          <a:stretch>
            <a:fillRect/>
          </a:stretch>
        </p:blipFill>
        <p:spPr>
          <a:xfrm>
            <a:off x="1784940" y="1707862"/>
            <a:ext cx="7108832" cy="4526160"/>
          </a:xfrm>
        </p:spPr>
      </p:pic>
      <p:sp>
        <p:nvSpPr>
          <p:cNvPr id="5" name="Dikdörtgen 4">
            <a:extLst>
              <a:ext uri="{FF2B5EF4-FFF2-40B4-BE49-F238E27FC236}">
                <a16:creationId xmlns:a16="http://schemas.microsoft.com/office/drawing/2014/main" id="{529BA054-484A-DD21-EB41-862DFD9065F3}"/>
              </a:ext>
            </a:extLst>
          </p:cNvPr>
          <p:cNvSpPr/>
          <p:nvPr/>
        </p:nvSpPr>
        <p:spPr>
          <a:xfrm>
            <a:off x="8277081" y="5638026"/>
            <a:ext cx="3572759" cy="369332"/>
          </a:xfrm>
          <a:prstGeom prst="rect">
            <a:avLst/>
          </a:prstGeom>
        </p:spPr>
        <p:txBody>
          <a:bodyPr wrap="square" lIns="91440" tIns="45720" rIns="91440" bIns="45720" anchor="t">
            <a:spAutoFit/>
          </a:bodyPr>
          <a:lstStyle>
            <a:defPPr>
              <a:defRPr lang="sr-Latn-R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tr-TR" b="1">
                <a:latin typeface="Calibri"/>
                <a:cs typeface="Calibri"/>
              </a:rPr>
              <a:t>oguzhan.39_96@hotmail.com</a:t>
            </a:r>
          </a:p>
        </p:txBody>
      </p:sp>
    </p:spTree>
    <p:extLst>
      <p:ext uri="{BB962C8B-B14F-4D97-AF65-F5344CB8AC3E}">
        <p14:creationId xmlns:p14="http://schemas.microsoft.com/office/powerpoint/2010/main" val="1097536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0</TotalTime>
  <Words>1005</Words>
  <Application>Microsoft Office PowerPoint</Application>
  <PresentationFormat>Geniş ekran</PresentationFormat>
  <Paragraphs>125</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Calibri</vt:lpstr>
      <vt:lpstr>Century Gothic</vt:lpstr>
      <vt:lpstr>Wingdings</vt:lpstr>
      <vt:lpstr>Wingdings 3</vt:lpstr>
      <vt:lpstr>İyon</vt:lpstr>
      <vt:lpstr>Radyoterapi Programı Öğrencilerinin Uygulama ve Staj Deneyimleri</vt:lpstr>
      <vt:lpstr>GİRİŞ</vt:lpstr>
      <vt:lpstr>Radyoterapi Programı Eğitimi</vt:lpstr>
      <vt:lpstr>İstanbul Gelişim Üniversitesi Alan Dersleri</vt:lpstr>
      <vt:lpstr>Trakya Üniversitesi Alan Dersleri</vt:lpstr>
      <vt:lpstr>Klinik İçi Uygulama Dersleri</vt:lpstr>
      <vt:lpstr>Klinik İçi Uygulama Dersleri</vt:lpstr>
      <vt:lpstr>PowerPoint Sunusu</vt:lpstr>
      <vt:lpstr>STAJ</vt:lpstr>
      <vt:lpstr>Staj Hakkında Sorunlar</vt:lpstr>
      <vt:lpstr>Staj Yeri Bulma Zorluğu</vt:lpstr>
      <vt:lpstr>Stajın Akademik Dizaynındaki Sorun</vt:lpstr>
      <vt:lpstr>Stajın Kalitesi ve Verimi</vt:lpstr>
      <vt:lpstr>PowerPoint Sunusu</vt:lpstr>
      <vt:lpstr>Stajyerlerin Hakları</vt:lpstr>
      <vt:lpstr>GENÇ RTT</vt:lpstr>
      <vt:lpstr>PowerPoint Sunusu</vt:lpstr>
      <vt:lpstr>İLGİNİZ İÇİN 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
  <cp:lastModifiedBy>dmk Antalya</cp:lastModifiedBy>
  <cp:revision>16</cp:revision>
  <dcterms:created xsi:type="dcterms:W3CDTF">2024-05-11T12:35:03Z</dcterms:created>
  <dcterms:modified xsi:type="dcterms:W3CDTF">2024-05-14T05:20:08Z</dcterms:modified>
</cp:coreProperties>
</file>