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071100" cy="56642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7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1996942" y="951408"/>
            <a:ext cx="6077216" cy="1917570"/>
          </a:xfrm>
          <a:prstGeom prst="rect">
            <a:avLst/>
          </a:prstGeom>
        </p:spPr>
        <p:txBody>
          <a:bodyPr lIns="29501" tIns="29501" rIns="29501" bIns="29501" anchor="b"/>
          <a:lstStyle>
            <a:lvl1pPr defTabSz="339261">
              <a:lnSpc>
                <a:spcPct val="100000"/>
              </a:lnSpc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1996942" y="2920600"/>
            <a:ext cx="6077216" cy="656403"/>
          </a:xfrm>
          <a:prstGeom prst="rect">
            <a:avLst/>
          </a:prstGeom>
        </p:spPr>
        <p:txBody>
          <a:bodyPr lIns="29501" tIns="29501" rIns="29501" bIns="29501"/>
          <a:lstStyle>
            <a:lvl1pPr marL="0" indent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4925399" y="5372877"/>
            <a:ext cx="212927" cy="211403"/>
          </a:xfrm>
          <a:prstGeom prst="rect">
            <a:avLst/>
          </a:prstGeom>
        </p:spPr>
        <p:txBody>
          <a:bodyPr lIns="29501" tIns="29501" rIns="29501" bIns="29501" anchor="t"/>
          <a:lstStyle>
            <a:lvl1pPr algn="ctr" defTabSz="339261">
              <a:lnSpc>
                <a:spcPct val="100000"/>
              </a:lnSpc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4925399" y="5372877"/>
            <a:ext cx="212927" cy="211403"/>
          </a:xfrm>
          <a:prstGeom prst="rect">
            <a:avLst/>
          </a:prstGeom>
        </p:spPr>
        <p:txBody>
          <a:bodyPr lIns="29501" tIns="29501" rIns="29501" bIns="29501" anchor="t"/>
          <a:lstStyle>
            <a:lvl1pPr algn="ctr" defTabSz="339261">
              <a:lnSpc>
                <a:spcPct val="100000"/>
              </a:lnSpc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03237" y="225425"/>
            <a:ext cx="9061451" cy="9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03237" y="1325562"/>
            <a:ext cx="9061451" cy="3282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943971" y="5117749"/>
            <a:ext cx="273652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da.yirmibesogluerkal@sbu.edu.tr?subject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1863681" y="3725440"/>
            <a:ext cx="6343738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Dr. Eda Yirmibeşoğlu Erkal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Sağlık Bilimleri Üniversitesi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Ümraniye Eğitim ve Araştırma Hastanesi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>
                <a:hlinkClick r:id="rId2"/>
              </a:rPr>
              <a:t>eda.yirmibesogluerkal@sbu.edu.tr</a:t>
            </a:r>
          </a:p>
        </p:txBody>
      </p:sp>
      <p:sp>
        <p:nvSpPr>
          <p:cNvPr id="66" name="Shape 66"/>
          <p:cNvSpPr/>
          <p:nvPr/>
        </p:nvSpPr>
        <p:spPr>
          <a:xfrm>
            <a:off x="739376" y="380043"/>
            <a:ext cx="8592348" cy="2847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4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Radyoterapide Risklerin Değerlendirilmesi ve Azaltılmasına Yönelik Yöntemler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70"/>
          <p:cNvGrpSpPr/>
          <p:nvPr/>
        </p:nvGrpSpPr>
        <p:grpSpPr>
          <a:xfrm>
            <a:off x="3753271" y="373400"/>
            <a:ext cx="2230788" cy="1745904"/>
            <a:chOff x="-1" y="0"/>
            <a:chExt cx="2230786" cy="1745903"/>
          </a:xfrm>
        </p:grpSpPr>
        <p:sp>
          <p:nvSpPr>
            <p:cNvPr id="69" name="Shape 69"/>
            <p:cNvSpPr/>
            <p:nvPr/>
          </p:nvSpPr>
          <p:spPr>
            <a:xfrm>
              <a:off x="38100" y="38100"/>
              <a:ext cx="2154585" cy="16697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  <a:p>
              <a:pPr algn="ctr"/>
              <a:r>
                <a:t>Radyasyon </a:t>
              </a:r>
            </a:p>
            <a:p>
              <a:pPr algn="ctr"/>
              <a:r>
                <a:t>onkoloğu</a:t>
              </a:r>
            </a:p>
          </p:txBody>
        </p:sp>
        <p:pic>
          <p:nvPicPr>
            <p:cNvPr id="68" name="Resim 67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2230786" cy="1745903"/>
            </a:xfrm>
            <a:prstGeom prst="rect">
              <a:avLst/>
            </a:prstGeom>
            <a:effectLst/>
          </p:spPr>
        </p:pic>
      </p:grpSp>
      <p:grpSp>
        <p:nvGrpSpPr>
          <p:cNvPr id="73" name="Group 73"/>
          <p:cNvGrpSpPr/>
          <p:nvPr/>
        </p:nvGrpSpPr>
        <p:grpSpPr>
          <a:xfrm>
            <a:off x="6165429" y="1460502"/>
            <a:ext cx="2230786" cy="1745903"/>
            <a:chOff x="0" y="0"/>
            <a:chExt cx="2230784" cy="1745902"/>
          </a:xfrm>
        </p:grpSpPr>
        <p:sp>
          <p:nvSpPr>
            <p:cNvPr id="72" name="Shape 72"/>
            <p:cNvSpPr/>
            <p:nvPr/>
          </p:nvSpPr>
          <p:spPr>
            <a:xfrm>
              <a:off x="38100" y="38100"/>
              <a:ext cx="2154585" cy="16697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  <a:p>
              <a:pPr algn="ctr"/>
              <a:r>
                <a:t>Sağlık fizikçisi</a:t>
              </a:r>
            </a:p>
          </p:txBody>
        </p:sp>
        <p:pic>
          <p:nvPicPr>
            <p:cNvPr id="71" name="Resim 70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2230786" cy="1745903"/>
            </a:xfrm>
            <a:prstGeom prst="rect">
              <a:avLst/>
            </a:prstGeom>
            <a:effectLst/>
          </p:spPr>
        </p:pic>
      </p:grpSp>
      <p:grpSp>
        <p:nvGrpSpPr>
          <p:cNvPr id="76" name="Group 76"/>
          <p:cNvGrpSpPr/>
          <p:nvPr/>
        </p:nvGrpSpPr>
        <p:grpSpPr>
          <a:xfrm>
            <a:off x="1636785" y="1460501"/>
            <a:ext cx="2230786" cy="1745903"/>
            <a:chOff x="0" y="0"/>
            <a:chExt cx="2230784" cy="1745902"/>
          </a:xfrm>
        </p:grpSpPr>
        <p:sp>
          <p:nvSpPr>
            <p:cNvPr id="75" name="Shape 75"/>
            <p:cNvSpPr/>
            <p:nvPr/>
          </p:nvSpPr>
          <p:spPr>
            <a:xfrm>
              <a:off x="38100" y="38100"/>
              <a:ext cx="2154585" cy="16697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  <a:p>
              <a:pPr algn="ctr"/>
              <a:r>
                <a:t>Radyoterapi teknikeri</a:t>
              </a:r>
            </a:p>
          </p:txBody>
        </p:sp>
        <p:pic>
          <p:nvPicPr>
            <p:cNvPr id="74" name="Resim 7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2230786" cy="1745903"/>
            </a:xfrm>
            <a:prstGeom prst="rect">
              <a:avLst/>
            </a:prstGeom>
            <a:effectLst/>
          </p:spPr>
        </p:pic>
      </p:grpSp>
      <p:grpSp>
        <p:nvGrpSpPr>
          <p:cNvPr id="79" name="Group 79"/>
          <p:cNvGrpSpPr/>
          <p:nvPr/>
        </p:nvGrpSpPr>
        <p:grpSpPr>
          <a:xfrm>
            <a:off x="3768124" y="2670346"/>
            <a:ext cx="2230786" cy="1745903"/>
            <a:chOff x="0" y="0"/>
            <a:chExt cx="2230784" cy="1745902"/>
          </a:xfrm>
        </p:grpSpPr>
        <p:sp>
          <p:nvSpPr>
            <p:cNvPr id="78" name="Shape 78"/>
            <p:cNvSpPr/>
            <p:nvPr/>
          </p:nvSpPr>
          <p:spPr>
            <a:xfrm>
              <a:off x="38100" y="38100"/>
              <a:ext cx="2154585" cy="166970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  <a:p>
              <a:pPr algn="ctr"/>
              <a:r>
                <a:t>Radyoterapi hemşiresi</a:t>
              </a:r>
            </a:p>
          </p:txBody>
        </p:sp>
        <p:pic>
          <p:nvPicPr>
            <p:cNvPr id="77" name="Resim 76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2230786" cy="1745903"/>
            </a:xfrm>
            <a:prstGeom prst="rect">
              <a:avLst/>
            </a:prstGeom>
            <a:effectLst/>
          </p:spPr>
        </p:pic>
      </p:grpSp>
      <p:grpSp>
        <p:nvGrpSpPr>
          <p:cNvPr id="82" name="Group 82"/>
          <p:cNvGrpSpPr/>
          <p:nvPr/>
        </p:nvGrpSpPr>
        <p:grpSpPr>
          <a:xfrm>
            <a:off x="3590809" y="1904701"/>
            <a:ext cx="2768683" cy="927399"/>
            <a:chOff x="0" y="0"/>
            <a:chExt cx="2230784" cy="927397"/>
          </a:xfrm>
        </p:grpSpPr>
        <p:sp>
          <p:nvSpPr>
            <p:cNvPr id="81" name="Shape 81"/>
            <p:cNvSpPr/>
            <p:nvPr/>
          </p:nvSpPr>
          <p:spPr>
            <a:xfrm>
              <a:off x="38100" y="38100"/>
              <a:ext cx="2154585" cy="85119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>
              <a:lvl1pPr algn="ctr"/>
            </a:lstStyle>
            <a:p>
              <a:r>
                <a:t>RADYOTERAPİ</a:t>
              </a:r>
            </a:p>
          </p:txBody>
        </p:sp>
        <p:pic>
          <p:nvPicPr>
            <p:cNvPr id="80" name="Resim 79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0"/>
              <a:ext cx="2230786" cy="92739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6"/>
          <p:cNvGrpSpPr/>
          <p:nvPr/>
        </p:nvGrpSpPr>
        <p:grpSpPr>
          <a:xfrm>
            <a:off x="654756" y="3127160"/>
            <a:ext cx="1236565" cy="621557"/>
            <a:chOff x="0" y="0"/>
            <a:chExt cx="1236563" cy="621555"/>
          </a:xfrm>
        </p:grpSpPr>
        <p:sp>
          <p:nvSpPr>
            <p:cNvPr id="85" name="Shape 85"/>
            <p:cNvSpPr/>
            <p:nvPr/>
          </p:nvSpPr>
          <p:spPr>
            <a:xfrm>
              <a:off x="38100" y="38100"/>
              <a:ext cx="1160364" cy="54535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84" name="Resim 83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89" name="Group 89"/>
          <p:cNvGrpSpPr/>
          <p:nvPr/>
        </p:nvGrpSpPr>
        <p:grpSpPr>
          <a:xfrm>
            <a:off x="1467556" y="3127160"/>
            <a:ext cx="1236565" cy="621557"/>
            <a:chOff x="0" y="0"/>
            <a:chExt cx="1236563" cy="621555"/>
          </a:xfrm>
        </p:grpSpPr>
        <p:sp>
          <p:nvSpPr>
            <p:cNvPr id="88" name="Shape 88"/>
            <p:cNvSpPr/>
            <p:nvPr/>
          </p:nvSpPr>
          <p:spPr>
            <a:xfrm>
              <a:off x="38100" y="38100"/>
              <a:ext cx="1160364" cy="545356"/>
            </a:xfrm>
            <a:prstGeom prst="ellipse">
              <a:avLst/>
            </a:prstGeom>
            <a:solidFill>
              <a:srgbClr val="FFFFFF">
                <a:alpha val="71365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87" name="Resim 86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92" name="Group 92"/>
          <p:cNvGrpSpPr/>
          <p:nvPr/>
        </p:nvGrpSpPr>
        <p:grpSpPr>
          <a:xfrm rot="19930356">
            <a:off x="2280356" y="2911260"/>
            <a:ext cx="1236565" cy="621557"/>
            <a:chOff x="0" y="0"/>
            <a:chExt cx="1236563" cy="621555"/>
          </a:xfrm>
        </p:grpSpPr>
        <p:sp>
          <p:nvSpPr>
            <p:cNvPr id="91" name="Shape 91"/>
            <p:cNvSpPr/>
            <p:nvPr/>
          </p:nvSpPr>
          <p:spPr>
            <a:xfrm>
              <a:off x="38100" y="38099"/>
              <a:ext cx="1160364" cy="545357"/>
            </a:xfrm>
            <a:prstGeom prst="ellipse">
              <a:avLst/>
            </a:prstGeom>
            <a:solidFill>
              <a:srgbClr val="FFFFFF">
                <a:alpha val="59110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90" name="Resim 89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95" name="Group 95"/>
          <p:cNvGrpSpPr/>
          <p:nvPr/>
        </p:nvGrpSpPr>
        <p:grpSpPr>
          <a:xfrm>
            <a:off x="3029656" y="2708060"/>
            <a:ext cx="1236565" cy="621557"/>
            <a:chOff x="0" y="0"/>
            <a:chExt cx="1236563" cy="621555"/>
          </a:xfrm>
        </p:grpSpPr>
        <p:sp>
          <p:nvSpPr>
            <p:cNvPr id="94" name="Shape 94"/>
            <p:cNvSpPr/>
            <p:nvPr/>
          </p:nvSpPr>
          <p:spPr>
            <a:xfrm>
              <a:off x="38100" y="38100"/>
              <a:ext cx="1160364" cy="54535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93" name="Resim 92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98" name="Group 98"/>
          <p:cNvGrpSpPr/>
          <p:nvPr/>
        </p:nvGrpSpPr>
        <p:grpSpPr>
          <a:xfrm>
            <a:off x="3842456" y="2708060"/>
            <a:ext cx="1236565" cy="621557"/>
            <a:chOff x="0" y="0"/>
            <a:chExt cx="1236563" cy="621555"/>
          </a:xfrm>
        </p:grpSpPr>
        <p:sp>
          <p:nvSpPr>
            <p:cNvPr id="97" name="Shape 97"/>
            <p:cNvSpPr/>
            <p:nvPr/>
          </p:nvSpPr>
          <p:spPr>
            <a:xfrm>
              <a:off x="38100" y="38100"/>
              <a:ext cx="1160364" cy="545356"/>
            </a:xfrm>
            <a:prstGeom prst="ellipse">
              <a:avLst/>
            </a:prstGeom>
            <a:solidFill>
              <a:srgbClr val="FFFFFF">
                <a:alpha val="71365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96" name="Resim 95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101" name="Group 101"/>
          <p:cNvGrpSpPr/>
          <p:nvPr/>
        </p:nvGrpSpPr>
        <p:grpSpPr>
          <a:xfrm rot="19930356">
            <a:off x="4623583" y="2495922"/>
            <a:ext cx="1236564" cy="621556"/>
            <a:chOff x="0" y="0"/>
            <a:chExt cx="1236563" cy="621555"/>
          </a:xfrm>
        </p:grpSpPr>
        <p:sp>
          <p:nvSpPr>
            <p:cNvPr id="100" name="Shape 100"/>
            <p:cNvSpPr/>
            <p:nvPr/>
          </p:nvSpPr>
          <p:spPr>
            <a:xfrm>
              <a:off x="38100" y="38099"/>
              <a:ext cx="1160364" cy="545357"/>
            </a:xfrm>
            <a:prstGeom prst="ellipse">
              <a:avLst/>
            </a:prstGeom>
            <a:solidFill>
              <a:srgbClr val="FFFFFF">
                <a:alpha val="59110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99" name="Resim 98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104" name="Group 104"/>
          <p:cNvGrpSpPr/>
          <p:nvPr/>
        </p:nvGrpSpPr>
        <p:grpSpPr>
          <a:xfrm rot="20429398">
            <a:off x="5404556" y="2250860"/>
            <a:ext cx="1236565" cy="621557"/>
            <a:chOff x="0" y="0"/>
            <a:chExt cx="1236563" cy="621555"/>
          </a:xfrm>
        </p:grpSpPr>
        <p:sp>
          <p:nvSpPr>
            <p:cNvPr id="103" name="Shape 103"/>
            <p:cNvSpPr/>
            <p:nvPr/>
          </p:nvSpPr>
          <p:spPr>
            <a:xfrm>
              <a:off x="38100" y="38100"/>
              <a:ext cx="1160364" cy="545356"/>
            </a:xfrm>
            <a:prstGeom prst="ellipse">
              <a:avLst/>
            </a:prstGeom>
            <a:solidFill>
              <a:srgbClr val="FFFFFF">
                <a:alpha val="63609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102" name="Resim 101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107" name="Group 107"/>
          <p:cNvGrpSpPr/>
          <p:nvPr/>
        </p:nvGrpSpPr>
        <p:grpSpPr>
          <a:xfrm rot="89432">
            <a:off x="6217356" y="2250860"/>
            <a:ext cx="1236565" cy="621557"/>
            <a:chOff x="0" y="0"/>
            <a:chExt cx="1236563" cy="621555"/>
          </a:xfrm>
        </p:grpSpPr>
        <p:sp>
          <p:nvSpPr>
            <p:cNvPr id="106" name="Shape 106"/>
            <p:cNvSpPr/>
            <p:nvPr/>
          </p:nvSpPr>
          <p:spPr>
            <a:xfrm>
              <a:off x="38100" y="38100"/>
              <a:ext cx="1160364" cy="545356"/>
            </a:xfrm>
            <a:prstGeom prst="ellipse">
              <a:avLst/>
            </a:prstGeom>
            <a:solidFill>
              <a:srgbClr val="FFFFFF">
                <a:alpha val="71365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105" name="Resim 104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  <p:grpSp>
        <p:nvGrpSpPr>
          <p:cNvPr id="110" name="Group 110"/>
          <p:cNvGrpSpPr/>
          <p:nvPr/>
        </p:nvGrpSpPr>
        <p:grpSpPr>
          <a:xfrm rot="20916240">
            <a:off x="6941442" y="1942287"/>
            <a:ext cx="1252119" cy="628260"/>
            <a:chOff x="0" y="0"/>
            <a:chExt cx="1252118" cy="628259"/>
          </a:xfrm>
        </p:grpSpPr>
        <p:sp>
          <p:nvSpPr>
            <p:cNvPr id="109" name="Shape 109"/>
            <p:cNvSpPr/>
            <p:nvPr/>
          </p:nvSpPr>
          <p:spPr>
            <a:xfrm>
              <a:off x="38100" y="38099"/>
              <a:ext cx="1175919" cy="552061"/>
            </a:xfrm>
            <a:prstGeom prst="ellipse">
              <a:avLst/>
            </a:prstGeom>
            <a:solidFill>
              <a:srgbClr val="FFFFFF">
                <a:alpha val="59110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108" name="Resim 107"/>
            <p:cNvPicPr>
              <a:picLocks/>
            </p:cNvPicPr>
            <p:nvPr/>
          </p:nvPicPr>
          <p:blipFill>
            <a:blip r:embed="rId3">
              <a:alphaModFix amt="59110"/>
            </a:blip>
            <a:stretch>
              <a:fillRect/>
            </a:stretch>
          </p:blipFill>
          <p:spPr>
            <a:xfrm>
              <a:off x="0" y="0"/>
              <a:ext cx="1252119" cy="628260"/>
            </a:xfrm>
            <a:prstGeom prst="rect">
              <a:avLst/>
            </a:prstGeom>
            <a:effectLst/>
          </p:spPr>
        </p:pic>
      </p:grpSp>
      <p:sp>
        <p:nvSpPr>
          <p:cNvPr id="111" name="Shape 111"/>
          <p:cNvSpPr/>
          <p:nvPr/>
        </p:nvSpPr>
        <p:spPr>
          <a:xfrm>
            <a:off x="26624" y="2621282"/>
            <a:ext cx="2492829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Hasta değerlendirilmesi</a:t>
            </a:r>
          </a:p>
        </p:txBody>
      </p:sp>
      <p:sp>
        <p:nvSpPr>
          <p:cNvPr id="112" name="Shape 112"/>
          <p:cNvSpPr/>
          <p:nvPr/>
        </p:nvSpPr>
        <p:spPr>
          <a:xfrm>
            <a:off x="1379447" y="3836940"/>
            <a:ext cx="141278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Tedavi kararı</a:t>
            </a:r>
          </a:p>
        </p:txBody>
      </p:sp>
      <p:sp>
        <p:nvSpPr>
          <p:cNvPr id="113" name="Shape 113"/>
          <p:cNvSpPr/>
          <p:nvPr/>
        </p:nvSpPr>
        <p:spPr>
          <a:xfrm>
            <a:off x="2764601" y="4317609"/>
            <a:ext cx="1236565" cy="89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Tedavi protokolü seçilmesi</a:t>
            </a:r>
          </a:p>
        </p:txBody>
      </p:sp>
      <p:sp>
        <p:nvSpPr>
          <p:cNvPr id="114" name="Shape 114"/>
          <p:cNvSpPr/>
          <p:nvPr/>
        </p:nvSpPr>
        <p:spPr>
          <a:xfrm>
            <a:off x="3268691" y="3317256"/>
            <a:ext cx="1788573" cy="89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Immobilizasyon ve pozisyonlama</a:t>
            </a:r>
          </a:p>
        </p:txBody>
      </p:sp>
      <p:sp>
        <p:nvSpPr>
          <p:cNvPr id="115" name="Shape 115"/>
          <p:cNvSpPr/>
          <p:nvPr/>
        </p:nvSpPr>
        <p:spPr>
          <a:xfrm>
            <a:off x="3477549" y="1568197"/>
            <a:ext cx="1874275" cy="89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Simülasyon, görüntüleme ve hedef belirleme</a:t>
            </a:r>
          </a:p>
        </p:txBody>
      </p:sp>
      <p:sp>
        <p:nvSpPr>
          <p:cNvPr id="116" name="Shape 116"/>
          <p:cNvSpPr/>
          <p:nvPr/>
        </p:nvSpPr>
        <p:spPr>
          <a:xfrm>
            <a:off x="5273137" y="3317256"/>
            <a:ext cx="1057157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Planlama</a:t>
            </a:r>
          </a:p>
        </p:txBody>
      </p:sp>
      <p:sp>
        <p:nvSpPr>
          <p:cNvPr id="117" name="Shape 117"/>
          <p:cNvSpPr/>
          <p:nvPr/>
        </p:nvSpPr>
        <p:spPr>
          <a:xfrm>
            <a:off x="6052256" y="2909581"/>
            <a:ext cx="232346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Tedavi bilgisi transferi</a:t>
            </a:r>
          </a:p>
        </p:txBody>
      </p:sp>
      <p:sp>
        <p:nvSpPr>
          <p:cNvPr id="118" name="Shape 118"/>
          <p:cNvSpPr/>
          <p:nvPr/>
        </p:nvSpPr>
        <p:spPr>
          <a:xfrm>
            <a:off x="6116466" y="1683009"/>
            <a:ext cx="143834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Hasta setup’ı</a:t>
            </a:r>
          </a:p>
        </p:txBody>
      </p:sp>
      <p:sp>
        <p:nvSpPr>
          <p:cNvPr id="119" name="Shape 119"/>
          <p:cNvSpPr/>
          <p:nvPr/>
        </p:nvSpPr>
        <p:spPr>
          <a:xfrm>
            <a:off x="7862861" y="2391638"/>
            <a:ext cx="76493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Tedavi</a:t>
            </a:r>
          </a:p>
        </p:txBody>
      </p:sp>
      <p:sp>
        <p:nvSpPr>
          <p:cNvPr id="120" name="Shape 120"/>
          <p:cNvSpPr/>
          <p:nvPr/>
        </p:nvSpPr>
        <p:spPr>
          <a:xfrm>
            <a:off x="8358433" y="198678"/>
            <a:ext cx="1788574" cy="1150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Tedavi doğrulama</a:t>
            </a:r>
          </a:p>
          <a:p>
            <a:r>
              <a:t>ve monitorizasyonu</a:t>
            </a:r>
          </a:p>
        </p:txBody>
      </p:sp>
      <p:grpSp>
        <p:nvGrpSpPr>
          <p:cNvPr id="123" name="Group 123"/>
          <p:cNvGrpSpPr/>
          <p:nvPr/>
        </p:nvGrpSpPr>
        <p:grpSpPr>
          <a:xfrm rot="19467739">
            <a:off x="7730252" y="1557649"/>
            <a:ext cx="1236565" cy="621557"/>
            <a:chOff x="0" y="0"/>
            <a:chExt cx="1236563" cy="621555"/>
          </a:xfrm>
        </p:grpSpPr>
        <p:sp>
          <p:nvSpPr>
            <p:cNvPr id="122" name="Shape 122"/>
            <p:cNvSpPr/>
            <p:nvPr/>
          </p:nvSpPr>
          <p:spPr>
            <a:xfrm>
              <a:off x="38099" y="38100"/>
              <a:ext cx="1160365" cy="545356"/>
            </a:xfrm>
            <a:prstGeom prst="ellipse">
              <a:avLst/>
            </a:prstGeom>
            <a:solidFill>
              <a:srgbClr val="FFFFFF">
                <a:alpha val="68087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  <a:p>
              <a:pPr algn="ctr"/>
              <a:endParaRPr/>
            </a:p>
          </p:txBody>
        </p:sp>
        <p:pic>
          <p:nvPicPr>
            <p:cNvPr id="121" name="Resim 120"/>
            <p:cNvPicPr>
              <a:picLocks/>
            </p:cNvPicPr>
            <p:nvPr/>
          </p:nvPicPr>
          <p:blipFill>
            <a:blip r:embed="rId2">
              <a:alphaModFix amt="68087"/>
            </a:blip>
            <a:stretch>
              <a:fillRect/>
            </a:stretch>
          </p:blipFill>
          <p:spPr>
            <a:xfrm>
              <a:off x="-1" y="0"/>
              <a:ext cx="1236565" cy="62155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652059" y="164170"/>
            <a:ext cx="8766982" cy="10317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Radyasyon onkolojisindeki olayların kategorize edilmiş zaman trendi kullanılarak raporlanması: Zaman içerisinde kalite ve güvenliği artıırmak için yaklaşım</a:t>
            </a:r>
          </a:p>
        </p:txBody>
      </p:sp>
      <p:pic>
        <p:nvPicPr>
          <p:cNvPr id="126" name="pasted-image.png"/>
          <p:cNvPicPr>
            <a:picLocks noChangeAspect="1"/>
          </p:cNvPicPr>
          <p:nvPr/>
        </p:nvPicPr>
        <p:blipFill>
          <a:blip r:embed="rId2"/>
          <a:srcRect t="4276"/>
          <a:stretch>
            <a:fillRect/>
          </a:stretch>
        </p:blipFill>
        <p:spPr>
          <a:xfrm>
            <a:off x="244078" y="1393136"/>
            <a:ext cx="9582829" cy="4288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857294" y="4566653"/>
            <a:ext cx="8356512" cy="84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Kategorilere göre gerçekleşen ve gerçekleşmek üzere olan tıbbi hatalar</a:t>
            </a:r>
          </a:p>
        </p:txBody>
      </p:sp>
      <p:pic>
        <p:nvPicPr>
          <p:cNvPr id="129" name="pasted-image.png"/>
          <p:cNvPicPr>
            <a:picLocks noChangeAspect="1"/>
          </p:cNvPicPr>
          <p:nvPr/>
        </p:nvPicPr>
        <p:blipFill>
          <a:blip r:embed="rId2"/>
          <a:srcRect t="2422"/>
          <a:stretch>
            <a:fillRect/>
          </a:stretch>
        </p:blipFill>
        <p:spPr>
          <a:xfrm>
            <a:off x="1119782" y="-50801"/>
            <a:ext cx="7316019" cy="4625825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7271941" y="3424260"/>
            <a:ext cx="2270045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Tedavi</a:t>
            </a:r>
          </a:p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Tedavi öncesi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138357" y="826348"/>
            <a:ext cx="4856070" cy="1929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Yanlış enerji seçilmesi</a:t>
            </a:r>
          </a:p>
          <a:p>
            <a:r>
              <a:t>Yanlış doz veya fraksiyon dozu seçilmesi</a:t>
            </a:r>
          </a:p>
          <a:p>
            <a:endParaRPr/>
          </a:p>
          <a:p>
            <a:r>
              <a:t>Reçetelemenin RO tarafından imzalanmaması</a:t>
            </a:r>
          </a:p>
          <a:p>
            <a:r>
              <a:t>Bolus, gerekli olduğu halde reçetelenmemesi</a:t>
            </a:r>
          </a:p>
          <a:p>
            <a:r>
              <a:t>Blok, gerekli olduğu halde reçetelenmemesi</a:t>
            </a:r>
          </a:p>
          <a:p>
            <a:r>
              <a:t>Yanlış tedavi alanı tanımlanması</a:t>
            </a:r>
          </a:p>
        </p:txBody>
      </p:sp>
      <p:sp>
        <p:nvSpPr>
          <p:cNvPr id="133" name="Shape 133"/>
          <p:cNvSpPr/>
          <p:nvPr/>
        </p:nvSpPr>
        <p:spPr>
          <a:xfrm>
            <a:off x="119301" y="227670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Reçeteleme (prescription) ilgili olaylar</a:t>
            </a:r>
          </a:p>
        </p:txBody>
      </p:sp>
      <p:sp>
        <p:nvSpPr>
          <p:cNvPr id="134" name="Shape 134"/>
          <p:cNvSpPr/>
          <p:nvPr/>
        </p:nvSpPr>
        <p:spPr>
          <a:xfrm>
            <a:off x="119301" y="3649135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Simülasyon ilgili olaylar</a:t>
            </a:r>
          </a:p>
        </p:txBody>
      </p:sp>
      <p:sp>
        <p:nvSpPr>
          <p:cNvPr id="135" name="Shape 135"/>
          <p:cNvSpPr/>
          <p:nvPr/>
        </p:nvSpPr>
        <p:spPr>
          <a:xfrm>
            <a:off x="138357" y="4170681"/>
            <a:ext cx="3348627" cy="1150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Simülasyon/sanal sim hatası</a:t>
            </a:r>
          </a:p>
          <a:p>
            <a:r>
              <a:t>DRR yanlış işaretlenmesi</a:t>
            </a:r>
          </a:p>
          <a:p>
            <a:r>
              <a:t>Kontrast ilişkili hatalar</a:t>
            </a:r>
          </a:p>
          <a:p>
            <a:r>
              <a:t>Yanlış BT protokolü kullanılması</a:t>
            </a:r>
          </a:p>
        </p:txBody>
      </p:sp>
      <p:sp>
        <p:nvSpPr>
          <p:cNvPr id="136" name="Shape 136"/>
          <p:cNvSpPr/>
          <p:nvPr/>
        </p:nvSpPr>
        <p:spPr>
          <a:xfrm>
            <a:off x="4811957" y="1938403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Bilgisayarla ilgili olaylar</a:t>
            </a:r>
          </a:p>
        </p:txBody>
      </p:sp>
      <p:sp>
        <p:nvSpPr>
          <p:cNvPr id="137" name="Shape 137"/>
          <p:cNvSpPr/>
          <p:nvPr/>
        </p:nvSpPr>
        <p:spPr>
          <a:xfrm>
            <a:off x="4788392" y="2442360"/>
            <a:ext cx="5248344" cy="1150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t>Yanlış ağırlık/hesaplama/doz noktası tanımlanması</a:t>
            </a:r>
          </a:p>
          <a:p>
            <a:r>
              <a:t>Hesaplama hatası</a:t>
            </a:r>
          </a:p>
          <a:p>
            <a:r>
              <a:t>Yanlış BT yoğunluk dönüşüm dosyası kullanılması</a:t>
            </a:r>
          </a:p>
          <a:p>
            <a:r>
              <a:t>Yanlış normalizasyon kullanılması 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/>
        </p:nvSpPr>
        <p:spPr>
          <a:xfrm>
            <a:off x="138357" y="826348"/>
            <a:ext cx="4906635" cy="1929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Yanlış MU hesaplanması</a:t>
            </a:r>
          </a:p>
          <a:p>
            <a:r>
              <a:t>Yanlış MU kayıt ve doğrulaması</a:t>
            </a:r>
          </a:p>
          <a:p>
            <a:r>
              <a:t>Tray/wedge kodu girilmemesi/ hatalı girilmesi</a:t>
            </a:r>
          </a:p>
          <a:p>
            <a:r>
              <a:t>Atenüasyon faktörü girilmemesi</a:t>
            </a:r>
          </a:p>
          <a:p>
            <a:r>
              <a:t>QA kontrollerinin gerektiğinde yapılmaması</a:t>
            </a:r>
          </a:p>
          <a:p>
            <a:r>
              <a:t>Tedavi çıktılarının hatalı olması</a:t>
            </a:r>
          </a:p>
          <a:p>
            <a:r>
              <a:t>Hasta üzerine işaretlemenin yapılmamış olması</a:t>
            </a:r>
          </a:p>
        </p:txBody>
      </p:sp>
      <p:sp>
        <p:nvSpPr>
          <p:cNvPr id="140" name="Shape 140"/>
          <p:cNvSpPr/>
          <p:nvPr/>
        </p:nvSpPr>
        <p:spPr>
          <a:xfrm>
            <a:off x="119301" y="227670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Tedavi öncesi ile ilgili olaylar</a:t>
            </a:r>
          </a:p>
        </p:txBody>
      </p:sp>
      <p:sp>
        <p:nvSpPr>
          <p:cNvPr id="141" name="Shape 141"/>
          <p:cNvSpPr/>
          <p:nvPr/>
        </p:nvSpPr>
        <p:spPr>
          <a:xfrm>
            <a:off x="2932357" y="3790528"/>
            <a:ext cx="6215839" cy="141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Görüntü alınmamış olması</a:t>
            </a:r>
          </a:p>
          <a:p>
            <a:r>
              <a:t>EPID yanlış etiketlenmiş olması</a:t>
            </a:r>
          </a:p>
          <a:p>
            <a:r>
              <a:t>Görüntünün ihtiyaç halinde gözden geçirilmemiş olması</a:t>
            </a:r>
          </a:p>
          <a:p>
            <a:r>
              <a:t>Yanlış kayma uygulanması</a:t>
            </a:r>
          </a:p>
          <a:p>
            <a:r>
              <a:t>Tedavi kaymalarının gerekli olduğu halde yapılmamış olması</a:t>
            </a:r>
          </a:p>
        </p:txBody>
      </p:sp>
      <p:sp>
        <p:nvSpPr>
          <p:cNvPr id="142" name="Shape 142"/>
          <p:cNvSpPr/>
          <p:nvPr/>
        </p:nvSpPr>
        <p:spPr>
          <a:xfrm>
            <a:off x="2971721" y="3049610"/>
            <a:ext cx="5760759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Online/offline düzeltmeler ile ilgili olaylar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138357" y="826348"/>
            <a:ext cx="4919136" cy="3229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Yanlış alan</a:t>
            </a:r>
          </a:p>
          <a:p>
            <a:r>
              <a:t>Hastanın tedavi edilmemiş olması</a:t>
            </a:r>
          </a:p>
          <a:p>
            <a:r>
              <a:t>Yanlış alanının uygulanması</a:t>
            </a:r>
          </a:p>
          <a:p>
            <a:r>
              <a:t>Alanın tedavi edilmemiş olması</a:t>
            </a:r>
          </a:p>
          <a:p>
            <a:r>
              <a:t>Yanlış SSD ile tedavi edilmiş olması</a:t>
            </a:r>
          </a:p>
          <a:p>
            <a:r>
              <a:t>Yanlış MU verilmesi</a:t>
            </a:r>
          </a:p>
          <a:p>
            <a:r>
              <a:t>Yanlış alan boyutu ayarlanması</a:t>
            </a:r>
          </a:p>
          <a:p>
            <a:r>
              <a:t>Yanlış wedge kullanılması</a:t>
            </a:r>
          </a:p>
          <a:p>
            <a:r>
              <a:t>Yanlış enerji uygulanması</a:t>
            </a:r>
          </a:p>
          <a:p>
            <a:r>
              <a:t>Değişikliklerin kayıt ve doğrulamaya girmemesi</a:t>
            </a:r>
          </a:p>
          <a:p>
            <a:r>
              <a:t>İşaretleme hatası</a:t>
            </a:r>
          </a:p>
          <a:p>
            <a:r>
              <a:t>İmmobilizasyon aparatında hata olması</a:t>
            </a:r>
          </a:p>
        </p:txBody>
      </p:sp>
      <p:sp>
        <p:nvSpPr>
          <p:cNvPr id="145" name="Shape 145"/>
          <p:cNvSpPr/>
          <p:nvPr/>
        </p:nvSpPr>
        <p:spPr>
          <a:xfrm>
            <a:off x="119301" y="227670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Tedavi ile ilgili olaylar</a:t>
            </a:r>
          </a:p>
        </p:txBody>
      </p:sp>
      <p:sp>
        <p:nvSpPr>
          <p:cNvPr id="146" name="Shape 146"/>
          <p:cNvSpPr/>
          <p:nvPr/>
        </p:nvSpPr>
        <p:spPr>
          <a:xfrm>
            <a:off x="4926257" y="4204548"/>
            <a:ext cx="4906969" cy="89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Bolus reçetelenmesine rağmen kullanılmaması</a:t>
            </a:r>
          </a:p>
          <a:p>
            <a:r>
              <a:t>Yanlış kalınlıkta bolus kullanılması</a:t>
            </a:r>
          </a:p>
          <a:p>
            <a:r>
              <a:t>Bolusun yanlış alana uygulanması</a:t>
            </a:r>
          </a:p>
        </p:txBody>
      </p:sp>
      <p:sp>
        <p:nvSpPr>
          <p:cNvPr id="147" name="Shape 147"/>
          <p:cNvSpPr/>
          <p:nvPr/>
        </p:nvSpPr>
        <p:spPr>
          <a:xfrm>
            <a:off x="4907201" y="3605870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Bolus ile ilgili olaylar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837390" y="1141839"/>
            <a:ext cx="5389619" cy="1670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Reçetelenen blok kullanılmamış olması</a:t>
            </a:r>
          </a:p>
          <a:p>
            <a:r>
              <a:t>Yanlış blok kullanılması</a:t>
            </a:r>
          </a:p>
          <a:p>
            <a:r>
              <a:t>Yanlış alana kullanılması</a:t>
            </a:r>
          </a:p>
          <a:p>
            <a:r>
              <a:t>MLC pattern hatası</a:t>
            </a:r>
          </a:p>
          <a:p>
            <a:r>
              <a:t>MLC dosya bilgi kaybı/alana tanımlanmamış olması</a:t>
            </a:r>
          </a:p>
          <a:p>
            <a:r>
              <a:t>MLC kontrollerinin yapılmamış olması</a:t>
            </a:r>
          </a:p>
        </p:txBody>
      </p:sp>
      <p:sp>
        <p:nvSpPr>
          <p:cNvPr id="150" name="Shape 150"/>
          <p:cNvSpPr/>
          <p:nvPr/>
        </p:nvSpPr>
        <p:spPr>
          <a:xfrm>
            <a:off x="867105" y="307437"/>
            <a:ext cx="4894182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Blok ile ilgili olaylar</a:t>
            </a:r>
          </a:p>
        </p:txBody>
      </p:sp>
      <p:sp>
        <p:nvSpPr>
          <p:cNvPr id="151" name="Shape 151"/>
          <p:cNvSpPr/>
          <p:nvPr/>
        </p:nvSpPr>
        <p:spPr>
          <a:xfrm>
            <a:off x="4437897" y="4033144"/>
            <a:ext cx="4983765" cy="1410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r>
              <a:t>Simülasyon verilerinde hata/ eksiklik</a:t>
            </a:r>
          </a:p>
          <a:p>
            <a:r>
              <a:t>Tedavi çıktılarında hata/eksiklik</a:t>
            </a:r>
          </a:p>
          <a:p>
            <a:r>
              <a:t>Kayıt ve kontrol dökümanlarında hata/eksiklik</a:t>
            </a:r>
          </a:p>
          <a:p>
            <a:r>
              <a:t>Görüntüleme dökümantasyonunda hata/eksiklik</a:t>
            </a:r>
          </a:p>
          <a:p>
            <a:r>
              <a:t>Genel dökümantasyonda hata/eksiklik</a:t>
            </a:r>
          </a:p>
        </p:txBody>
      </p:sp>
      <p:sp>
        <p:nvSpPr>
          <p:cNvPr id="152" name="Shape 152"/>
          <p:cNvSpPr/>
          <p:nvPr/>
        </p:nvSpPr>
        <p:spPr>
          <a:xfrm>
            <a:off x="4410712" y="3198743"/>
            <a:ext cx="4894183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Dökümantasyon ile ilgili olaylar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550" y="2489200"/>
            <a:ext cx="5334000" cy="24892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857294" y="426453"/>
            <a:ext cx="8356512" cy="155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Olay bildirim sistemi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Olayı paylaşmak bilgilenmeyi ve kalite geliştirme basamaklarını kuvvetlendirmektedir.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857294" y="1522340"/>
            <a:ext cx="8356512" cy="2619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Analitik raporlama sistemi, gerçekleşen ya da gerçekleşmek üzere yakalan olayların düzenli olarak raporlanması, olayların incelenmesi, aylık gözden geçirilmesi ile sistematik tipteki sorunları tanımlayıp daha önemli sorunlara dönüşmesi engellenebilmiştir.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Bölümün kalite iyileştirme döngüsüne rehberlik etmiştir.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89" y="-152400"/>
            <a:ext cx="4199322" cy="566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5210343" y="58153"/>
            <a:ext cx="4022885" cy="1197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IAEA tarafından belirlenen kılavuz eşliğinde bildirimler yapılmalıdır.</a:t>
            </a:r>
          </a:p>
        </p:txBody>
      </p:sp>
      <p:sp>
        <p:nvSpPr>
          <p:cNvPr id="161" name="Shape 161"/>
          <p:cNvSpPr/>
          <p:nvPr/>
        </p:nvSpPr>
        <p:spPr>
          <a:xfrm>
            <a:off x="4781594" y="1594853"/>
            <a:ext cx="4880383" cy="368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Ekipman arızaları ve insan hatalarını önlemek, tedbirleri almak ruhsat sahiplerinin/tescil ettirenlerin sorumluluğundadır.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Yeterli QA, kalibrasyon, bakım ve eğitim için programlar oluşturulmalıdır.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Acil durum planlaması yapılmalıdır.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Yaşanan olay araştırılmalıdır.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474"/>
            <a:ext cx="10071100" cy="394925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1503737" y="363894"/>
            <a:ext cx="7063626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Gerçek zamanlı güvenlik ve kalite raporlama sistemi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asted-image.png"/>
          <p:cNvPicPr>
            <a:picLocks noChangeAspect="1"/>
          </p:cNvPicPr>
          <p:nvPr/>
        </p:nvPicPr>
        <p:blipFill>
          <a:blip r:embed="rId2"/>
          <a:srcRect t="4000"/>
          <a:stretch>
            <a:fillRect/>
          </a:stretch>
        </p:blipFill>
        <p:spPr>
          <a:xfrm>
            <a:off x="2012950" y="2618912"/>
            <a:ext cx="6045200" cy="2377431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>
            <a:off x="312691" y="222819"/>
            <a:ext cx="9301502" cy="2441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Ulusal kalite geliştirme programı belirlerken başlangıç soruları: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Hatalar ne kadar yaygın?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Hangi personel hataları rapor ediyor?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Ne tür ve şiddette uygunsuz tedavi hataları rapor ediliyor?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Hatalar ne sıklıkta çözülüyor?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Hatalar ne sıklıkta tekrarlıyor?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1060450"/>
            <a:ext cx="6184900" cy="35433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/>
          <p:nvPr/>
        </p:nvSpPr>
        <p:spPr>
          <a:xfrm>
            <a:off x="629692" y="479042"/>
            <a:ext cx="35398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Tekrarlayan hatalar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715" y="-1"/>
            <a:ext cx="5775750" cy="5664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99086" y="250153"/>
            <a:ext cx="2714376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Hataların sıklıkları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97" y="1746192"/>
            <a:ext cx="4959506" cy="343110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hape 176"/>
          <p:cNvSpPr/>
          <p:nvPr/>
        </p:nvSpPr>
        <p:spPr>
          <a:xfrm>
            <a:off x="312691" y="222819"/>
            <a:ext cx="9301502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Departmanlar kendi politikalarını ve prosedürlerini belirlemelidir.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2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Gerçekleşen hatalar ve gerçekleşmek üzere olan olaylar bildirilip, paylaşıldıkça departmanların öğrenme düzeyleri artmaktadır ve hataları engellemeyi ön görebilmektedir.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857294" y="1344540"/>
            <a:ext cx="8356512" cy="2975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Risk yönetimi ve kalitenin sağlanması: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Radyasyon onkologları, çalışan ekip ve yönetim birlikte çalışmalıdır.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Yeterli insan ve yeterli malzeme kaynağı gereklidir.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Departman içerisinde bir ekip kurulmalı, koordinatör belirlenmelidir.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“Planla, Geliştir, Kontrol et’’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/>
        </p:nvSpPr>
        <p:spPr>
          <a:xfrm>
            <a:off x="857294" y="2055739"/>
            <a:ext cx="8356512" cy="155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Departmandaki hiçbir çalışan, profesyonel seviyesi, meslekleri, hiyerarşik seviyeleri ne olursa olsun, hastaya zarar verebilecek bir riski üstelenmeleri için yalnız bırakılmamalıdır. 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1321460" y="2462277"/>
            <a:ext cx="7428180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Yeterli sayıda operasyonel prosedür, yeterli sayıda çalışan, kontrol noktası ve çift kontrol sağlanmalıdır.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85" y="720213"/>
            <a:ext cx="4107530" cy="37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1503737" y="4729112"/>
            <a:ext cx="7063626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Sağlık Bilimleri Üniversitesi Ümraniye Eğitim Araştırma Hastanesi Radyasyon Onkolojisi Ekibi</a:t>
            </a:r>
          </a:p>
        </p:txBody>
      </p:sp>
      <p:sp>
        <p:nvSpPr>
          <p:cNvPr id="186" name="Shape 186"/>
          <p:cNvSpPr/>
          <p:nvPr/>
        </p:nvSpPr>
        <p:spPr>
          <a:xfrm>
            <a:off x="183880" y="154614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Sabrınız için teşekkür ederim…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630</Words>
  <Application>Microsoft Office PowerPoint</Application>
  <PresentationFormat>Özel</PresentationFormat>
  <Paragraphs>129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Helvetica Light</vt:lpstr>
      <vt:lpstr>Times New Roman</vt:lpstr>
      <vt:lpstr>Office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dmk Antalya</dc:creator>
  <cp:lastModifiedBy>dmk Antalya</cp:lastModifiedBy>
  <cp:revision>2</cp:revision>
  <dcterms:modified xsi:type="dcterms:W3CDTF">2024-05-14T08:37:24Z</dcterms:modified>
</cp:coreProperties>
</file>