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0" r:id="rId3"/>
    <p:sldId id="261" r:id="rId4"/>
    <p:sldId id="275" r:id="rId5"/>
    <p:sldId id="267" r:id="rId6"/>
    <p:sldId id="262" r:id="rId7"/>
    <p:sldId id="276" r:id="rId8"/>
    <p:sldId id="264" r:id="rId9"/>
    <p:sldId id="282" r:id="rId10"/>
    <p:sldId id="278" r:id="rId11"/>
    <p:sldId id="281" r:id="rId12"/>
    <p:sldId id="263" r:id="rId13"/>
    <p:sldId id="28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08T11:39:49.848"/>
    </inkml:context>
    <inkml:brush xml:id="br0">
      <inkml:brushProperty name="width" value="0.3" units="cm"/>
      <inkml:brushProperty name="height" value="0.6" units="cm"/>
      <inkml:brushProperty name="color" value="#F8F8F8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5-08T11:39:59.195"/>
    </inkml:context>
    <inkml:brush xml:id="br0">
      <inkml:brushProperty name="width" value="0.2" units="cm"/>
      <inkml:brushProperty name="height" value="0.4" units="cm"/>
      <inkml:brushProperty name="color" value="#F8F8F8"/>
      <inkml:brushProperty name="tip" value="rectangle"/>
      <inkml:brushProperty name="rasterOp" value="maskPen"/>
      <inkml:brushProperty name="ignorePressure" value="1"/>
    </inkml:brush>
  </inkml:definitions>
  <inkml:trace contextRef="#ctx0" brushRef="#br0">2 0,'1'25,"2"-1,1 0,12 44,-10-48,-1 0,-1 0,0 1,-2-1,-1 1,0 21,-9-18,3-21,-1-16,2-12,2 0,-1-28,3 28,-2 0,-6-36,5 42,-2-8,4 26,0 18,2 135,-1-128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4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7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102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75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4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5/10/2024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8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5/10/2024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8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0816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52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8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4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17" r:id="rId5"/>
    <p:sldLayoutId id="2147483823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6F7F177-4AE8-4934-A7F6-B3910259F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AC2350-FA6C-4B24-9A17-926C160E8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637C44-0146-4C54-A1A1-57BC8E6C3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6F9DA3-0163-35DB-90AF-68F69B188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170" y="2894202"/>
            <a:ext cx="9732773" cy="2326270"/>
          </a:xfrm>
        </p:spPr>
        <p:txBody>
          <a:bodyPr>
            <a:normAutofit/>
          </a:bodyPr>
          <a:lstStyle/>
          <a:p>
            <a:r>
              <a:rPr lang="en-US" sz="4400" b="1" dirty="0"/>
              <a:t>Ço</a:t>
            </a:r>
            <a:r>
              <a:rPr lang="tr-TR" sz="4400" b="1" dirty="0"/>
              <a:t>c</a:t>
            </a:r>
            <a:r>
              <a:rPr lang="en-US" sz="4400" b="1" dirty="0"/>
              <a:t>ukluk Çağı Tümörler</a:t>
            </a:r>
            <a:r>
              <a:rPr lang="tr-TR" sz="4400" b="1" dirty="0"/>
              <a:t>i</a:t>
            </a:r>
            <a:r>
              <a:rPr lang="en-US" sz="4400" b="1" dirty="0"/>
              <a:t>nde RTT’n</a:t>
            </a:r>
            <a:r>
              <a:rPr lang="tr-TR" sz="4400" b="1" dirty="0"/>
              <a:t>İ</a:t>
            </a:r>
            <a:r>
              <a:rPr lang="en-US" sz="4400" b="1" dirty="0"/>
              <a:t>n Rolü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60721-43B1-B9CF-3E02-35FEF9D42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220472"/>
            <a:ext cx="9517450" cy="638904"/>
          </a:xfrm>
        </p:spPr>
        <p:txBody>
          <a:bodyPr>
            <a:no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tr-TR" sz="1600" b="1" dirty="0"/>
              <a:t>KOÇ ÜNİVERSİTESİ HASTANESİ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tr-TR" sz="1600" b="1" dirty="0"/>
              <a:t>RADYOTERAPİ TEKNİKERİ</a:t>
            </a:r>
          </a:p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tr-TR" sz="1600" b="1" dirty="0"/>
              <a:t>HASAN SAĞCAN</a:t>
            </a:r>
            <a:endParaRPr lang="en-US" sz="1600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B310E7-DE5C-4964-8CBB-E87A22B5B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6D0BA2-2FCA-496D-A55A-C56A7B3E0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A158404-99A1-4EB0-B63C-8744C273A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848EA8-FE52-4762-AE9B-5D1DD4C33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Koç_Üniversitesi_Hastanesi_Logo.png" descr="Koç_Üniversitesi_Hastanesi_Logo.png">
            <a:extLst>
              <a:ext uri="{FF2B5EF4-FFF2-40B4-BE49-F238E27FC236}">
                <a16:creationId xmlns:a16="http://schemas.microsoft.com/office/drawing/2014/main" id="{9D396102-7C4C-E046-1F0D-5A6EF2083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660" y="1395172"/>
            <a:ext cx="4845262" cy="221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0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3EBFBD2-DA69-40F0-9B41-6AA12C08F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E085B8-E6D9-4530-9AE3-4C2B79CE4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7652977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DCB32-3448-2D7E-1831-88E697E96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34" y="642593"/>
            <a:ext cx="6736084" cy="1744183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Arial Black" panose="020B0A04020102020204" pitchFamily="34" charset="0"/>
              </a:rPr>
              <a:t>ÇOCUKLARDA KANSERİN OLASI SEBEPLERİ NELERDİR</a:t>
            </a:r>
            <a:r>
              <a:rPr lang="en-US" sz="2800" b="1" dirty="0">
                <a:latin typeface="Arial Black" panose="020B0A04020102020204" pitchFamily="34" charset="0"/>
              </a:rPr>
              <a:t> ?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60796-82FA-ABCE-176C-FC41185A3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34" y="2386584"/>
            <a:ext cx="6608101" cy="3648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400" b="1" dirty="0">
                <a:latin typeface="Arial Black" panose="020B0A04020102020204" pitchFamily="34" charset="0"/>
              </a:rPr>
              <a:t>YAPISAL NEDENLER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Genetik Yatkınlık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Doğumsal Hastalıklar ve Anomaliler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Bağışıklık Sistemi Bozuklukları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 marL="0" indent="0">
              <a:buNone/>
            </a:pPr>
            <a:r>
              <a:rPr lang="tr-TR" sz="1400" b="1" dirty="0">
                <a:latin typeface="Arial Black" panose="020B0A04020102020204" pitchFamily="34" charset="0"/>
              </a:rPr>
              <a:t>ÇEVRESEL NEDENLER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Radyasyon Maruziyeti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Kimyevi Maruziyet  </a:t>
            </a:r>
            <a:r>
              <a:rPr lang="en-US" dirty="0"/>
              <a:t>(</a:t>
            </a:r>
            <a:r>
              <a:rPr lang="tr-TR" dirty="0"/>
              <a:t> İlaç, Endüstriyel tarım ürünleri...)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Virüsler</a:t>
            </a:r>
          </a:p>
          <a:p>
            <a:endParaRPr lang="en-US" dirty="0"/>
          </a:p>
        </p:txBody>
      </p:sp>
      <p:pic>
        <p:nvPicPr>
          <p:cNvPr id="5" name="Picture 4" descr="A close-up of red spheres&#10;&#10;Description automatically generated">
            <a:extLst>
              <a:ext uri="{FF2B5EF4-FFF2-40B4-BE49-F238E27FC236}">
                <a16:creationId xmlns:a16="http://schemas.microsoft.com/office/drawing/2014/main" id="{DBAD874A-5BA3-0FFD-7673-C9D02EBEB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r="19071" b="5"/>
          <a:stretch/>
        </p:blipFill>
        <p:spPr>
          <a:xfrm>
            <a:off x="8380761" y="484635"/>
            <a:ext cx="3318953" cy="279002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F2304C2-1AD0-4AFD-93A0-BB1D998E0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7378773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7" name="Picture 6" descr="A tractor spraying a field&#10;&#10;Description automatically generated">
            <a:extLst>
              <a:ext uri="{FF2B5EF4-FFF2-40B4-BE49-F238E27FC236}">
                <a16:creationId xmlns:a16="http://schemas.microsoft.com/office/drawing/2014/main" id="{EC9BAB79-B255-B2F5-F81F-97914C71F0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" r="17085" b="2"/>
          <a:stretch/>
        </p:blipFill>
        <p:spPr>
          <a:xfrm>
            <a:off x="8380761" y="3759293"/>
            <a:ext cx="3321198" cy="27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30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E0B076-70B2-4BA7-B180-209E6D801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262DB-2217-4833-97B6-F2E848AE5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E31C53-2B4C-4EC3-ABBE-C7A406EE0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DCB956-491D-7B74-C05E-B7B0CBAD1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Arial Black" panose="020B0A04020102020204" pitchFamily="34" charset="0"/>
              </a:rPr>
              <a:t>ÇOCUKLARDA SIK GÖRÜLEN KANSER TÜRLERİ!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C127C-076D-969E-934E-EFD85E46F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53679"/>
            <a:ext cx="6485467" cy="393192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Lösemi  </a:t>
            </a:r>
            <a:r>
              <a:rPr lang="en-US" dirty="0"/>
              <a:t>(</a:t>
            </a:r>
            <a:r>
              <a:rPr lang="tr-TR" dirty="0"/>
              <a:t> Kan kanseri 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Lenfoma </a:t>
            </a:r>
            <a:r>
              <a:rPr lang="en-US" dirty="0"/>
              <a:t>(</a:t>
            </a:r>
            <a:r>
              <a:rPr lang="tr-TR" dirty="0"/>
              <a:t> Lenf bezi kanseri 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Beyin Tümörleri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Kemik Tümörleri </a:t>
            </a:r>
            <a:r>
              <a:rPr lang="en-US" dirty="0"/>
              <a:t>(</a:t>
            </a:r>
            <a:r>
              <a:rPr lang="tr-TR" dirty="0"/>
              <a:t> Ewing ca)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Böbrek Tümörü </a:t>
            </a:r>
            <a:r>
              <a:rPr lang="en-US" dirty="0"/>
              <a:t>(</a:t>
            </a:r>
            <a:r>
              <a:rPr lang="tr-TR" dirty="0"/>
              <a:t> Wilms)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Nöroblastom </a:t>
            </a:r>
            <a:r>
              <a:rPr lang="en-US" dirty="0"/>
              <a:t>(</a:t>
            </a:r>
            <a:r>
              <a:rPr lang="tr-TR" dirty="0"/>
              <a:t> Böbreküstü bezi)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Sarkom </a:t>
            </a:r>
            <a:r>
              <a:rPr lang="en-US" dirty="0"/>
              <a:t>(</a:t>
            </a:r>
            <a:r>
              <a:rPr lang="tr-TR" dirty="0"/>
              <a:t> Kas ve yumuşak doku)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Retinablastom </a:t>
            </a:r>
            <a:r>
              <a:rPr lang="en-US" dirty="0"/>
              <a:t>(</a:t>
            </a:r>
            <a:r>
              <a:rPr lang="tr-TR" dirty="0"/>
              <a:t> Retinada görülen tümör)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Germ Hücreli Tümörler </a:t>
            </a:r>
            <a:r>
              <a:rPr lang="en-US" dirty="0"/>
              <a:t>(</a:t>
            </a:r>
            <a:r>
              <a:rPr lang="tr-TR" dirty="0"/>
              <a:t>Üreme hücrelerinden köken alan tümörler)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Hepatoblastom</a:t>
            </a:r>
            <a:r>
              <a:rPr lang="en-US" dirty="0"/>
              <a:t>(</a:t>
            </a:r>
            <a:r>
              <a:rPr lang="tr-TR" dirty="0"/>
              <a:t>Karaciğer tümörü)</a:t>
            </a:r>
          </a:p>
          <a:p>
            <a:endParaRPr lang="en-US" dirty="0"/>
          </a:p>
        </p:txBody>
      </p:sp>
      <p:pic>
        <p:nvPicPr>
          <p:cNvPr id="5" name="Picture 4" descr="A yellow ribbon and paper cut out of a child and child&#10;&#10;Description automatically generated">
            <a:extLst>
              <a:ext uri="{FF2B5EF4-FFF2-40B4-BE49-F238E27FC236}">
                <a16:creationId xmlns:a16="http://schemas.microsoft.com/office/drawing/2014/main" id="{E41BB73B-5A5D-DAA9-A01C-8C13647F66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5" r="26820" b="-2"/>
          <a:stretch/>
        </p:blipFill>
        <p:spPr>
          <a:xfrm>
            <a:off x="8020571" y="1862212"/>
            <a:ext cx="3019646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30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6E8336-1EF0-6CDB-A9F2-981112901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68" y="631766"/>
            <a:ext cx="9595607" cy="1404320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Arial Black" panose="020B0A04020102020204" pitchFamily="34" charset="0"/>
              </a:rPr>
              <a:t>SİMÜLASYON AŞAMASI</a:t>
            </a:r>
            <a:endParaRPr lang="tr-TR" sz="2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CF4031A-021F-B49E-F860-2FBF84FF1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545" y="1849688"/>
            <a:ext cx="6608101" cy="42491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Uyum problemleri yaşadığımız  çocuk hastalarda gerekli görüldüğü takdirde anestezi eşliğinde simülasyon ve tedavi yapılmalı.</a:t>
            </a:r>
            <a:r>
              <a:rPr lang="en-US" dirty="0"/>
              <a:t>(</a:t>
            </a:r>
            <a:r>
              <a:rPr lang="tr-TR" dirty="0"/>
              <a:t>Genellikle 5 yaşından küçük </a:t>
            </a:r>
            <a:r>
              <a:rPr lang="tr-TR" dirty="0" err="1"/>
              <a:t>cocuklarda</a:t>
            </a:r>
            <a:r>
              <a:rPr lang="tr-TR" dirty="0"/>
              <a:t> anestezi gerekli görülür.)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Hasta gelmeden önce setup hazırlığı yapılmalı (anestezi ekipman,</a:t>
            </a:r>
          </a:p>
          <a:p>
            <a:pPr marL="0" indent="0">
              <a:buNone/>
            </a:pPr>
            <a:r>
              <a:rPr lang="tr-TR" dirty="0"/>
              <a:t>   farklı ölçülerde boyunluk, vakumlu yatak vb.)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Uyumsal olmayan kaygılar giderilmeli (immobilizasyon aletleri ve cihazın tanıtılması, </a:t>
            </a:r>
            <a:r>
              <a:rPr lang="tr-TR" dirty="0" err="1"/>
              <a:t>hikayeleştirilmesi</a:t>
            </a:r>
            <a:r>
              <a:rPr lang="tr-TR" dirty="0"/>
              <a:t>,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sevdiği müzikler, cesaret </a:t>
            </a:r>
            <a:r>
              <a:rPr lang="tr-T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stickerı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oda ışıklandırma renklerini değiştirmek, sevdiği oyuncaklar vb.)</a:t>
            </a:r>
          </a:p>
          <a:p>
            <a:pPr marL="0" indent="0">
              <a:buNone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B4ACAC-F21A-5040-8CD3-86348FA3A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8" r="12358"/>
          <a:stretch/>
        </p:blipFill>
        <p:spPr>
          <a:xfrm>
            <a:off x="8031834" y="651902"/>
            <a:ext cx="3321198" cy="2790024"/>
          </a:xfrm>
          <a:prstGeom prst="rect">
            <a:avLst/>
          </a:prstGeom>
        </p:spPr>
      </p:pic>
      <p:pic>
        <p:nvPicPr>
          <p:cNvPr id="12" name="Picture 11" descr="A person and a baby playing with a toy&#10;&#10;Description automatically generated">
            <a:extLst>
              <a:ext uri="{FF2B5EF4-FFF2-40B4-BE49-F238E27FC236}">
                <a16:creationId xmlns:a16="http://schemas.microsoft.com/office/drawing/2014/main" id="{07E10F4A-922D-8B01-FDCB-663E2815E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834" y="3549097"/>
            <a:ext cx="3321198" cy="2657001"/>
          </a:xfrm>
          <a:prstGeom prst="rect">
            <a:avLst/>
          </a:prstGeom>
        </p:spPr>
      </p:pic>
      <p:sp>
        <p:nvSpPr>
          <p:cNvPr id="13" name="Oval 1">
            <a:extLst>
              <a:ext uri="{FF2B5EF4-FFF2-40B4-BE49-F238E27FC236}">
                <a16:creationId xmlns:a16="http://schemas.microsoft.com/office/drawing/2014/main" id="{E4BB4DAD-4C83-83E2-B637-19ACCB1FD694}"/>
              </a:ext>
            </a:extLst>
          </p:cNvPr>
          <p:cNvSpPr/>
          <p:nvPr/>
        </p:nvSpPr>
        <p:spPr>
          <a:xfrm rot="19708656">
            <a:off x="8759133" y="4711226"/>
            <a:ext cx="354860" cy="249890"/>
          </a:xfrm>
          <a:prstGeom prst="ellipse">
            <a:avLst/>
          </a:prstGeom>
          <a:solidFill>
            <a:schemeClr val="accent2">
              <a:lumMod val="60000"/>
              <a:lumOff val="40000"/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143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4" name="Fotoram.io.jpg" descr="Fotoram.io.jpg">
            <a:extLst>
              <a:ext uri="{FF2B5EF4-FFF2-40B4-BE49-F238E27FC236}">
                <a16:creationId xmlns:a16="http://schemas.microsoft.com/office/drawing/2014/main" id="{B444A4AA-ADED-DB49-6D11-6C9AB0720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1972" y="999144"/>
            <a:ext cx="7208056" cy="48597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AE7B985-84EC-FA63-808F-A5662100582A}"/>
                  </a:ext>
                </a:extLst>
              </p14:cNvPr>
              <p14:cNvContentPartPr/>
              <p14:nvPr/>
            </p14:nvContentPartPr>
            <p14:xfrm>
              <a:off x="6736000" y="4555027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AE7B985-84EC-FA63-808F-A566210058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2000" y="444702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D583409-B15F-0F9C-36D5-E578C8B461C1}"/>
                  </a:ext>
                </a:extLst>
              </p14:cNvPr>
              <p14:cNvContentPartPr/>
              <p14:nvPr/>
            </p14:nvContentPartPr>
            <p14:xfrm>
              <a:off x="6760840" y="4496347"/>
              <a:ext cx="17640" cy="119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D583409-B15F-0F9C-36D5-E578C8B461C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25200" y="4424347"/>
                <a:ext cx="89280" cy="2631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Oval 1">
            <a:extLst>
              <a:ext uri="{FF2B5EF4-FFF2-40B4-BE49-F238E27FC236}">
                <a16:creationId xmlns:a16="http://schemas.microsoft.com/office/drawing/2014/main" id="{2B61DCC4-0904-E509-4CDF-FF7D0E841975}"/>
              </a:ext>
            </a:extLst>
          </p:cNvPr>
          <p:cNvSpPr/>
          <p:nvPr/>
        </p:nvSpPr>
        <p:spPr>
          <a:xfrm>
            <a:off x="6769660" y="4277203"/>
            <a:ext cx="259699" cy="219144"/>
          </a:xfrm>
          <a:prstGeom prst="ellipse">
            <a:avLst/>
          </a:prstGeom>
          <a:solidFill>
            <a:schemeClr val="accent2">
              <a:lumMod val="60000"/>
              <a:lumOff val="40000"/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 1">
            <a:extLst>
              <a:ext uri="{FF2B5EF4-FFF2-40B4-BE49-F238E27FC236}">
                <a16:creationId xmlns:a16="http://schemas.microsoft.com/office/drawing/2014/main" id="{99BA2C36-018B-6C98-4457-B31DA327F705}"/>
              </a:ext>
            </a:extLst>
          </p:cNvPr>
          <p:cNvSpPr/>
          <p:nvPr/>
        </p:nvSpPr>
        <p:spPr>
          <a:xfrm>
            <a:off x="8330144" y="4118899"/>
            <a:ext cx="733346" cy="316608"/>
          </a:xfrm>
          <a:prstGeom prst="ellipse">
            <a:avLst/>
          </a:prstGeom>
          <a:solidFill>
            <a:schemeClr val="accent2">
              <a:lumMod val="60000"/>
              <a:lumOff val="40000"/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 1">
            <a:extLst>
              <a:ext uri="{FF2B5EF4-FFF2-40B4-BE49-F238E27FC236}">
                <a16:creationId xmlns:a16="http://schemas.microsoft.com/office/drawing/2014/main" id="{93306513-0F97-F396-63D8-E19021FFBCB5}"/>
              </a:ext>
            </a:extLst>
          </p:cNvPr>
          <p:cNvSpPr/>
          <p:nvPr/>
        </p:nvSpPr>
        <p:spPr>
          <a:xfrm rot="5400000">
            <a:off x="4632000" y="1743842"/>
            <a:ext cx="733346" cy="316608"/>
          </a:xfrm>
          <a:prstGeom prst="ellipse">
            <a:avLst/>
          </a:prstGeom>
          <a:solidFill>
            <a:schemeClr val="accent2">
              <a:lumMod val="60000"/>
              <a:lumOff val="40000"/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Oval 1">
            <a:extLst>
              <a:ext uri="{FF2B5EF4-FFF2-40B4-BE49-F238E27FC236}">
                <a16:creationId xmlns:a16="http://schemas.microsoft.com/office/drawing/2014/main" id="{B46CAA38-74AB-840C-9369-59FD1D3A91FC}"/>
              </a:ext>
            </a:extLst>
          </p:cNvPr>
          <p:cNvSpPr/>
          <p:nvPr/>
        </p:nvSpPr>
        <p:spPr>
          <a:xfrm rot="5400000">
            <a:off x="4363536" y="1785845"/>
            <a:ext cx="251670" cy="232603"/>
          </a:xfrm>
          <a:prstGeom prst="ellipse">
            <a:avLst/>
          </a:prstGeom>
          <a:solidFill>
            <a:schemeClr val="accent2">
              <a:lumMod val="60000"/>
              <a:lumOff val="40000"/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Picture 9" descr="A person lying on a bed&#10;&#10;Description automatically generated">
            <a:extLst>
              <a:ext uri="{FF2B5EF4-FFF2-40B4-BE49-F238E27FC236}">
                <a16:creationId xmlns:a16="http://schemas.microsoft.com/office/drawing/2014/main" id="{BF7C3747-9375-9675-6C3C-6DF065B98C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972" y="3429000"/>
            <a:ext cx="4814839" cy="242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3E0B076-70B2-4BA7-B180-209E6D801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1262DB-2217-4833-97B6-F2E848AE5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E31C53-2B4C-4EC3-ABBE-C7A406EE0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35768-AB2D-6D70-D8B7-43C7CE53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96477"/>
            <a:ext cx="10058400" cy="1277391"/>
          </a:xfrm>
        </p:spPr>
        <p:txBody>
          <a:bodyPr>
            <a:normAutofit/>
          </a:bodyPr>
          <a:lstStyle/>
          <a:p>
            <a:r>
              <a:rPr lang="tr-TR" sz="2800" dirty="0">
                <a:latin typeface="Arial Black" panose="020B0A04020102020204" pitchFamily="34" charset="0"/>
              </a:rPr>
              <a:t>SİMÜLASYON AŞAMASI</a:t>
            </a:r>
            <a:br>
              <a:rPr lang="tr-TR" sz="2800" dirty="0">
                <a:latin typeface="Arial Black" panose="020B0A04020102020204" pitchFamily="34" charset="0"/>
              </a:rPr>
            </a:br>
            <a:br>
              <a:rPr lang="tr-TR" sz="2800" dirty="0">
                <a:latin typeface="Arial Black" panose="020B0A04020102020204" pitchFamily="34" charset="0"/>
              </a:rPr>
            </a:br>
            <a:r>
              <a:rPr lang="tr-TR" sz="1800" dirty="0">
                <a:latin typeface="Arial Black" panose="020B0A04020102020204" pitchFamily="34" charset="0"/>
              </a:rPr>
              <a:t>ANESTEZİ PROSEDÜRÜ</a:t>
            </a:r>
            <a:endParaRPr lang="en-US" sz="1800" i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C2525-F70A-A724-B976-FAD2B8F1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97235"/>
            <a:ext cx="6485467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Müşterek bir randevu programı oluşturulmalı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Açlık durum bilgisi sorgulanmalı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Anestezi ekipmanlarının alanda yerlesimi ve takibi yapılmalı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Ses ve görüntü sistemlerinin kontrolü yapılmalı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Hasta güvenliği sağlanmalı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endParaRPr lang="en-US" dirty="0"/>
          </a:p>
        </p:txBody>
      </p:sp>
      <p:pic>
        <p:nvPicPr>
          <p:cNvPr id="5" name="Picture 4" descr="A close-up of a hand holding a person's hand&#10;&#10;Description automatically generated">
            <a:extLst>
              <a:ext uri="{FF2B5EF4-FFF2-40B4-BE49-F238E27FC236}">
                <a16:creationId xmlns:a16="http://schemas.microsoft.com/office/drawing/2014/main" id="{39589941-E3C9-2973-CAB6-4D8AA7023C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6" r="18012" b="-2"/>
          <a:stretch/>
        </p:blipFill>
        <p:spPr>
          <a:xfrm>
            <a:off x="8105554" y="1797235"/>
            <a:ext cx="3019646" cy="363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6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26E8336-1EF0-6CDB-A9F2-981112901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68" y="631766"/>
            <a:ext cx="9595607" cy="1404320"/>
          </a:xfrm>
        </p:spPr>
        <p:txBody>
          <a:bodyPr>
            <a:normAutofit/>
          </a:bodyPr>
          <a:lstStyle/>
          <a:p>
            <a:r>
              <a:rPr lang="tr-TR" sz="2800" b="1">
                <a:latin typeface="Arial Black" panose="020B0A04020102020204" pitchFamily="34" charset="0"/>
              </a:rPr>
              <a:t>SİMÜLASYON AŞAMASI</a:t>
            </a:r>
            <a:endParaRPr lang="tr-TR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039C53F-9AB3-EC5D-B644-2D8435B2A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68" y="2103438"/>
            <a:ext cx="5779946" cy="38496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Bölgeye göre çekim standartları uygulanmalı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Setup fotoğrafları alınmalı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Simülasyon aşamasındaki bilgiler eksiksiz ve detaylı şekilde sisteme girilmeli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01F41-13FE-D478-2D80-FB9BCA3C74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6" b="17474"/>
          <a:stretch/>
        </p:blipFill>
        <p:spPr>
          <a:xfrm>
            <a:off x="6893136" y="1785635"/>
            <a:ext cx="4199838" cy="328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78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52B744B-0F81-487E-A851-51A3233F0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6D39BE-B8E2-4FCD-92BE-1E88F5973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A2EBD-9403-4884-A9BD-8B154778C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A2EFB7-8DDF-78AF-D0D6-45B42A55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tr-TR" sz="3000" dirty="0">
                <a:latin typeface="Arial Black" panose="020B0A04020102020204" pitchFamily="34" charset="0"/>
              </a:rPr>
              <a:t>Tedavi Aşaması</a:t>
            </a:r>
            <a:br>
              <a:rPr lang="tr-TR" sz="3000" dirty="0">
                <a:latin typeface="Arial Black" panose="020B0A04020102020204" pitchFamily="34" charset="0"/>
              </a:rPr>
            </a:br>
            <a:br>
              <a:rPr lang="tr-TR" sz="3000" dirty="0">
                <a:latin typeface="Arial Black" panose="020B0A04020102020204" pitchFamily="34" charset="0"/>
              </a:rPr>
            </a:br>
            <a:r>
              <a:rPr lang="tr-TR" sz="1800" i="1" dirty="0">
                <a:latin typeface="Arial Black" panose="020B0A04020102020204" pitchFamily="34" charset="0"/>
              </a:rPr>
              <a:t>Tedavi doz sınırları ve tedavi planlama</a:t>
            </a:r>
            <a:endParaRPr lang="en-US" sz="1800" i="1" dirty="0">
              <a:latin typeface="Arial Black" panose="020B0A04020102020204" pitchFamily="34" charset="0"/>
            </a:endParaRPr>
          </a:p>
        </p:txBody>
      </p:sp>
      <p:pic>
        <p:nvPicPr>
          <p:cNvPr id="5" name="Picture 4" descr="A close-up of a human head&#10;&#10;Description automatically generated">
            <a:extLst>
              <a:ext uri="{FF2B5EF4-FFF2-40B4-BE49-F238E27FC236}">
                <a16:creationId xmlns:a16="http://schemas.microsoft.com/office/drawing/2014/main" id="{2D5B0970-5C2E-155A-E57F-36FFE5C9D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11" y="2161487"/>
            <a:ext cx="2751727" cy="36326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95F19-05C7-9408-A081-79DE3AADD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165" y="1729197"/>
            <a:ext cx="6488035" cy="3931920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en-US" dirty="0"/>
              <a:t>Bazı yapıların korunması çocukluk </a:t>
            </a:r>
            <a:r>
              <a:rPr lang="en-US" dirty="0" err="1"/>
              <a:t>çağı</a:t>
            </a:r>
            <a:r>
              <a:rPr lang="en-US" dirty="0"/>
              <a:t> RT’sinde özellikle önemlidir.  </a:t>
            </a:r>
          </a:p>
          <a:p>
            <a:r>
              <a:rPr lang="en-US" dirty="0"/>
              <a:t>Uzun dönemde ortaya çıkabilecek  yan etkiler nedeniyle RT düşük doz ve uygun endikasyonda kullanılır.</a:t>
            </a:r>
          </a:p>
          <a:p>
            <a:r>
              <a:rPr lang="en-US" dirty="0"/>
              <a:t>18 Gy üzerindeki dozlarda kemik gelişimi durur.</a:t>
            </a:r>
          </a:p>
          <a:p>
            <a:r>
              <a:rPr lang="en-US" dirty="0"/>
              <a:t>Over ve testislere uygulanan 5-10 Gy’in üzerindeki </a:t>
            </a:r>
            <a:r>
              <a:rPr lang="en-US" dirty="0" err="1"/>
              <a:t>dozlarda</a:t>
            </a:r>
            <a:r>
              <a:rPr lang="en-US" dirty="0"/>
              <a:t> </a:t>
            </a:r>
            <a:r>
              <a:rPr lang="en-US" dirty="0" err="1"/>
              <a:t>infertilite</a:t>
            </a:r>
            <a:r>
              <a:rPr lang="en-US" dirty="0"/>
              <a:t>(</a:t>
            </a:r>
            <a:r>
              <a:rPr lang="en-US" dirty="0" err="1"/>
              <a:t>kısırlık</a:t>
            </a:r>
            <a:r>
              <a:rPr lang="en-US" dirty="0"/>
              <a:t>) gelişebilir.</a:t>
            </a:r>
          </a:p>
          <a:p>
            <a:r>
              <a:rPr lang="en-US" dirty="0"/>
              <a:t>Hipofiz bezinin 20 Gy’in üzerindeki dozlara maruz kalması ile büyüme hormonu eksikliği ortaya çıkabilir.</a:t>
            </a:r>
            <a:endParaRPr lang="tr-TR" dirty="0"/>
          </a:p>
          <a:p>
            <a:r>
              <a:rPr lang="tr-TR" dirty="0"/>
              <a:t>Vertebralara uygulanan radyoterapi dozu 20 Gy’in üzerinde olan çocuk hastalarda uzun dönemde skolyoz görülebilir.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7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D2E9F14-833B-2E3E-8B3D-4E7E5E64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938"/>
            <a:ext cx="10058400" cy="1371600"/>
          </a:xfrm>
        </p:spPr>
        <p:txBody>
          <a:bodyPr>
            <a:normAutofit/>
          </a:bodyPr>
          <a:lstStyle/>
          <a:p>
            <a:r>
              <a:rPr lang="tr-TR" sz="2800" dirty="0">
                <a:latin typeface="Arial Black" panose="020B0A04020102020204" pitchFamily="34" charset="0"/>
              </a:rPr>
              <a:t>Tedavi Aşaması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E2061DF-B9CC-FE8C-3545-8A3E764C5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443" y="2172113"/>
            <a:ext cx="6248400" cy="384968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Tedavi plan datasının aktarılması ve kontrolü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Setup hazırlığı (cihaz ve anestezi ekip organizasyonu)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Cihaz tanıtımı </a:t>
            </a:r>
            <a:r>
              <a:rPr lang="en-US" dirty="0"/>
              <a:t>(</a:t>
            </a:r>
            <a:r>
              <a:rPr lang="tr-TR" dirty="0"/>
              <a:t>Hasta ve ailesinin kaygı ve merakının giderilmesi, bilgi aktarımı)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" name="Picture 19" descr="A room with a medical equipment&#10;&#10;Description automatically generated">
            <a:extLst>
              <a:ext uri="{FF2B5EF4-FFF2-40B4-BE49-F238E27FC236}">
                <a16:creationId xmlns:a16="http://schemas.microsoft.com/office/drawing/2014/main" id="{C04586FD-E1B8-34A5-665A-278DC04E3C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7" r="33365"/>
          <a:stretch/>
        </p:blipFill>
        <p:spPr>
          <a:xfrm>
            <a:off x="7958840" y="3498503"/>
            <a:ext cx="3189605" cy="2612807"/>
          </a:xfrm>
          <a:prstGeom prst="rect">
            <a:avLst/>
          </a:prstGeom>
        </p:spPr>
      </p:pic>
      <p:pic>
        <p:nvPicPr>
          <p:cNvPr id="21" name="Picture 20" descr="A medical equipment in a room&#10;&#10;Description automatically generated">
            <a:extLst>
              <a:ext uri="{FF2B5EF4-FFF2-40B4-BE49-F238E27FC236}">
                <a16:creationId xmlns:a16="http://schemas.microsoft.com/office/drawing/2014/main" id="{441FBCB1-DA5A-618F-DBAD-C552A01DE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840" y="984728"/>
            <a:ext cx="3166360" cy="237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53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5D2E9F14-833B-2E3E-8B3D-4E7E5E64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938"/>
            <a:ext cx="10058400" cy="1371600"/>
          </a:xfrm>
        </p:spPr>
        <p:txBody>
          <a:bodyPr>
            <a:normAutofit/>
          </a:bodyPr>
          <a:lstStyle/>
          <a:p>
            <a:r>
              <a:rPr lang="tr-TR" sz="2800" dirty="0">
                <a:latin typeface="Arial Black" panose="020B0A04020102020204" pitchFamily="34" charset="0"/>
              </a:rPr>
              <a:t>Tedavi Aşaması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4586FD-E1B8-34A5-665A-278DC04E3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9" b="4089"/>
          <a:stretch/>
        </p:blipFill>
        <p:spPr>
          <a:xfrm>
            <a:off x="7386515" y="3652468"/>
            <a:ext cx="4128652" cy="2612807"/>
          </a:xfrm>
          <a:prstGeom prst="rect">
            <a:avLst/>
          </a:prstGeom>
        </p:spPr>
      </p:pic>
      <p:pic>
        <p:nvPicPr>
          <p:cNvPr id="21" name="Picture 20" descr="A medical equipment in a room&#10;&#10;Description automatically generated">
            <a:extLst>
              <a:ext uri="{FF2B5EF4-FFF2-40B4-BE49-F238E27FC236}">
                <a16:creationId xmlns:a16="http://schemas.microsoft.com/office/drawing/2014/main" id="{441FBCB1-DA5A-618F-DBAD-C552A01DE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840" y="984728"/>
            <a:ext cx="3166360" cy="237477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B45078-B42C-74D3-B69C-FDAB80932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038" y="2297948"/>
            <a:ext cx="6164510" cy="384968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 Anestezi ekibi ve aile ile müşterek tedavi akışı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Görüntü değerlendirme ve tedavinin uygulanması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Randevu planının oluşturulması.</a:t>
            </a:r>
            <a:endParaRPr lang="en-US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E16B89A8-F55F-C7EA-9474-4236A95D1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515" y="684536"/>
            <a:ext cx="4128652" cy="282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50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09D32-37F3-E141-1AAA-352D4252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/>
              <a:t>Özet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0AD873-6EC5-7B59-D023-9570FC60DB2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1908" y="2014194"/>
            <a:ext cx="10058400" cy="3849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Normal dokuların</a:t>
            </a:r>
            <a:r>
              <a:rPr lang="en-US" dirty="0"/>
              <a:t> </a:t>
            </a:r>
            <a:r>
              <a:rPr lang="en-US" dirty="0" err="1"/>
              <a:t>korunması</a:t>
            </a:r>
            <a:r>
              <a:rPr lang="en-US" dirty="0"/>
              <a:t> </a:t>
            </a:r>
            <a:r>
              <a:rPr lang="en-US" dirty="0" err="1"/>
              <a:t>çocukluk</a:t>
            </a:r>
            <a:r>
              <a:rPr lang="en-US" dirty="0"/>
              <a:t> </a:t>
            </a:r>
            <a:r>
              <a:rPr lang="en-US" dirty="0" err="1"/>
              <a:t>çağı</a:t>
            </a:r>
            <a:r>
              <a:rPr lang="en-US" dirty="0"/>
              <a:t> </a:t>
            </a:r>
            <a:r>
              <a:rPr lang="en-US" dirty="0" err="1"/>
              <a:t>RT’sinde</a:t>
            </a:r>
            <a:r>
              <a:rPr lang="en-US" dirty="0"/>
              <a:t>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önemlidir</a:t>
            </a:r>
            <a:r>
              <a:rPr lang="en-US" dirty="0"/>
              <a:t>.</a:t>
            </a: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Hasta ile empatik bir bağ kurup, hastanın kaygılarını giderecek, uyum problemlerini azaltacak aktiviteler yapılmalıdır.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Hasta ve ailesiyle iletişim açık ve anlaşılır olmalıdır.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Tedavi süresince hasta durum takibi doktor ve hemşiresiyle işbirliği içerisinde ilerletilmelidir.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21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799A2-313E-9A25-909F-CE51F3D5B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1224"/>
            <a:ext cx="4957553" cy="1645920"/>
          </a:xfrm>
        </p:spPr>
        <p:txBody>
          <a:bodyPr>
            <a:normAutofit/>
          </a:bodyPr>
          <a:lstStyle/>
          <a:p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5" name="Picture 4" descr="A hand with leaves and vines&#10;&#10;Description automatically generated with medium confidence">
            <a:extLst>
              <a:ext uri="{FF2B5EF4-FFF2-40B4-BE49-F238E27FC236}">
                <a16:creationId xmlns:a16="http://schemas.microsoft.com/office/drawing/2014/main" id="{95523A13-B414-BD54-143B-F94903AA1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256" y="1975800"/>
            <a:ext cx="4414438" cy="292456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567AF0-9131-885E-2A5A-A56264EEC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4080" y="3020036"/>
            <a:ext cx="4481119" cy="2932707"/>
          </a:xfrm>
        </p:spPr>
        <p:txBody>
          <a:bodyPr/>
          <a:lstStyle/>
          <a:p>
            <a:r>
              <a:rPr lang="tr-TR" dirty="0"/>
              <a:t>Gönlünün maviliği gitmesin gökyüzünden</a:t>
            </a:r>
          </a:p>
          <a:p>
            <a:r>
              <a:rPr lang="tr-TR" dirty="0"/>
              <a:t>Kuşların gülücüğü eksilmesin yüzünden</a:t>
            </a:r>
          </a:p>
          <a:p>
            <a:r>
              <a:rPr lang="tr-TR" dirty="0"/>
              <a:t>Kar yağsada bu sessiz vadiye gün bitmesin</a:t>
            </a:r>
          </a:p>
          <a:p>
            <a:r>
              <a:rPr lang="tr-TR" dirty="0"/>
              <a:t>Yapraklar üşüsede, çocuklar üşümesin</a:t>
            </a:r>
          </a:p>
        </p:txBody>
      </p:sp>
    </p:spTree>
    <p:extLst>
      <p:ext uri="{BB962C8B-B14F-4D97-AF65-F5344CB8AC3E}">
        <p14:creationId xmlns:p14="http://schemas.microsoft.com/office/powerpoint/2010/main" val="37353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884F-36D1-92DF-B206-CABA17F7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Content Placeholder 6" descr="A pair of hands making a heart shape with blue gloves&#10;&#10;Description automatically generated">
            <a:extLst>
              <a:ext uri="{FF2B5EF4-FFF2-40B4-BE49-F238E27FC236}">
                <a16:creationId xmlns:a16="http://schemas.microsoft.com/office/drawing/2014/main" id="{9238BBB6-ED5D-8B21-CC6D-12551D0F8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056" y="2103438"/>
            <a:ext cx="6843888" cy="3849687"/>
          </a:xfrm>
        </p:spPr>
      </p:pic>
      <p:pic>
        <p:nvPicPr>
          <p:cNvPr id="4" name="Picture 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380396C6-9926-A151-323A-67909F21A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2" y="509552"/>
            <a:ext cx="10127536" cy="5639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AF5BB7-0D29-53A0-01E5-61CF6E1CE1A1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0796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</TotalTime>
  <Words>441</Words>
  <Application>Microsoft Office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Garamond</vt:lpstr>
      <vt:lpstr>SavonVTI</vt:lpstr>
      <vt:lpstr>Çocukluk Çağı Tümörlerinde RTT’nİn Rolü</vt:lpstr>
      <vt:lpstr>ÇOCUKLARDA KANSERİN OLASI SEBEPLERİ NELERDİR ?</vt:lpstr>
      <vt:lpstr>ÇOCUKLARDA SIK GÖRÜLEN KANSER TÜRLERİ!</vt:lpstr>
      <vt:lpstr>SİMÜLASYON AŞAMASI</vt:lpstr>
      <vt:lpstr>PowerPoint Presentation</vt:lpstr>
      <vt:lpstr>SİMÜLASYON AŞAMASI  ANESTEZİ PROSEDÜRÜ</vt:lpstr>
      <vt:lpstr>SİMÜLASYON AŞAMASI</vt:lpstr>
      <vt:lpstr>Tedavi Aşaması  Tedavi doz sınırları ve tedavi planlama</vt:lpstr>
      <vt:lpstr>Tedavi Aşaması</vt:lpstr>
      <vt:lpstr>Tedavi Aşaması</vt:lpstr>
      <vt:lpstr>Özet</vt:lpstr>
      <vt:lpstr>PowerPoint Presentation</vt:lpstr>
      <vt:lpstr>PowerPoint Presentation</vt:lpstr>
    </vt:vector>
  </TitlesOfParts>
  <Company>Amerikan Hastanesi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RADYOTERAPİ’DE ÇOÇUKLUK ÇAĞI HASTALARINA YAKLAŞIM</dc:title>
  <dc:creator>varian</dc:creator>
  <cp:lastModifiedBy>varian</cp:lastModifiedBy>
  <cp:revision>99</cp:revision>
  <dcterms:created xsi:type="dcterms:W3CDTF">2024-04-21T11:24:35Z</dcterms:created>
  <dcterms:modified xsi:type="dcterms:W3CDTF">2024-05-10T08:50:58Z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018326-6b5b-407b-ba6c-12efad0eb9ed_Enabled">
    <vt:lpwstr>true</vt:lpwstr>
  </property>
  <property fmtid="{D5CDD505-2E9C-101B-9397-08002B2CF9AE}" pid="3" name="MSIP_Label_0f018326-6b5b-407b-ba6c-12efad0eb9ed_SetDate">
    <vt:lpwstr>2024-05-08T11:10:21Z</vt:lpwstr>
  </property>
  <property fmtid="{D5CDD505-2E9C-101B-9397-08002B2CF9AE}" pid="4" name="MSIP_Label_0f018326-6b5b-407b-ba6c-12efad0eb9ed_Method">
    <vt:lpwstr>Standard</vt:lpwstr>
  </property>
  <property fmtid="{D5CDD505-2E9C-101B-9397-08002B2CF9AE}" pid="5" name="MSIP_Label_0f018326-6b5b-407b-ba6c-12efad0eb9ed_Name">
    <vt:lpwstr>0f018326-6b5b-407b-ba6c-12efad0eb9ed</vt:lpwstr>
  </property>
  <property fmtid="{D5CDD505-2E9C-101B-9397-08002B2CF9AE}" pid="6" name="MSIP_Label_0f018326-6b5b-407b-ba6c-12efad0eb9ed_SiteId">
    <vt:lpwstr>4c716f8e-6734-42c4-abdf-e0b3608538e1</vt:lpwstr>
  </property>
  <property fmtid="{D5CDD505-2E9C-101B-9397-08002B2CF9AE}" pid="7" name="MSIP_Label_0f018326-6b5b-407b-ba6c-12efad0eb9ed_ActionId">
    <vt:lpwstr>9ccb9ac6-8d32-4456-80d1-c098a7e6f549</vt:lpwstr>
  </property>
  <property fmtid="{D5CDD505-2E9C-101B-9397-08002B2CF9AE}" pid="8" name="MSIP_Label_0f018326-6b5b-407b-ba6c-12efad0eb9ed_ContentBits">
    <vt:lpwstr>2</vt:lpwstr>
  </property>
</Properties>
</file>