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10071100" cy="56642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/>
      <a:tcStyle>
        <a:tcBdr/>
        <a:fill>
          <a:solidFill>
            <a:srgbClr val="E6F6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73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1996942" y="951408"/>
            <a:ext cx="6077216" cy="1917570"/>
          </a:xfrm>
          <a:prstGeom prst="rect">
            <a:avLst/>
          </a:prstGeom>
        </p:spPr>
        <p:txBody>
          <a:bodyPr lIns="29501" tIns="29501" rIns="29501" bIns="29501" anchor="b"/>
          <a:lstStyle>
            <a:lvl1pPr defTabSz="339261">
              <a:lnSpc>
                <a:spcPct val="100000"/>
              </a:lnSpc>
              <a:defRPr sz="4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1996942" y="2920600"/>
            <a:ext cx="6077216" cy="656403"/>
          </a:xfrm>
          <a:prstGeom prst="rect">
            <a:avLst/>
          </a:prstGeom>
        </p:spPr>
        <p:txBody>
          <a:bodyPr lIns="29501" tIns="29501" rIns="29501" bIns="29501"/>
          <a:lstStyle>
            <a:lvl1pPr marL="0" indent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xfrm>
            <a:off x="4925399" y="5372877"/>
            <a:ext cx="212927" cy="211403"/>
          </a:xfrm>
          <a:prstGeom prst="rect">
            <a:avLst/>
          </a:prstGeom>
        </p:spPr>
        <p:txBody>
          <a:bodyPr lIns="29501" tIns="29501" rIns="29501" bIns="29501" anchor="t"/>
          <a:lstStyle>
            <a:lvl1pPr algn="ctr" defTabSz="339261">
              <a:lnSpc>
                <a:spcPct val="100000"/>
              </a:lnSpc>
              <a:defRPr sz="1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sldNum" sz="quarter" idx="2"/>
          </p:nvPr>
        </p:nvSpPr>
        <p:spPr>
          <a:xfrm>
            <a:off x="4925399" y="5372877"/>
            <a:ext cx="212927" cy="211403"/>
          </a:xfrm>
          <a:prstGeom prst="rect">
            <a:avLst/>
          </a:prstGeom>
        </p:spPr>
        <p:txBody>
          <a:bodyPr lIns="29501" tIns="29501" rIns="29501" bIns="29501" anchor="t"/>
          <a:lstStyle>
            <a:lvl1pPr algn="ctr" defTabSz="339261">
              <a:lnSpc>
                <a:spcPct val="100000"/>
              </a:lnSpc>
              <a:defRPr sz="1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503237" y="225425"/>
            <a:ext cx="9061451" cy="94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503237" y="1325562"/>
            <a:ext cx="9061451" cy="3282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943971" y="5117749"/>
            <a:ext cx="273652" cy="26425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med"/>
  <p:txStyles>
    <p:titleStyle>
      <a:lvl1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eda.yirmibesogluerkal@sbu.edu.tr?subject=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>
            <a:off x="1863681" y="3725440"/>
            <a:ext cx="6343738" cy="1590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0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Dr. Eda Yirmibeşoğlu Erkal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0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Sağlık Bilimleri Üniversitesi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0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Ümraniye Eğitim ve Araştırma Hastanesi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0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000" b="1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>
                <a:hlinkClick r:id="rId2"/>
              </a:rPr>
              <a:t>eda.yirmibesogluerkal@sbu.edu.tr</a:t>
            </a:r>
          </a:p>
        </p:txBody>
      </p:sp>
      <p:sp>
        <p:nvSpPr>
          <p:cNvPr id="66" name="Shape 66"/>
          <p:cNvSpPr/>
          <p:nvPr/>
        </p:nvSpPr>
        <p:spPr>
          <a:xfrm>
            <a:off x="739376" y="1053144"/>
            <a:ext cx="8592348" cy="1501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4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Depresyon ve Aksiyeteli Hastalara Yaklaşım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637" y="956201"/>
            <a:ext cx="8159826" cy="413051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/>
        </p:nvSpPr>
        <p:spPr>
          <a:xfrm>
            <a:off x="652059" y="341970"/>
            <a:ext cx="8766982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Kanser hastalarında depresyon ve ansiyete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>
            <a:off x="197266" y="811139"/>
            <a:ext cx="9676567" cy="4397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Kanser hastalarında depresyon ve anksiyete görülme sıklığı toplumdaki sıklığına göre 2-3 kat fazladır.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Kanser hastalarının %40-50’sinde depresyon ve/ve ya anksiyete  görülebilmektedir.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Tedaviye karar verme, tedaviye devam etme, hastanede kalış sürelerinde hatta sağkalım üzerinde kötü yönde etkileri olabilmektedir.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Hastalığın evresine, primer tanısına, alacakları tedavilere göre sıklığı değişebilmektedir.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5"/>
          <p:cNvGrpSpPr/>
          <p:nvPr/>
        </p:nvGrpSpPr>
        <p:grpSpPr>
          <a:xfrm>
            <a:off x="2311400" y="1762125"/>
            <a:ext cx="5499100" cy="2139950"/>
            <a:chOff x="0" y="0"/>
            <a:chExt cx="5499100" cy="2139950"/>
          </a:xfrm>
        </p:grpSpPr>
        <p:pic>
          <p:nvPicPr>
            <p:cNvPr id="73" name="pasted-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448300" cy="1409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4" name="pasted-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000" y="1352550"/>
              <a:ext cx="5372100" cy="787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6" name="Shape 76"/>
          <p:cNvSpPr/>
          <p:nvPr/>
        </p:nvSpPr>
        <p:spPr>
          <a:xfrm>
            <a:off x="222666" y="709540"/>
            <a:ext cx="9676567" cy="841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Bu çalışmada ise hastanede yatan hastalarda ve ileri evre hastalığı olanlarda depresyon sıklığı daha fazla bulunmuştur.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0065"/>
            <a:ext cx="10071100" cy="3824069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Shape 79"/>
          <p:cNvSpPr/>
          <p:nvPr/>
        </p:nvSpPr>
        <p:spPr>
          <a:xfrm>
            <a:off x="652059" y="341970"/>
            <a:ext cx="8766982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Radyoterapi tedavisi alan hastalarda psikososyal desteğin yararları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450" y="2057400"/>
            <a:ext cx="5918200" cy="28194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hape 82"/>
          <p:cNvSpPr/>
          <p:nvPr/>
        </p:nvSpPr>
        <p:spPr>
          <a:xfrm>
            <a:off x="222666" y="709540"/>
            <a:ext cx="9676567" cy="1552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Psikososyal destek: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Hastaların depresyon ve ansiyete düzeylerini azaltıyor.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Yaşam kalitelerini arttırıyor (özellikle fiziksel fonksiyonlarını).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384" y="390639"/>
            <a:ext cx="4765965" cy="4882922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Shape 85"/>
          <p:cNvSpPr/>
          <p:nvPr/>
        </p:nvSpPr>
        <p:spPr>
          <a:xfrm>
            <a:off x="362366" y="404739"/>
            <a:ext cx="4765966" cy="5108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Radyoterapi sırasında hastalara psikososyal destek sağlamak pratik olabilir ancak kar-yarar oranı ülkemiz için de çalışılmalı.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Bu çalışmada basit psikoterapi eğitimleri ile radyasyon onkoloğu, hemşiresi ya da radyoterapi teknikeri tarafından uygulanabilir bulunmuş.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Klinik pratiğe dahil edilmesi iyileştirmeye yönelik strateji olarak değerlendirilmeli.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96" y="985682"/>
            <a:ext cx="8559108" cy="4001890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Shape 88"/>
          <p:cNvSpPr/>
          <p:nvPr/>
        </p:nvSpPr>
        <p:spPr>
          <a:xfrm>
            <a:off x="652059" y="341970"/>
            <a:ext cx="8766982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Kanser hastalarında etkili iletişim becerileri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797" y="190902"/>
            <a:ext cx="5207469" cy="5282396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Shape 91"/>
          <p:cNvSpPr/>
          <p:nvPr/>
        </p:nvSpPr>
        <p:spPr>
          <a:xfrm>
            <a:off x="222666" y="633339"/>
            <a:ext cx="4539694" cy="4397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Hasta merkezli bakım (iletişim)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Bilgilendirilmiş, aktive edilmiş, katılımcı hasta ve hasta yakını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İyi organize edilmiş sağlık sistemi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Hasta merkezli klinisyen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(iletişim becerilerine sahip)</a:t>
            </a:r>
          </a:p>
        </p:txBody>
      </p:sp>
      <p:sp>
        <p:nvSpPr>
          <p:cNvPr id="92" name="Shape 92"/>
          <p:cNvSpPr/>
          <p:nvPr/>
        </p:nvSpPr>
        <p:spPr>
          <a:xfrm>
            <a:off x="5932976" y="2853649"/>
            <a:ext cx="2987112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Güçlendirilmiş iletişim</a:t>
            </a:r>
          </a:p>
        </p:txBody>
      </p:sp>
      <p:sp>
        <p:nvSpPr>
          <p:cNvPr id="93" name="Shape 93"/>
          <p:cNvSpPr/>
          <p:nvPr/>
        </p:nvSpPr>
        <p:spPr>
          <a:xfrm>
            <a:off x="6003077" y="5085907"/>
            <a:ext cx="2846910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İyileştirilmiş sonuçlar 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298"/>
            <a:ext cx="10071100" cy="2869604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Shape 96"/>
          <p:cNvSpPr/>
          <p:nvPr/>
        </p:nvSpPr>
        <p:spPr>
          <a:xfrm>
            <a:off x="197266" y="303140"/>
            <a:ext cx="9676567" cy="1552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Kanser hastaları, yakınları ve sağlık çalışanları arasındaki etkili iletişim, hastaların yaşam kalitesini arttırabilir.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İletişim becerileri açısından kanıtlanmış değişim sağlayan yöntemler bilişsel, duygusal ve davranışsal unsurları içermektedir.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34" y="1517540"/>
            <a:ext cx="9090232" cy="3975320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hape 99"/>
          <p:cNvSpPr/>
          <p:nvPr/>
        </p:nvSpPr>
        <p:spPr>
          <a:xfrm>
            <a:off x="652059" y="202270"/>
            <a:ext cx="8766982" cy="10317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Radyoterapi tedavisi alan hastalarda anksiyete ve depresyonu yönetebilmeleri için RTT’lerin ihtiyaçlarının, bilgi gereksinimlerin anlaşılması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659" y="2220729"/>
            <a:ext cx="7381782" cy="2899142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hape 102"/>
          <p:cNvSpPr/>
          <p:nvPr/>
        </p:nvSpPr>
        <p:spPr>
          <a:xfrm>
            <a:off x="197266" y="277740"/>
            <a:ext cx="9676567" cy="1552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Anksiyete ve depresyon bir tabu olarak görülüyor.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RTT’ler bununla uğraşma konusunda rahatsız hissettikleri için belirti ve bulguları görmezden gelebiliyor.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Konfor alanlarını bozmak istemiyorlar.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978" y="608600"/>
            <a:ext cx="7473144" cy="46502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hape 105"/>
          <p:cNvSpPr/>
          <p:nvPr/>
        </p:nvSpPr>
        <p:spPr>
          <a:xfrm>
            <a:off x="197266" y="188840"/>
            <a:ext cx="9676567" cy="48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RTT’lerin daha rahat hissetmesini sağlayan pozitif duygulanımlar</a:t>
            </a:r>
          </a:p>
        </p:txBody>
      </p:sp>
      <p:sp>
        <p:nvSpPr>
          <p:cNvPr id="106" name="Shape 106"/>
          <p:cNvSpPr/>
          <p:nvPr/>
        </p:nvSpPr>
        <p:spPr>
          <a:xfrm>
            <a:off x="7344959" y="4532970"/>
            <a:ext cx="2655207" cy="10317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marL="267368" indent="-267368" algn="ctr" defTabSz="1300162">
              <a:lnSpc>
                <a:spcPct val="100000"/>
              </a:lnSpc>
              <a:buSzPct val="100000"/>
              <a:buAutoNum type="arabicPeriod"/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Tecrübe</a:t>
            </a:r>
          </a:p>
          <a:p>
            <a:pPr marL="267368" indent="-267368" algn="ctr" defTabSz="1300162">
              <a:lnSpc>
                <a:spcPct val="100000"/>
              </a:lnSpc>
              <a:buSzPct val="100000"/>
              <a:buAutoNum type="arabicPeriod"/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Eğitim</a:t>
            </a:r>
          </a:p>
          <a:p>
            <a:pPr marL="267368" indent="-267368" algn="ctr" defTabSz="1300162">
              <a:lnSpc>
                <a:spcPct val="100000"/>
              </a:lnSpc>
              <a:buSzPct val="100000"/>
              <a:buAutoNum type="arabicPeriod"/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Kendi deneyimleri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322" y="529975"/>
            <a:ext cx="7506456" cy="4604250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Shape 109"/>
          <p:cNvSpPr/>
          <p:nvPr/>
        </p:nvSpPr>
        <p:spPr>
          <a:xfrm>
            <a:off x="197266" y="180711"/>
            <a:ext cx="9676567" cy="48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Daha rahat hissetmesine yol açan negatif duygulanımlar</a:t>
            </a:r>
          </a:p>
        </p:txBody>
      </p:sp>
      <p:sp>
        <p:nvSpPr>
          <p:cNvPr id="110" name="Shape 110"/>
          <p:cNvSpPr/>
          <p:nvPr/>
        </p:nvSpPr>
        <p:spPr>
          <a:xfrm>
            <a:off x="7344959" y="4532970"/>
            <a:ext cx="2655207" cy="10317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marL="267368" indent="-267368" algn="ctr" defTabSz="1300162">
              <a:lnSpc>
                <a:spcPct val="100000"/>
              </a:lnSpc>
              <a:buSzPct val="100000"/>
              <a:buAutoNum type="arabicPeriod"/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Eğitimsizlik</a:t>
            </a:r>
          </a:p>
          <a:p>
            <a:pPr marL="267368" indent="-267368" algn="ctr" defTabSz="1300162">
              <a:lnSpc>
                <a:spcPct val="100000"/>
              </a:lnSpc>
              <a:buSzPct val="100000"/>
              <a:buAutoNum type="arabicPeriod"/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Tecrübesizlik</a:t>
            </a:r>
          </a:p>
          <a:p>
            <a:pPr marL="267368" indent="-267368" algn="ctr" defTabSz="1300162">
              <a:lnSpc>
                <a:spcPct val="100000"/>
              </a:lnSpc>
              <a:buSzPct val="100000"/>
              <a:buAutoNum type="arabicPeriod"/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Kendi deneyimleri</a:t>
            </a: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508" y="614008"/>
            <a:ext cx="7724084" cy="4436184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Shape 113"/>
          <p:cNvSpPr/>
          <p:nvPr/>
        </p:nvSpPr>
        <p:spPr>
          <a:xfrm>
            <a:off x="960680" y="120768"/>
            <a:ext cx="8149740" cy="48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Semptomları yönetebilmek için tercih edilen yöntemler</a:t>
            </a:r>
          </a:p>
        </p:txBody>
      </p:sp>
      <p:sp>
        <p:nvSpPr>
          <p:cNvPr id="114" name="Shape 114"/>
          <p:cNvSpPr/>
          <p:nvPr/>
        </p:nvSpPr>
        <p:spPr>
          <a:xfrm>
            <a:off x="6369466" y="4290940"/>
            <a:ext cx="3231466" cy="485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Sosyal hizmet uzmanı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oup 118"/>
          <p:cNvGrpSpPr/>
          <p:nvPr/>
        </p:nvGrpSpPr>
        <p:grpSpPr>
          <a:xfrm>
            <a:off x="4510278" y="1854202"/>
            <a:ext cx="4234478" cy="3638449"/>
            <a:chOff x="0" y="0"/>
            <a:chExt cx="4234477" cy="3638448"/>
          </a:xfrm>
        </p:grpSpPr>
        <p:pic>
          <p:nvPicPr>
            <p:cNvPr id="116" name="pasted-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12313"/>
              <a:ext cx="4234478" cy="21261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7" name="pasted-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7" y="0"/>
              <a:ext cx="4225583" cy="15745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9" name="Shape 119"/>
          <p:cNvSpPr/>
          <p:nvPr/>
        </p:nvSpPr>
        <p:spPr>
          <a:xfrm>
            <a:off x="960680" y="172583"/>
            <a:ext cx="8149740" cy="1552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Hastalar açısından rutin tarama ve zamanında müdahale önemli.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RTT’lerin tabulardan etkilenmeden, rahatsızlıklarını gidermek üzere eğitim programları planlanmalıdır.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1891"/>
            <a:ext cx="10071100" cy="3820418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Shape 122"/>
          <p:cNvSpPr/>
          <p:nvPr/>
        </p:nvSpPr>
        <p:spPr>
          <a:xfrm>
            <a:off x="652059" y="195920"/>
            <a:ext cx="8766982" cy="739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Kanser hastalarını duygusal açıdan yönetmek için radyoterapi ekibinin iletişim becerilerini geliştirmek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31" y="369275"/>
            <a:ext cx="4833900" cy="1957286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Shape 125"/>
          <p:cNvSpPr/>
          <p:nvPr/>
        </p:nvSpPr>
        <p:spPr>
          <a:xfrm>
            <a:off x="830312" y="2425993"/>
            <a:ext cx="8872995" cy="2619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/>
              <a:t>Farklı</a:t>
            </a:r>
            <a:r>
              <a:rPr dirty="0"/>
              <a:t> </a:t>
            </a:r>
            <a:r>
              <a:rPr dirty="0" err="1"/>
              <a:t>iletişim</a:t>
            </a:r>
            <a:r>
              <a:rPr dirty="0"/>
              <a:t> </a:t>
            </a:r>
            <a:r>
              <a:rPr dirty="0" err="1"/>
              <a:t>becerileri</a:t>
            </a:r>
            <a:r>
              <a:rPr dirty="0"/>
              <a:t> </a:t>
            </a:r>
            <a:r>
              <a:rPr dirty="0" err="1"/>
              <a:t>eğitim</a:t>
            </a:r>
            <a:r>
              <a:rPr dirty="0"/>
              <a:t> </a:t>
            </a:r>
            <a:r>
              <a:rPr dirty="0" err="1"/>
              <a:t>programlarından</a:t>
            </a:r>
            <a:r>
              <a:rPr dirty="0"/>
              <a:t> </a:t>
            </a:r>
            <a:r>
              <a:rPr dirty="0" err="1"/>
              <a:t>bahsedilmiş</a:t>
            </a:r>
            <a:r>
              <a:rPr dirty="0"/>
              <a:t>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/>
              <a:t>Sözlü</a:t>
            </a:r>
            <a:r>
              <a:rPr dirty="0"/>
              <a:t> </a:t>
            </a:r>
            <a:r>
              <a:rPr dirty="0" err="1"/>
              <a:t>olmayan</a:t>
            </a:r>
            <a:r>
              <a:rPr dirty="0"/>
              <a:t> </a:t>
            </a:r>
            <a:r>
              <a:rPr dirty="0" err="1"/>
              <a:t>iletişim</a:t>
            </a:r>
            <a:r>
              <a:rPr dirty="0"/>
              <a:t> </a:t>
            </a:r>
            <a:r>
              <a:rPr dirty="0" err="1"/>
              <a:t>teknikleri</a:t>
            </a:r>
            <a:endParaRPr dirty="0"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/>
              <a:t>Problem </a:t>
            </a:r>
            <a:r>
              <a:rPr dirty="0" err="1"/>
              <a:t>listesi</a:t>
            </a:r>
            <a:r>
              <a:rPr dirty="0"/>
              <a:t> </a:t>
            </a:r>
            <a:r>
              <a:rPr dirty="0" err="1"/>
              <a:t>hazırlama</a:t>
            </a:r>
            <a:endParaRPr dirty="0"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/>
              <a:t>Farkındalık</a:t>
            </a:r>
            <a:r>
              <a:rPr dirty="0"/>
              <a:t> </a:t>
            </a:r>
            <a:r>
              <a:rPr dirty="0" err="1"/>
              <a:t>stratejileri</a:t>
            </a:r>
            <a:endParaRPr dirty="0"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/>
              <a:t>Tehlike</a:t>
            </a:r>
            <a:r>
              <a:rPr dirty="0"/>
              <a:t> </a:t>
            </a:r>
            <a:r>
              <a:rPr dirty="0" err="1"/>
              <a:t>termometresi</a:t>
            </a:r>
            <a:endParaRPr dirty="0"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dirty="0"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/>
              <a:t>Farklı</a:t>
            </a:r>
            <a:r>
              <a:rPr dirty="0"/>
              <a:t> </a:t>
            </a:r>
            <a:r>
              <a:rPr dirty="0" err="1"/>
              <a:t>sürelerde</a:t>
            </a:r>
            <a:r>
              <a:rPr dirty="0"/>
              <a:t> </a:t>
            </a:r>
            <a:r>
              <a:rPr dirty="0" err="1"/>
              <a:t>planlanmış</a:t>
            </a:r>
            <a:r>
              <a:rPr dirty="0"/>
              <a:t> </a:t>
            </a:r>
            <a:r>
              <a:rPr dirty="0" err="1"/>
              <a:t>eğitimler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691" y="2468603"/>
            <a:ext cx="4729718" cy="2909847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/>
          <p:nvPr/>
        </p:nvSpPr>
        <p:spPr>
          <a:xfrm>
            <a:off x="692566" y="188840"/>
            <a:ext cx="8872995" cy="226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Eğitim programlarının ortak noktası duygusal iletişimin sağlanması için çalışılması.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RT ekibinin hasta endişeleri, ihtiyaçları, bilgi sağlamaları ve ekip içi iletişimin sağlanmasını içeren eğitim programı önerilebilir.</a:t>
            </a: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185" y="1231900"/>
            <a:ext cx="7264730" cy="4291002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Shape 131"/>
          <p:cNvSpPr/>
          <p:nvPr/>
        </p:nvSpPr>
        <p:spPr>
          <a:xfrm>
            <a:off x="1225261" y="652528"/>
            <a:ext cx="7620578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RTT’ler için iletişim becerileri eğitimi</a:t>
            </a: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900" y="1555750"/>
            <a:ext cx="5829300" cy="2552700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Shape 134"/>
          <p:cNvSpPr/>
          <p:nvPr/>
        </p:nvSpPr>
        <p:spPr>
          <a:xfrm>
            <a:off x="197266" y="303140"/>
            <a:ext cx="9676567" cy="841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“RT hazırlama” programı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RTT tarafından uygulanmakta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48" y="0"/>
            <a:ext cx="6564404" cy="5664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377" y="2140940"/>
            <a:ext cx="8147623" cy="2348510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hape 138"/>
          <p:cNvSpPr/>
          <p:nvPr/>
        </p:nvSpPr>
        <p:spPr>
          <a:xfrm>
            <a:off x="3631462" y="239640"/>
            <a:ext cx="6286758" cy="1197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Eğitim basamakları arasında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RTT hasta görüşmesinde duygusal durum da bulunmaktadır.</a:t>
            </a:r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457368" y="1776414"/>
            <a:ext cx="9156363" cy="2514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40631" indent="-240631">
              <a:buSzPct val="100000"/>
              <a:buChar char="•"/>
              <a:defRPr sz="2400"/>
            </a:pPr>
            <a:r>
              <a:t>Tarama soruları sorar.</a:t>
            </a:r>
          </a:p>
          <a:p>
            <a:pPr marL="240631" indent="-240631">
              <a:buSzPct val="100000"/>
              <a:buChar char="•"/>
              <a:defRPr sz="2400"/>
            </a:pPr>
            <a:r>
              <a:t>Uygun tepki verir ve sakin kalır.</a:t>
            </a:r>
          </a:p>
          <a:p>
            <a:pPr marL="240631" indent="-240631">
              <a:buSzPct val="100000"/>
              <a:buChar char="•"/>
              <a:defRPr sz="2400"/>
            </a:pPr>
            <a:r>
              <a:t>Kabul eder ve normalleştirir, ancak basit bir güvence vermekten kaçınır.</a:t>
            </a:r>
          </a:p>
          <a:p>
            <a:pPr marL="240631" indent="-240631">
              <a:buSzPct val="100000"/>
              <a:buChar char="•"/>
              <a:defRPr sz="2400"/>
            </a:pPr>
            <a:r>
              <a:t>Duygularını kaynağını sorgular, olayların anlamını araştırır.</a:t>
            </a:r>
          </a:p>
          <a:p>
            <a:pPr marL="240631" indent="-240631">
              <a:buSzPct val="100000"/>
              <a:buChar char="•"/>
              <a:defRPr sz="2400"/>
            </a:pPr>
            <a:r>
              <a:t>Bilgi ihtiyacının karşılandığını kontrol eder.</a:t>
            </a:r>
          </a:p>
          <a:p>
            <a:pPr marL="240631" indent="-240631">
              <a:buSzPct val="100000"/>
              <a:buChar char="•"/>
              <a:defRPr sz="2400"/>
            </a:pPr>
            <a:r>
              <a:t>Gerekirse destek için yönlendirir.</a:t>
            </a:r>
          </a:p>
        </p:txBody>
      </p:sp>
      <p:sp>
        <p:nvSpPr>
          <p:cNvPr id="141" name="Shape 141"/>
          <p:cNvSpPr/>
          <p:nvPr/>
        </p:nvSpPr>
        <p:spPr>
          <a:xfrm>
            <a:off x="484965" y="776988"/>
            <a:ext cx="7620578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RTT’in hasta ile görüşmesinde duygusal ipuçlarını takip etmesi</a:t>
            </a:r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37" y="1314676"/>
            <a:ext cx="8935626" cy="3526523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hape 144"/>
          <p:cNvSpPr/>
          <p:nvPr/>
        </p:nvSpPr>
        <p:spPr>
          <a:xfrm>
            <a:off x="1225261" y="131827"/>
            <a:ext cx="7620578" cy="10317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“RT prepare”: RTT tarafından uygulanan müdahale ile radyoterapiye yönlendirilen meme kanserli hastalarda stresi azaltması</a:t>
            </a:r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2355850"/>
            <a:ext cx="6235700" cy="3035300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Shape 147"/>
          <p:cNvSpPr/>
          <p:nvPr/>
        </p:nvSpPr>
        <p:spPr>
          <a:xfrm>
            <a:off x="951403" y="366640"/>
            <a:ext cx="8168293" cy="1908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RT öncesinde hastaların %50’sinin anksiyetesi artmaktadır. Hastaların planlama, tedavi prosedürleri, ağrı ve rahatsızlık hissedip hissetmeyecekleri konusunda bilgilendirmeye ihtiyaçları vardır.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Bilgilendirme her basamakta devam etmelidir.</a:t>
            </a: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405" y="2432050"/>
            <a:ext cx="5886056" cy="3050699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Shape 150"/>
          <p:cNvSpPr/>
          <p:nvPr/>
        </p:nvSpPr>
        <p:spPr>
          <a:xfrm>
            <a:off x="777004" y="208281"/>
            <a:ext cx="8908858" cy="222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“RT hazırlama” programı RTT tarafından hasta ile yüz yüze görüşmeyi içermektedir.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Görüşme sırasında RTT duyusal ve prosedür hakkında bilgiler sağlar.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Hastanın psikososyal ihtiyaçlarını değerlendirir.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Hastaya anksiyete azaltma konusunda koçluk yapar. 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98" y="1196970"/>
            <a:ext cx="5407552" cy="13238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pasted-image.png"/>
          <p:cNvPicPr>
            <a:picLocks noChangeAspect="1"/>
          </p:cNvPicPr>
          <p:nvPr/>
        </p:nvPicPr>
        <p:blipFill>
          <a:blip r:embed="rId3"/>
          <a:srcRect t="2479"/>
          <a:stretch>
            <a:fillRect/>
          </a:stretch>
        </p:blipFill>
        <p:spPr>
          <a:xfrm>
            <a:off x="4008658" y="2678923"/>
            <a:ext cx="5783042" cy="1384178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/>
          <p:nvPr/>
        </p:nvSpPr>
        <p:spPr>
          <a:xfrm>
            <a:off x="650281" y="236222"/>
            <a:ext cx="8770538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RTT görüşme sırasında tartışmayı yönlendirmek için bir kontrol listesi kullanmaktadır (check list).</a:t>
            </a:r>
          </a:p>
        </p:txBody>
      </p:sp>
      <p:sp>
        <p:nvSpPr>
          <p:cNvPr id="155" name="Shape 155"/>
          <p:cNvSpPr/>
          <p:nvPr/>
        </p:nvSpPr>
        <p:spPr>
          <a:xfrm>
            <a:off x="759293" y="4043682"/>
            <a:ext cx="8552514" cy="151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“RT hazırlama” programı Belçika’da kolay uygulanabilir ve kar yarar oranı yüksek bir eğitim programı olarak kabul edilmiştir.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Tek gün vs 38 saatlik eğitim programı </a:t>
            </a: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/>
        </p:nvSpPr>
        <p:spPr>
          <a:xfrm>
            <a:off x="1225261" y="2608328"/>
            <a:ext cx="7620578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Ulusal RTT eğitim programları için çalışmalar yapılmalı</a:t>
            </a: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209" y="1086291"/>
            <a:ext cx="9020682" cy="3855466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Shape 160"/>
          <p:cNvSpPr/>
          <p:nvPr/>
        </p:nvSpPr>
        <p:spPr>
          <a:xfrm>
            <a:off x="1225261" y="385828"/>
            <a:ext cx="7620578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“RT prepare” programında hasta ve RTT’lerin dönütleri</a:t>
            </a:r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300" y="1181100"/>
            <a:ext cx="4509566" cy="3658878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Shape 163"/>
          <p:cNvSpPr/>
          <p:nvPr/>
        </p:nvSpPr>
        <p:spPr>
          <a:xfrm>
            <a:off x="655896" y="316536"/>
            <a:ext cx="8506373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dirty="0" err="1"/>
              <a:t>Hastalar</a:t>
            </a:r>
            <a:r>
              <a:rPr dirty="0"/>
              <a:t> </a:t>
            </a:r>
            <a:r>
              <a:rPr dirty="0" err="1"/>
              <a:t>duygusal</a:t>
            </a:r>
            <a:r>
              <a:rPr dirty="0"/>
              <a:t> </a:t>
            </a:r>
            <a:r>
              <a:rPr dirty="0" err="1"/>
              <a:t>açıdan</a:t>
            </a:r>
            <a:r>
              <a:rPr dirty="0"/>
              <a:t> </a:t>
            </a:r>
            <a:r>
              <a:rPr dirty="0" err="1"/>
              <a:t>desteklendiklerini</a:t>
            </a:r>
            <a:r>
              <a:rPr dirty="0"/>
              <a:t>, </a:t>
            </a:r>
            <a:r>
              <a:rPr dirty="0" err="1"/>
              <a:t>yalnızlık</a:t>
            </a:r>
            <a:r>
              <a:rPr dirty="0"/>
              <a:t> </a:t>
            </a:r>
            <a:r>
              <a:rPr dirty="0" err="1"/>
              <a:t>duygularının</a:t>
            </a:r>
            <a:r>
              <a:rPr dirty="0"/>
              <a:t> </a:t>
            </a:r>
            <a:r>
              <a:rPr dirty="0" err="1"/>
              <a:t>azaldığını</a:t>
            </a:r>
            <a:r>
              <a:rPr dirty="0"/>
              <a:t> </a:t>
            </a:r>
            <a:r>
              <a:rPr dirty="0" err="1"/>
              <a:t>belirtmiştir</a:t>
            </a:r>
            <a:r>
              <a:rPr dirty="0"/>
              <a:t>.</a:t>
            </a:r>
          </a:p>
        </p:txBody>
      </p:sp>
      <p:sp>
        <p:nvSpPr>
          <p:cNvPr id="164" name="Shape 164"/>
          <p:cNvSpPr/>
          <p:nvPr/>
        </p:nvSpPr>
        <p:spPr>
          <a:xfrm>
            <a:off x="1252885" y="4631790"/>
            <a:ext cx="8129383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dirty="0" err="1"/>
              <a:t>Tedavi</a:t>
            </a:r>
            <a:r>
              <a:rPr dirty="0"/>
              <a:t> </a:t>
            </a:r>
            <a:r>
              <a:rPr dirty="0" err="1"/>
              <a:t>serüveninde</a:t>
            </a:r>
            <a:r>
              <a:rPr dirty="0"/>
              <a:t> </a:t>
            </a:r>
            <a:r>
              <a:rPr dirty="0" err="1"/>
              <a:t>yalnız</a:t>
            </a:r>
            <a:r>
              <a:rPr dirty="0"/>
              <a:t> </a:t>
            </a:r>
            <a:r>
              <a:rPr dirty="0" err="1"/>
              <a:t>olmadığını</a:t>
            </a:r>
            <a:r>
              <a:rPr dirty="0"/>
              <a:t> </a:t>
            </a:r>
            <a:r>
              <a:rPr dirty="0" err="1"/>
              <a:t>hissettiğini</a:t>
            </a:r>
            <a:r>
              <a:rPr dirty="0"/>
              <a:t>, </a:t>
            </a:r>
            <a:r>
              <a:rPr dirty="0" err="1"/>
              <a:t>konuşabileceği</a:t>
            </a:r>
            <a:r>
              <a:rPr dirty="0"/>
              <a:t> </a:t>
            </a:r>
            <a:r>
              <a:rPr dirty="0" err="1"/>
              <a:t>birisinin</a:t>
            </a:r>
            <a:r>
              <a:rPr dirty="0"/>
              <a:t> </a:t>
            </a:r>
            <a:r>
              <a:rPr dirty="0" err="1"/>
              <a:t>olduğunu</a:t>
            </a:r>
            <a:r>
              <a:rPr dirty="0"/>
              <a:t> </a:t>
            </a:r>
            <a:r>
              <a:rPr dirty="0" err="1"/>
              <a:t>belirtmiş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435100"/>
            <a:ext cx="4541785" cy="2490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455" y="1822058"/>
            <a:ext cx="3933180" cy="2746983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Shape 168"/>
          <p:cNvSpPr/>
          <p:nvPr/>
        </p:nvSpPr>
        <p:spPr>
          <a:xfrm>
            <a:off x="772538" y="251771"/>
            <a:ext cx="8526023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/>
              <a:t>RTT </a:t>
            </a:r>
            <a:r>
              <a:rPr dirty="0" err="1"/>
              <a:t>bu</a:t>
            </a:r>
            <a:r>
              <a:rPr dirty="0"/>
              <a:t> </a:t>
            </a:r>
            <a:r>
              <a:rPr dirty="0" err="1"/>
              <a:t>görüşmelerde</a:t>
            </a:r>
            <a:r>
              <a:rPr dirty="0"/>
              <a:t> </a:t>
            </a:r>
            <a:r>
              <a:rPr dirty="0" err="1"/>
              <a:t>hastaların</a:t>
            </a:r>
            <a:r>
              <a:rPr dirty="0"/>
              <a:t> </a:t>
            </a:r>
            <a:r>
              <a:rPr dirty="0" err="1"/>
              <a:t>birey</a:t>
            </a:r>
            <a:r>
              <a:rPr dirty="0"/>
              <a:t> </a:t>
            </a:r>
            <a:r>
              <a:rPr dirty="0" err="1"/>
              <a:t>olduklarının</a:t>
            </a:r>
            <a:r>
              <a:rPr dirty="0"/>
              <a:t> </a:t>
            </a:r>
            <a:r>
              <a:rPr dirty="0" err="1"/>
              <a:t>farkına</a:t>
            </a:r>
            <a:r>
              <a:rPr dirty="0"/>
              <a:t> </a:t>
            </a:r>
            <a:r>
              <a:rPr dirty="0" err="1"/>
              <a:t>varma</a:t>
            </a:r>
            <a:r>
              <a:rPr dirty="0"/>
              <a:t> </a:t>
            </a:r>
            <a:r>
              <a:rPr dirty="0" err="1"/>
              <a:t>durumunun</a:t>
            </a:r>
            <a:r>
              <a:rPr dirty="0"/>
              <a:t> </a:t>
            </a:r>
            <a:r>
              <a:rPr dirty="0" err="1"/>
              <a:t>arttığını</a:t>
            </a:r>
            <a:r>
              <a:rPr dirty="0"/>
              <a:t> </a:t>
            </a:r>
            <a:r>
              <a:rPr dirty="0" err="1"/>
              <a:t>belirtmiş</a:t>
            </a:r>
            <a:r>
              <a:rPr dirty="0"/>
              <a:t>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dirty="0" err="1"/>
              <a:t>Hastaların</a:t>
            </a:r>
            <a:r>
              <a:rPr dirty="0"/>
              <a:t> </a:t>
            </a:r>
            <a:r>
              <a:rPr dirty="0" err="1"/>
              <a:t>bu</a:t>
            </a:r>
            <a:r>
              <a:rPr dirty="0"/>
              <a:t> </a:t>
            </a:r>
            <a:r>
              <a:rPr dirty="0" err="1"/>
              <a:t>görüşmedeki</a:t>
            </a:r>
            <a:r>
              <a:rPr dirty="0"/>
              <a:t> </a:t>
            </a:r>
            <a:r>
              <a:rPr dirty="0" err="1"/>
              <a:t>duygusallaşmalarını</a:t>
            </a:r>
            <a:r>
              <a:rPr dirty="0"/>
              <a:t> fark </a:t>
            </a:r>
            <a:r>
              <a:rPr dirty="0" err="1"/>
              <a:t>etmiş</a:t>
            </a:r>
            <a:r>
              <a:rPr dirty="0"/>
              <a:t>.</a:t>
            </a:r>
          </a:p>
        </p:txBody>
      </p:sp>
      <p:sp>
        <p:nvSpPr>
          <p:cNvPr id="169" name="Shape 169"/>
          <p:cNvSpPr/>
          <p:nvPr/>
        </p:nvSpPr>
        <p:spPr>
          <a:xfrm>
            <a:off x="874139" y="4338840"/>
            <a:ext cx="7981848" cy="1200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dirty="0"/>
              <a:t>RTT </a:t>
            </a:r>
            <a:r>
              <a:rPr dirty="0" err="1"/>
              <a:t>aynı</a:t>
            </a:r>
            <a:r>
              <a:rPr dirty="0"/>
              <a:t> </a:t>
            </a:r>
            <a:r>
              <a:rPr dirty="0" err="1"/>
              <a:t>zamanda</a:t>
            </a:r>
            <a:r>
              <a:rPr dirty="0"/>
              <a:t> </a:t>
            </a:r>
            <a:r>
              <a:rPr dirty="0" err="1"/>
              <a:t>bu</a:t>
            </a:r>
            <a:r>
              <a:rPr dirty="0"/>
              <a:t> </a:t>
            </a:r>
            <a:r>
              <a:rPr dirty="0" err="1"/>
              <a:t>eğitim</a:t>
            </a:r>
            <a:r>
              <a:rPr dirty="0"/>
              <a:t> </a:t>
            </a:r>
            <a:r>
              <a:rPr dirty="0" err="1"/>
              <a:t>sayesinde</a:t>
            </a:r>
            <a:r>
              <a:rPr dirty="0"/>
              <a:t> </a:t>
            </a:r>
            <a:r>
              <a:rPr dirty="0" err="1"/>
              <a:t>hastaların</a:t>
            </a:r>
            <a:r>
              <a:rPr dirty="0"/>
              <a:t> </a:t>
            </a:r>
            <a:r>
              <a:rPr dirty="0" err="1"/>
              <a:t>duygusal</a:t>
            </a:r>
            <a:r>
              <a:rPr dirty="0"/>
              <a:t> </a:t>
            </a:r>
            <a:r>
              <a:rPr dirty="0" err="1"/>
              <a:t>işaretlerini</a:t>
            </a:r>
            <a:r>
              <a:rPr dirty="0"/>
              <a:t> fark </a:t>
            </a:r>
            <a:r>
              <a:rPr dirty="0" err="1"/>
              <a:t>edip</a:t>
            </a:r>
            <a:r>
              <a:rPr dirty="0"/>
              <a:t> buna </a:t>
            </a:r>
            <a:r>
              <a:rPr dirty="0" err="1"/>
              <a:t>göre</a:t>
            </a:r>
            <a:r>
              <a:rPr dirty="0"/>
              <a:t> </a:t>
            </a:r>
            <a:r>
              <a:rPr dirty="0" err="1"/>
              <a:t>davranabildiğini</a:t>
            </a:r>
            <a:r>
              <a:rPr dirty="0"/>
              <a:t> </a:t>
            </a:r>
            <a:r>
              <a:rPr dirty="0" err="1"/>
              <a:t>belirtmiş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146049"/>
            <a:ext cx="4562116" cy="24299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645" y="2844868"/>
            <a:ext cx="4402370" cy="2714174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Shape 173"/>
          <p:cNvSpPr/>
          <p:nvPr/>
        </p:nvSpPr>
        <p:spPr>
          <a:xfrm>
            <a:off x="4614140" y="487682"/>
            <a:ext cx="5114584" cy="151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Hastaların çoğunluğu açıkça konuşabildikleri ve rahatça sorularını sorabildikleri için daha rahatladıklarını ifade etmişlerdir.</a:t>
            </a:r>
          </a:p>
        </p:txBody>
      </p:sp>
      <p:sp>
        <p:nvSpPr>
          <p:cNvPr id="174" name="Shape 174"/>
          <p:cNvSpPr/>
          <p:nvPr/>
        </p:nvSpPr>
        <p:spPr>
          <a:xfrm>
            <a:off x="349935" y="3662682"/>
            <a:ext cx="4192445" cy="151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RTT, eğitim sayesinde görüşmelerin hasta ihtiyaçlarına yönelik olduğunu belirtmiştir.</a:t>
            </a:r>
          </a:p>
        </p:txBody>
      </p: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140" y="2771106"/>
            <a:ext cx="5286810" cy="2727994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Shape 177"/>
          <p:cNvSpPr/>
          <p:nvPr/>
        </p:nvSpPr>
        <p:spPr>
          <a:xfrm>
            <a:off x="1441893" y="436881"/>
            <a:ext cx="7187314" cy="1869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RTT ekibin parçası olarak hasta ile iletişimde aktif rol almalıdır.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Pratik bilgilerin verilmesi ve sağlayacakları duygusal destek ile hastaların anksiyetelerinin azalmasını sağlayabileceklerdir.</a:t>
            </a:r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4864"/>
            <a:ext cx="10071100" cy="3797472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hape 180"/>
          <p:cNvSpPr/>
          <p:nvPr/>
        </p:nvSpPr>
        <p:spPr>
          <a:xfrm>
            <a:off x="1225261" y="430277"/>
            <a:ext cx="7620578" cy="739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RTT liderliğindeki psikososyal destek ile hasta anksiyetesinin azalması</a:t>
            </a:r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" y="952500"/>
            <a:ext cx="4406922" cy="25911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050" y="3771900"/>
            <a:ext cx="5715000" cy="1270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Shape 184"/>
          <p:cNvSpPr/>
          <p:nvPr/>
        </p:nvSpPr>
        <p:spPr>
          <a:xfrm>
            <a:off x="5188366" y="239640"/>
            <a:ext cx="4304368" cy="3330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RT ekibi içerisinde RTT hastanın bakımında, planlamasında ve tedavi uygulamasında rol almaktadır.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Günlük tedavisinde her gün hasta ile iletişimde olması nedeni ile önemli bir pozisyondadır.</a:t>
            </a:r>
          </a:p>
        </p:txBody>
      </p: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933" y="2025649"/>
            <a:ext cx="4762946" cy="3621500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Shape 187"/>
          <p:cNvSpPr/>
          <p:nvPr/>
        </p:nvSpPr>
        <p:spPr>
          <a:xfrm>
            <a:off x="197266" y="303140"/>
            <a:ext cx="9676567" cy="1908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Hastanın anksiyetesinin azaltılması açısından planlanacak programlarda RTT rolü önemlidir ve tanımlanması gereklidir.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RTT iletişim becerileri desteklenmeli, anksiyete ve depresyon semptomlarının fark edilip, destek için yönlendirilmesi için eğitim planlanması yapılmalıdır. </a:t>
            </a:r>
          </a:p>
        </p:txBody>
      </p:sp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2155"/>
            <a:ext cx="10071100" cy="4239890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Shape 190"/>
          <p:cNvSpPr/>
          <p:nvPr/>
        </p:nvSpPr>
        <p:spPr>
          <a:xfrm>
            <a:off x="1225261" y="271528"/>
            <a:ext cx="7620578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RT tedavisinde maske uygulamasına bağlı anksiyete </a:t>
            </a:r>
          </a:p>
        </p:txBody>
      </p:sp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850" y="2057400"/>
            <a:ext cx="5867400" cy="3429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Shape 193"/>
          <p:cNvSpPr/>
          <p:nvPr/>
        </p:nvSpPr>
        <p:spPr>
          <a:xfrm>
            <a:off x="197266" y="150740"/>
            <a:ext cx="9676567" cy="1908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Maske uygulamasına bağlı gelişen anksiyete hastaya yeterli bilgilendirme yapılması, tekrarlayan uygulamalarla azaltılabilir.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RTT’ler günlük hasta ile iletişim kurduklarından, prosedürlere verdikleri tepkileri fark edebildikleri için bu durumu yönetebilmek için anahtar konumdadırlar.</a:t>
            </a:r>
          </a:p>
        </p:txBody>
      </p:sp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496" y="1043412"/>
            <a:ext cx="7498108" cy="4339376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Shape 196"/>
          <p:cNvSpPr/>
          <p:nvPr/>
        </p:nvSpPr>
        <p:spPr>
          <a:xfrm>
            <a:off x="1225261" y="201677"/>
            <a:ext cx="7620578" cy="739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Onkoloji bölümünde çalışanlarında  online iletişim becerileri eğitim programı geliştirilmesi</a:t>
            </a:r>
          </a:p>
        </p:txBody>
      </p:sp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877" y="1433143"/>
            <a:ext cx="5455346" cy="2797914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Shape 199"/>
          <p:cNvSpPr/>
          <p:nvPr/>
        </p:nvSpPr>
        <p:spPr>
          <a:xfrm>
            <a:off x="197266" y="303140"/>
            <a:ext cx="9676567" cy="1197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sz="2400" b="1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Online olarak uygulanan iletişim becerileri eğitimi ile iletişim gelişmesine ve hastalara olumlu yansımasına rağmen, kabul görmesi konusunda kısıtlılıklar var.</a:t>
            </a:r>
          </a:p>
        </p:txBody>
      </p:sp>
      <p:sp>
        <p:nvSpPr>
          <p:cNvPr id="200" name="Shape 200"/>
          <p:cNvSpPr/>
          <p:nvPr/>
        </p:nvSpPr>
        <p:spPr>
          <a:xfrm>
            <a:off x="3126565" y="4468877"/>
            <a:ext cx="6264754" cy="739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Ön lisans ya da lisans eğitim programlarına dahil edilmesi tartışılabilir.</a:t>
            </a:r>
          </a:p>
        </p:txBody>
      </p:sp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/>
          <p:nvPr/>
        </p:nvSpPr>
        <p:spPr>
          <a:xfrm>
            <a:off x="906181" y="1637095"/>
            <a:ext cx="6934729" cy="3221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Enerjisinin olmaması ve uyuyamama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Bunalmışlık hissi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Konsantre olmakta ve karar vermekte güçsüzlük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Olumsuz düşünceler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Değersizlik hissi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İnsanlardan ve faaliyetlerden uzaklaşma</a:t>
            </a:r>
          </a:p>
        </p:txBody>
      </p:sp>
      <p:sp>
        <p:nvSpPr>
          <p:cNvPr id="203" name="Shape 203"/>
          <p:cNvSpPr/>
          <p:nvPr/>
        </p:nvSpPr>
        <p:spPr>
          <a:xfrm>
            <a:off x="992965" y="797308"/>
            <a:ext cx="4300570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Depresyonda olan hastayı tanımak</a:t>
            </a:r>
          </a:p>
        </p:txBody>
      </p:sp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/>
        </p:nvSpPr>
        <p:spPr>
          <a:xfrm>
            <a:off x="248143" y="1745934"/>
            <a:ext cx="9815446" cy="3221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Sabırlı ve anlayışlı olmak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Cesaretlendirmeye çalışmak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Sorunun ne olduğunu sormak, yardımcı olup olamayacağınızı sormak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Açık bir şekilde ve anlayabilecekleri bir hızda konuşmak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Kişiye saygı ve onuruna saygılı davranmak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Olumlu önerilerde bulunmaya devam etmek</a:t>
            </a:r>
          </a:p>
        </p:txBody>
      </p:sp>
      <p:sp>
        <p:nvSpPr>
          <p:cNvPr id="206" name="Shape 206"/>
          <p:cNvSpPr/>
          <p:nvPr/>
        </p:nvSpPr>
        <p:spPr>
          <a:xfrm>
            <a:off x="261445" y="1020828"/>
            <a:ext cx="4300570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Depresyonda olan hastaya yaklaşım</a:t>
            </a:r>
          </a:p>
        </p:txBody>
      </p:sp>
    </p:spTree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/>
        </p:nvSpPr>
        <p:spPr>
          <a:xfrm>
            <a:off x="659811" y="1040576"/>
            <a:ext cx="7105558" cy="4437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40631" indent="-240631">
              <a:lnSpc>
                <a:spcPct val="120000"/>
              </a:lnSpc>
              <a:buSzPct val="100000"/>
              <a:buChar char="•"/>
              <a:defRPr sz="2400"/>
            </a:pPr>
            <a:r>
              <a:t>Kaygı düzeyi yüksek olma</a:t>
            </a:r>
          </a:p>
          <a:p>
            <a:pPr marL="240631" indent="-240631">
              <a:lnSpc>
                <a:spcPct val="120000"/>
              </a:lnSpc>
              <a:buSzPct val="100000"/>
              <a:buChar char="•"/>
              <a:defRPr sz="2400"/>
            </a:pPr>
            <a:r>
              <a:t>Endişeli olma</a:t>
            </a:r>
          </a:p>
          <a:p>
            <a:pPr marL="240631" indent="-240631">
              <a:lnSpc>
                <a:spcPct val="120000"/>
              </a:lnSpc>
              <a:buSzPct val="100000"/>
              <a:buChar char="•"/>
              <a:defRPr sz="2400"/>
            </a:pPr>
            <a:r>
              <a:t>Korkulu olma</a:t>
            </a:r>
          </a:p>
          <a:p>
            <a:pPr marL="240631" indent="-240631">
              <a:lnSpc>
                <a:spcPct val="120000"/>
              </a:lnSpc>
              <a:buSzPct val="100000"/>
              <a:buChar char="•"/>
              <a:defRPr sz="2400"/>
            </a:pPr>
            <a:r>
              <a:t>İnsanlardan ve faaliyetlerden uzaklaşma </a:t>
            </a:r>
          </a:p>
          <a:p>
            <a:pPr marL="240631" indent="-240631">
              <a:lnSpc>
                <a:spcPct val="120000"/>
              </a:lnSpc>
              <a:buSzPct val="100000"/>
              <a:buChar char="•"/>
              <a:defRPr sz="2400"/>
            </a:pPr>
            <a:r>
              <a:t>Terleme/titreme</a:t>
            </a:r>
          </a:p>
          <a:p>
            <a:pPr marL="240631" indent="-240631">
              <a:lnSpc>
                <a:spcPct val="120000"/>
              </a:lnSpc>
              <a:buSzPct val="100000"/>
              <a:buChar char="•"/>
              <a:defRPr sz="2400"/>
            </a:pPr>
            <a:r>
              <a:t>Ağzı kuruluğu </a:t>
            </a:r>
          </a:p>
          <a:p>
            <a:pPr marL="240631" indent="-240631">
              <a:lnSpc>
                <a:spcPct val="120000"/>
              </a:lnSpc>
              <a:buSzPct val="100000"/>
              <a:buChar char="•"/>
              <a:defRPr sz="2400"/>
            </a:pPr>
            <a:r>
              <a:t>Konsantrasyon güçlüğü</a:t>
            </a:r>
          </a:p>
          <a:p>
            <a:pPr marL="240631" indent="-240631">
              <a:lnSpc>
                <a:spcPct val="120000"/>
              </a:lnSpc>
              <a:buSzPct val="100000"/>
              <a:buChar char="•"/>
              <a:defRPr sz="2400"/>
            </a:pPr>
            <a:r>
              <a:t>Uykusuzluk</a:t>
            </a:r>
          </a:p>
          <a:p>
            <a:pPr marL="240631" indent="-240631">
              <a:lnSpc>
                <a:spcPct val="120000"/>
              </a:lnSpc>
              <a:buSzPct val="100000"/>
              <a:buChar char="•"/>
              <a:defRPr sz="2400"/>
            </a:pPr>
            <a:r>
              <a:t>Nefes darlığı</a:t>
            </a:r>
          </a:p>
          <a:p>
            <a:pPr marL="240631" indent="-240631">
              <a:lnSpc>
                <a:spcPct val="120000"/>
              </a:lnSpc>
              <a:buSzPct val="100000"/>
              <a:buChar char="•"/>
              <a:defRPr sz="2400"/>
            </a:pPr>
            <a:r>
              <a:t>Panik hali</a:t>
            </a:r>
          </a:p>
        </p:txBody>
      </p:sp>
      <p:sp>
        <p:nvSpPr>
          <p:cNvPr id="209" name="Shape 209"/>
          <p:cNvSpPr/>
          <p:nvPr/>
        </p:nvSpPr>
        <p:spPr>
          <a:xfrm>
            <a:off x="683085" y="350268"/>
            <a:ext cx="4300570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Anksiyetesi olan hastayı tanımak</a:t>
            </a:r>
          </a:p>
        </p:txBody>
      </p:sp>
    </p:spTree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/>
        </p:nvSpPr>
        <p:spPr>
          <a:xfrm>
            <a:off x="502936" y="1745934"/>
            <a:ext cx="9305859" cy="3221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Kendinizi tanıtmak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Kendi anksiyete düzeyinizi fark etmek ve sakin kalmak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Fiziksel ortamı mümkün olduğunca sessiz ve sakin tutmak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Kısa, basit giriş yapmak ama yapılacak işlemleri ayrıntılı anlatmak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Fiziksel şikayetlerini vurgulamadan ele almak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Hastanın özel kaygılarını ve korkularını anlamaya odaklanmak</a:t>
            </a:r>
          </a:p>
        </p:txBody>
      </p:sp>
      <p:sp>
        <p:nvSpPr>
          <p:cNvPr id="212" name="Shape 212"/>
          <p:cNvSpPr/>
          <p:nvPr/>
        </p:nvSpPr>
        <p:spPr>
          <a:xfrm>
            <a:off x="568785" y="1094488"/>
            <a:ext cx="4300570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Ansiyetesi olan hastaya yaklaşım-I</a:t>
            </a:r>
          </a:p>
        </p:txBody>
      </p:sp>
    </p:spTree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276876" y="1320675"/>
            <a:ext cx="7815792" cy="3774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Geri bildirim sağlamak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Sorun çözmeye yardımcı olmak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Sabırlı ve anlayışlı olmak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Endişesini kabullenmek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Rahat ve sakin duruş, aktif dinleme becerisi göstermek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Kişiye saygı ve onuruna saygılı davranmak</a:t>
            </a:r>
          </a:p>
          <a:p>
            <a:pPr marL="240631" indent="-240631">
              <a:lnSpc>
                <a:spcPct val="150000"/>
              </a:lnSpc>
              <a:buSzPct val="100000"/>
              <a:buChar char="•"/>
              <a:defRPr sz="2400"/>
            </a:pPr>
            <a:r>
              <a:t>Olumlu önerilerde bulunmaya devam etmek</a:t>
            </a:r>
          </a:p>
        </p:txBody>
      </p:sp>
      <p:sp>
        <p:nvSpPr>
          <p:cNvPr id="215" name="Shape 215"/>
          <p:cNvSpPr/>
          <p:nvPr/>
        </p:nvSpPr>
        <p:spPr>
          <a:xfrm>
            <a:off x="340185" y="614428"/>
            <a:ext cx="4300570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Ansiyetesi olan hastaya yaklaşım-II</a:t>
            </a:r>
          </a:p>
        </p:txBody>
      </p:sp>
    </p:spTree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/>
          <p:nvPr/>
        </p:nvSpPr>
        <p:spPr>
          <a:xfrm>
            <a:off x="2885265" y="2608328"/>
            <a:ext cx="4300570" cy="447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blurRad="63500" dist="25400" dir="5400000" rotWithShape="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Sabrınız için teşekkür ederim…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49262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1043</Words>
  <Application>Microsoft Office PowerPoint</Application>
  <PresentationFormat>Özel</PresentationFormat>
  <Paragraphs>148</Paragraphs>
  <Slides>46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46</vt:i4>
      </vt:variant>
    </vt:vector>
  </HeadingPairs>
  <TitlesOfParts>
    <vt:vector size="50" baseType="lpstr">
      <vt:lpstr>Arial</vt:lpstr>
      <vt:lpstr>Helvetica Light</vt:lpstr>
      <vt:lpstr>Times New Roman</vt:lpstr>
      <vt:lpstr>Office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dmk Antalya</dc:creator>
  <cp:lastModifiedBy>dmk Antalya</cp:lastModifiedBy>
  <cp:revision>1</cp:revision>
  <dcterms:modified xsi:type="dcterms:W3CDTF">2024-05-14T08:42:18Z</dcterms:modified>
</cp:coreProperties>
</file>