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1321" r:id="rId4"/>
    <p:sldId id="1314" r:id="rId5"/>
    <p:sldId id="1315" r:id="rId6"/>
    <p:sldId id="1316" r:id="rId7"/>
    <p:sldId id="1318" r:id="rId8"/>
    <p:sldId id="1319" r:id="rId9"/>
    <p:sldId id="1320" r:id="rId10"/>
    <p:sldId id="1317" r:id="rId11"/>
    <p:sldId id="131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66"/>
    <a:srgbClr val="0099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2" y="67"/>
      </p:cViewPr>
      <p:guideLst>
        <p:guide orient="horz" pos="2160"/>
        <p:guide pos="3840"/>
        <p:guide orient="horz" pos="6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28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44EF2-5EA2-47AD-BF4B-F20A0706037C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F0F1A-D54A-4528-AD53-406CFD603D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074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58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19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34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41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9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03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91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62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645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89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31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874827" cy="2387600"/>
          </a:xfrm>
        </p:spPr>
        <p:txBody>
          <a:bodyPr>
            <a:normAutofit/>
          </a:bodyPr>
          <a:lstStyle/>
          <a:p>
            <a:pPr algn="r"/>
            <a:r>
              <a:rPr lang="tr-TR" sz="4000" b="1" dirty="0">
                <a:solidFill>
                  <a:srgbClr val="002060"/>
                </a:solidFill>
                <a:latin typeface="Calibri" panose="020F0502020204030204" pitchFamily="34" charset="0"/>
                <a:ea typeface="Roboto Bk" pitchFamily="2" charset="0"/>
                <a:cs typeface="Calibri" panose="020F0502020204030204" pitchFamily="34" charset="0"/>
              </a:rPr>
              <a:t>RTT Lisans Seviyesinde Eğitim Olmamalı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986501"/>
            <a:ext cx="9874826" cy="2393517"/>
          </a:xfrm>
        </p:spPr>
        <p:txBody>
          <a:bodyPr>
            <a:normAutofit fontScale="92500" lnSpcReduction="10000"/>
          </a:bodyPr>
          <a:lstStyle/>
          <a:p>
            <a:pPr indent="631825" algn="r">
              <a:spcBef>
                <a:spcPct val="0"/>
              </a:spcBef>
            </a:pPr>
            <a:endParaRPr lang="tr-TR" sz="2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631825" algn="r">
              <a:spcBef>
                <a:spcPct val="0"/>
              </a:spcBef>
            </a:pPr>
            <a:endParaRPr lang="tr-TR" sz="2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631825" algn="r">
              <a:spcBef>
                <a:spcPct val="0"/>
              </a:spcBef>
            </a:pPr>
            <a:r>
              <a:rPr lang="tr-TR" sz="2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Dr.Öğr.Üyesi</a:t>
            </a:r>
            <a:r>
              <a:rPr lang="tr-TR" sz="2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Evren Ozan Göksel</a:t>
            </a:r>
          </a:p>
          <a:p>
            <a:pPr algn="r">
              <a:spcBef>
                <a:spcPct val="0"/>
              </a:spcBef>
            </a:pPr>
            <a:endParaRPr lang="tr-TR" sz="3600" baseline="30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endParaRPr lang="tr-TR" sz="3600" baseline="30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r>
              <a:rPr lang="tr-TR" sz="3600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Acıbadem Üniversitesi SHMYO Radyoterapi Programı</a:t>
            </a:r>
          </a:p>
          <a:p>
            <a:pPr algn="r">
              <a:spcBef>
                <a:spcPct val="0"/>
              </a:spcBef>
            </a:pPr>
            <a:r>
              <a:rPr lang="tr-TR" sz="3600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Acıbadem </a:t>
            </a:r>
            <a:r>
              <a:rPr lang="tr-TR" sz="3600" baseline="30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Altunizade</a:t>
            </a:r>
            <a:r>
              <a:rPr lang="tr-TR" sz="3600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Hastanesi Radyasyon Onkolojisi Bölümü</a:t>
            </a:r>
            <a:endParaRPr lang="tr-TR" sz="17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r>
              <a:rPr lang="tr-TR" sz="17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evren.goksel@acibadem.edu.tr</a:t>
            </a:r>
            <a:endParaRPr lang="tr-TR" sz="17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4" name="Picture 3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492798"/>
            <a:ext cx="1584531" cy="1848620"/>
          </a:xfrm>
          <a:prstGeom prst="rect">
            <a:avLst/>
          </a:prstGeom>
          <a:ln>
            <a:noFill/>
          </a:ln>
          <a:effectLst>
            <a:glow rad="127000">
              <a:schemeClr val="bg1">
                <a:lumMod val="85000"/>
                <a:alpha val="40000"/>
              </a:schemeClr>
            </a:glow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5FCE892B-7F5A-26BF-1EEB-DB32BE3FE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99" y="105882"/>
            <a:ext cx="2973467" cy="155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0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IAEA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A3722B73-577A-D107-A7D2-87A9D4CD9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710" y="1183318"/>
            <a:ext cx="3365500" cy="47117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E3DF908-05FD-B35A-A91C-4E2697AF9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296" y="1532739"/>
            <a:ext cx="7269768" cy="90872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D651687-42BF-649F-70F6-7A685BB4C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423" y="2875402"/>
            <a:ext cx="7231777" cy="801248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14770E22-3214-B03A-9228-A28E539BE814}"/>
              </a:ext>
            </a:extLst>
          </p:cNvPr>
          <p:cNvSpPr txBox="1"/>
          <p:nvPr/>
        </p:nvSpPr>
        <p:spPr>
          <a:xfrm>
            <a:off x="896239" y="4238714"/>
            <a:ext cx="78608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tr-TR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Radyasyon onkolojisi uygulamasının temelini oluşturan bilimsel bilgilerin </a:t>
            </a:r>
          </a:p>
          <a:p>
            <a:pPr algn="just"/>
            <a:r>
              <a:rPr lang="tr-TR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ve anlayışın yeterli düzeyde kazanılmasını sağlamak ve radyasyon tedavisinin </a:t>
            </a:r>
          </a:p>
          <a:p>
            <a:pPr algn="just"/>
            <a:r>
              <a:rPr lang="tr-TR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doğru şekilde hazırlanması ve uygulanması için gerekli yeterliliklerin elde edilmesi </a:t>
            </a:r>
          </a:p>
          <a:p>
            <a:pPr algn="just"/>
            <a:r>
              <a:rPr lang="tr-TR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amacıyla </a:t>
            </a:r>
            <a:r>
              <a:rPr lang="tr-TR" b="0" i="0" u="none" strike="noStrike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Söhne"/>
              </a:rPr>
              <a:t>asgari süre olarak iki yıl kabul edilmiştir.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04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ESTRO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872745D3-19C8-4F3A-D0F1-E0AC7BFD3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567" y="110056"/>
            <a:ext cx="5638738" cy="1471746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6C170A04-F6C7-8E54-747E-BEC61F16E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435" y="2416863"/>
            <a:ext cx="8525762" cy="202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9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Dünyadaki Durum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7147015-E033-EFB2-07F4-806E3F5BE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790" y="1035586"/>
            <a:ext cx="8137968" cy="566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7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Dünyadaki Durum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4D3BEEA9-64A2-37E0-0113-DB5E13503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639" y="2376151"/>
            <a:ext cx="6362700" cy="303115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A182BFB-33E0-1F6B-D756-CD7A15195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0" y="64751"/>
            <a:ext cx="6362700" cy="23114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49979F7-8E79-0EE0-A0F5-CF38A09AB4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596" y="5382020"/>
            <a:ext cx="4677216" cy="1411229"/>
          </a:xfrm>
          <a:prstGeom prst="rect">
            <a:avLst/>
          </a:prstGeom>
        </p:spPr>
      </p:pic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C88F5A48-EBBC-3BF8-3008-DA3ED6EA28AE}"/>
              </a:ext>
            </a:extLst>
          </p:cNvPr>
          <p:cNvCxnSpPr>
            <a:cxnSpLocks/>
          </p:cNvCxnSpPr>
          <p:nvPr/>
        </p:nvCxnSpPr>
        <p:spPr>
          <a:xfrm>
            <a:off x="7501339" y="5761822"/>
            <a:ext cx="3614680" cy="0"/>
          </a:xfrm>
          <a:prstGeom prst="line">
            <a:avLst/>
          </a:prstGeom>
          <a:ln w="412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Yuvarlatılmış Dikdörtgen 12">
            <a:extLst>
              <a:ext uri="{FF2B5EF4-FFF2-40B4-BE49-F238E27FC236}">
                <a16:creationId xmlns:a16="http://schemas.microsoft.com/office/drawing/2014/main" id="{60C84CB7-3C4F-7FA8-3E32-599260BDB88D}"/>
              </a:ext>
            </a:extLst>
          </p:cNvPr>
          <p:cNvSpPr/>
          <p:nvPr/>
        </p:nvSpPr>
        <p:spPr>
          <a:xfrm>
            <a:off x="1377609" y="4318612"/>
            <a:ext cx="914400" cy="32266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2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Soru İşaretleri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İçerik Yer Tutucusu 8">
            <a:extLst>
              <a:ext uri="{FF2B5EF4-FFF2-40B4-BE49-F238E27FC236}">
                <a16:creationId xmlns:a16="http://schemas.microsoft.com/office/drawing/2014/main" id="{84876CDB-5DBC-C6F7-5F9B-ACD4AE4BF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Avrupada</a:t>
            </a:r>
            <a:r>
              <a:rPr lang="en-US" dirty="0"/>
              <a:t> </a:t>
            </a:r>
            <a:r>
              <a:rPr lang="en-US" dirty="0" err="1"/>
              <a:t>çoğunluk</a:t>
            </a:r>
            <a:r>
              <a:rPr lang="en-US" dirty="0"/>
              <a:t> 3 </a:t>
            </a:r>
            <a:r>
              <a:rPr lang="en-US" dirty="0" err="1"/>
              <a:t>yılı</a:t>
            </a:r>
            <a:r>
              <a:rPr lang="en-US" dirty="0"/>
              <a:t> </a:t>
            </a:r>
            <a:r>
              <a:rPr lang="en-US" dirty="0" err="1"/>
              <a:t>tercih</a:t>
            </a:r>
            <a:r>
              <a:rPr lang="en-US" dirty="0"/>
              <a:t> </a:t>
            </a:r>
            <a:r>
              <a:rPr lang="en-US" dirty="0" err="1"/>
              <a:t>etmiş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3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lisans</a:t>
            </a:r>
            <a:r>
              <a:rPr lang="en-US" dirty="0"/>
              <a:t> </a:t>
            </a:r>
            <a:r>
              <a:rPr lang="en-US" dirty="0" err="1"/>
              <a:t>düzeyi</a:t>
            </a:r>
            <a:r>
              <a:rPr lang="en-US" dirty="0"/>
              <a:t> </a:t>
            </a:r>
            <a:r>
              <a:rPr lang="en-US" dirty="0" err="1"/>
              <a:t>midir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 err="1"/>
              <a:t>Ülkemizde</a:t>
            </a:r>
            <a:r>
              <a:rPr lang="en-US" dirty="0"/>
              <a:t> 3 </a:t>
            </a:r>
            <a:r>
              <a:rPr lang="en-US" dirty="0" err="1"/>
              <a:t>yıllık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program var </a:t>
            </a:r>
            <a:r>
              <a:rPr lang="en-US" dirty="0" err="1"/>
              <a:t>mı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0207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Günümüzde Ülkemizdeki Durum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24407D9-DF12-7BEC-5B3B-61136F9AD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491" y="1200785"/>
            <a:ext cx="9601200" cy="4949190"/>
          </a:xfrm>
        </p:spPr>
        <p:txBody>
          <a:bodyPr>
            <a:normAutofit/>
          </a:bodyPr>
          <a:lstStyle/>
          <a:p>
            <a:pPr>
              <a:buClr>
                <a:srgbClr val="002060"/>
              </a:buClr>
            </a:pPr>
            <a:r>
              <a:rPr lang="tr-TR" altLang="en-US" sz="1800" dirty="0"/>
              <a:t>Ankete ülkemizden 151 RTT kayılmıştır.</a:t>
            </a:r>
          </a:p>
          <a:p>
            <a:pPr>
              <a:buClr>
                <a:srgbClr val="002060"/>
              </a:buClr>
            </a:pPr>
            <a:endParaRPr lang="tr-TR" altLang="en-US" sz="1800" dirty="0"/>
          </a:p>
          <a:p>
            <a:pPr>
              <a:buClr>
                <a:srgbClr val="002060"/>
              </a:buClr>
            </a:pPr>
            <a:r>
              <a:rPr lang="tr-TR" altLang="en-US" sz="1800" dirty="0"/>
              <a:t>‘’Ülkemizde RTT eğitimini iyileştirmek için neler yapılabilir?’’ açık uçlu sorusunu 73 kişi yanıtlamıştır.</a:t>
            </a:r>
          </a:p>
          <a:p>
            <a:pPr>
              <a:buClr>
                <a:srgbClr val="002060"/>
              </a:buClr>
            </a:pPr>
            <a:r>
              <a:rPr lang="tr-TR" altLang="en-US" sz="1800" dirty="0"/>
              <a:t>Staj süresi uzatılmalıdır </a:t>
            </a:r>
            <a:r>
              <a:rPr lang="tr-TR" altLang="en-US" sz="1800" dirty="0">
                <a:sym typeface="+mn-ea"/>
              </a:rPr>
              <a:t>(n=20)</a:t>
            </a:r>
            <a:endParaRPr lang="tr-TR" altLang="en-US" sz="1800" dirty="0"/>
          </a:p>
          <a:p>
            <a:pPr>
              <a:buClr>
                <a:srgbClr val="002060"/>
              </a:buClr>
            </a:pPr>
            <a:r>
              <a:rPr lang="tr-TR" altLang="en-US" sz="1800" dirty="0"/>
              <a:t>Kontenjanlar azaltılmalı </a:t>
            </a:r>
            <a:r>
              <a:rPr lang="tr-TR" altLang="en-US" sz="1800" dirty="0">
                <a:sym typeface="+mn-ea"/>
              </a:rPr>
              <a:t>(n=11)</a:t>
            </a:r>
          </a:p>
          <a:p>
            <a:pPr>
              <a:buClr>
                <a:srgbClr val="002060"/>
              </a:buClr>
            </a:pPr>
            <a:r>
              <a:rPr lang="tr-TR" altLang="en-US" sz="1800" dirty="0">
                <a:solidFill>
                  <a:srgbClr val="FF0000"/>
                </a:solidFill>
                <a:sym typeface="+mn-ea"/>
              </a:rPr>
              <a:t>Lisans eğitimine dönüştürülmeli (n=8)</a:t>
            </a:r>
          </a:p>
          <a:p>
            <a:pPr>
              <a:buClr>
                <a:srgbClr val="002060"/>
              </a:buClr>
            </a:pPr>
            <a:r>
              <a:rPr lang="tr-TR" altLang="en-US" sz="1800" dirty="0">
                <a:sym typeface="+mn-ea"/>
              </a:rPr>
              <a:t>Okullarda RT </a:t>
            </a:r>
            <a:r>
              <a:rPr lang="tr-TR" altLang="en-US" sz="1800" dirty="0" err="1">
                <a:sym typeface="+mn-ea"/>
              </a:rPr>
              <a:t>labaratuvarı</a:t>
            </a:r>
            <a:r>
              <a:rPr lang="tr-TR" altLang="en-US" sz="1800" dirty="0">
                <a:sym typeface="+mn-ea"/>
              </a:rPr>
              <a:t> bulunmalı (n=7)</a:t>
            </a:r>
            <a:endParaRPr lang="tr-TR" altLang="en-US" sz="1800" dirty="0"/>
          </a:p>
          <a:p>
            <a:pPr>
              <a:buClr>
                <a:srgbClr val="002060"/>
              </a:buClr>
            </a:pPr>
            <a:endParaRPr lang="tr-TR" altLang="en-US" sz="1800" dirty="0">
              <a:sym typeface="+mn-ea"/>
            </a:endParaRPr>
          </a:p>
          <a:p>
            <a:pPr>
              <a:buClr>
                <a:srgbClr val="002060"/>
              </a:buClr>
            </a:pPr>
            <a:r>
              <a:rPr lang="tr-TR" altLang="en-US" sz="1800" dirty="0"/>
              <a:t>Uluslararası Atom Enerjisi Kurumu (IAEA) da Radyasyon Terapistleri (</a:t>
            </a:r>
            <a:r>
              <a:rPr lang="tr-TR" altLang="en-US" sz="1800" dirty="0" err="1"/>
              <a:t>RTT'ler</a:t>
            </a:r>
            <a:r>
              <a:rPr lang="tr-TR" altLang="en-US" sz="1800" dirty="0"/>
              <a:t>) için 2 yıllık eğitim programını onaylarken, mümkün olduğunda 3 yıla çıkarılabileceğini tavsiye eder. </a:t>
            </a:r>
          </a:p>
          <a:p>
            <a:pPr>
              <a:buClr>
                <a:srgbClr val="002060"/>
              </a:buClr>
            </a:pPr>
            <a:r>
              <a:rPr lang="tr-TR" altLang="en-US" sz="1800" dirty="0"/>
              <a:t>ESTRO ise, eğitim süresinin 3 yıl olmasını önermektedir.</a:t>
            </a:r>
          </a:p>
        </p:txBody>
      </p:sp>
    </p:spTree>
    <p:extLst>
      <p:ext uri="{BB962C8B-B14F-4D97-AF65-F5344CB8AC3E}">
        <p14:creationId xmlns:p14="http://schemas.microsoft.com/office/powerpoint/2010/main" val="492076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Ankete Katılan Sayısı Yeterli mi?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A1DA5E51-CB8D-F93A-DB82-BD7852F6D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0" y="845929"/>
            <a:ext cx="6223000" cy="215900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426CEC1-34CB-99E9-78B6-1D01BEB4F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839" y="3294495"/>
            <a:ext cx="9668631" cy="2011796"/>
          </a:xfrm>
          <a:prstGeom prst="rect">
            <a:avLst/>
          </a:prstGeom>
        </p:spPr>
      </p:pic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7AC1C3F3-85BB-9D12-9B35-49C07D35079F}"/>
              </a:ext>
            </a:extLst>
          </p:cNvPr>
          <p:cNvSpPr/>
          <p:nvPr/>
        </p:nvSpPr>
        <p:spPr>
          <a:xfrm>
            <a:off x="8866909" y="3429000"/>
            <a:ext cx="1405318" cy="421859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7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Ülkemizdeki Teknikerlerin Güncel Duruma Bakışı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D23592DE-EB9F-1454-51FA-721EF524E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410" y="908720"/>
            <a:ext cx="5975249" cy="198688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5341A4C-41F2-FC7F-8456-205A72743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763" y="1728042"/>
            <a:ext cx="5866438" cy="4221238"/>
          </a:xfrm>
          <a:prstGeom prst="rect">
            <a:avLst/>
          </a:prstGeom>
        </p:spPr>
      </p:pic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4ACF7F7E-6F13-1FD1-2B04-63A57572C112}"/>
              </a:ext>
            </a:extLst>
          </p:cNvPr>
          <p:cNvSpPr/>
          <p:nvPr/>
        </p:nvSpPr>
        <p:spPr>
          <a:xfrm>
            <a:off x="1277958" y="4318612"/>
            <a:ext cx="5607584" cy="45169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7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Günümüzde Ülkemizdeki Durum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İçerik Yer Tutucusu 8">
            <a:extLst>
              <a:ext uri="{FF2B5EF4-FFF2-40B4-BE49-F238E27FC236}">
                <a16:creationId xmlns:a16="http://schemas.microsoft.com/office/drawing/2014/main" id="{84876CDB-5DBC-C6F7-5F9B-ACD4AE4BF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Günümüzde</a:t>
            </a:r>
            <a:r>
              <a:rPr lang="en-US" dirty="0"/>
              <a:t> </a:t>
            </a:r>
            <a:r>
              <a:rPr lang="en-US" dirty="0" err="1"/>
              <a:t>çalışan</a:t>
            </a:r>
            <a:r>
              <a:rPr lang="en-US" dirty="0"/>
              <a:t> </a:t>
            </a:r>
            <a:r>
              <a:rPr lang="en-US" dirty="0" err="1"/>
              <a:t>radyoterapi</a:t>
            </a:r>
            <a:r>
              <a:rPr lang="en-US" dirty="0"/>
              <a:t> </a:t>
            </a:r>
            <a:r>
              <a:rPr lang="en-US" dirty="0" err="1"/>
              <a:t>teknikeri</a:t>
            </a:r>
            <a:r>
              <a:rPr lang="en-US" dirty="0"/>
              <a:t> </a:t>
            </a:r>
            <a:r>
              <a:rPr lang="en-US" dirty="0" err="1"/>
              <a:t>arkadaşlarımız</a:t>
            </a:r>
            <a:r>
              <a:rPr lang="en-US" dirty="0"/>
              <a:t> </a:t>
            </a:r>
            <a:r>
              <a:rPr lang="en-US" dirty="0" err="1"/>
              <a:t>yetersiz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mi </a:t>
            </a:r>
            <a:r>
              <a:rPr lang="en-US" dirty="0" err="1"/>
              <a:t>aldı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5706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 marL="0" indent="0">
              <a:lnSpc>
                <a:spcPct val="125000"/>
              </a:lnSpc>
              <a:buNone/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Alt Başlık 1">
            <a:extLst>
              <a:ext uri="{FF2B5EF4-FFF2-40B4-BE49-F238E27FC236}">
                <a16:creationId xmlns:a16="http://schemas.microsoft.com/office/drawing/2014/main" id="{75488D91-F182-DFBA-641B-33A0FE11B431}"/>
              </a:ext>
            </a:extLst>
          </p:cNvPr>
          <p:cNvSpPr txBox="1">
            <a:spLocks/>
          </p:cNvSpPr>
          <p:nvPr/>
        </p:nvSpPr>
        <p:spPr>
          <a:xfrm>
            <a:off x="1740051" y="5938088"/>
            <a:ext cx="8711898" cy="580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3200" dirty="0">
                <a:solidFill>
                  <a:srgbClr val="67308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İlginiz için teşekkürler…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8138C5BE-4537-53DD-188F-92283D0A3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73" y="870336"/>
            <a:ext cx="9429125" cy="493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722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</TotalTime>
  <Words>231</Words>
  <Application>Microsoft Office PowerPoint</Application>
  <PresentationFormat>Geniş ekran</PresentationFormat>
  <Paragraphs>39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8" baseType="lpstr">
      <vt:lpstr>Apple Chancery</vt:lpstr>
      <vt:lpstr>Aptos</vt:lpstr>
      <vt:lpstr>Arial</vt:lpstr>
      <vt:lpstr>Calibri</vt:lpstr>
      <vt:lpstr>Calibri Light</vt:lpstr>
      <vt:lpstr>Söhne</vt:lpstr>
      <vt:lpstr>Office Teması</vt:lpstr>
      <vt:lpstr>RTT Lisans Seviyesinde Eğitim Olmamalı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Dell</dc:creator>
  <cp:lastModifiedBy>dmk Antalya</cp:lastModifiedBy>
  <cp:revision>159</cp:revision>
  <dcterms:created xsi:type="dcterms:W3CDTF">2024-05-05T04:38:10Z</dcterms:created>
  <dcterms:modified xsi:type="dcterms:W3CDTF">2024-05-15T08:42:30Z</dcterms:modified>
</cp:coreProperties>
</file>