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3"/>
  </p:sldMasterIdLst>
  <p:notesMasterIdLst>
    <p:notesMasterId r:id="rId33"/>
  </p:notesMasterIdLst>
  <p:handoutMasterIdLst>
    <p:handoutMasterId r:id="rId34"/>
  </p:handoutMasterIdLst>
  <p:sldIdLst>
    <p:sldId id="256" r:id="rId4"/>
    <p:sldId id="258" r:id="rId5"/>
    <p:sldId id="299" r:id="rId6"/>
    <p:sldId id="316" r:id="rId7"/>
    <p:sldId id="315" r:id="rId8"/>
    <p:sldId id="317" r:id="rId9"/>
    <p:sldId id="260" r:id="rId10"/>
    <p:sldId id="318" r:id="rId11"/>
    <p:sldId id="321" r:id="rId12"/>
    <p:sldId id="322" r:id="rId13"/>
    <p:sldId id="312" r:id="rId14"/>
    <p:sldId id="267" r:id="rId15"/>
    <p:sldId id="270" r:id="rId16"/>
    <p:sldId id="308" r:id="rId17"/>
    <p:sldId id="261" r:id="rId18"/>
    <p:sldId id="302" r:id="rId19"/>
    <p:sldId id="320" r:id="rId20"/>
    <p:sldId id="272" r:id="rId21"/>
    <p:sldId id="310" r:id="rId22"/>
    <p:sldId id="309" r:id="rId23"/>
    <p:sldId id="276" r:id="rId24"/>
    <p:sldId id="274" r:id="rId25"/>
    <p:sldId id="264" r:id="rId26"/>
    <p:sldId id="271" r:id="rId27"/>
    <p:sldId id="314" r:id="rId28"/>
    <p:sldId id="306" r:id="rId29"/>
    <p:sldId id="307" r:id="rId30"/>
    <p:sldId id="319" r:id="rId31"/>
    <p:sldId id="269" r:id="rId3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84919" autoAdjust="0"/>
  </p:normalViewPr>
  <p:slideViewPr>
    <p:cSldViewPr snapToObjects="1">
      <p:cViewPr varScale="1">
        <p:scale>
          <a:sx n="70" d="100"/>
          <a:sy n="70" d="100"/>
        </p:scale>
        <p:origin x="330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F61EEEBF-BFFD-4B5C-BA01-A0FB7307FA9C}" type="datetime1">
              <a:rPr lang="en-US" smtClean="0"/>
              <a:t>5/28/2024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7F7C064-2469-4D86-B03D-F321CE9F4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2480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D27CDF8D-1308-476E-A422-A543ED770660}" type="datetime1">
              <a:rPr lang="en-US" smtClean="0"/>
              <a:t>5/28/2024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tr-T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tr-TR" noProof="0"/>
              <a:t>Click to edit Master text styles</a:t>
            </a:r>
          </a:p>
          <a:p>
            <a:pPr lvl="1"/>
            <a:r>
              <a:rPr lang="tr-TR" noProof="0"/>
              <a:t>Second level</a:t>
            </a:r>
          </a:p>
          <a:p>
            <a:pPr lvl="2"/>
            <a:r>
              <a:rPr lang="tr-TR" noProof="0"/>
              <a:t>Third level</a:t>
            </a:r>
          </a:p>
          <a:p>
            <a:pPr lvl="3"/>
            <a:r>
              <a:rPr lang="tr-TR" noProof="0"/>
              <a:t>Fourth level</a:t>
            </a:r>
          </a:p>
          <a:p>
            <a:pPr lvl="4"/>
            <a:r>
              <a:rPr lang="tr-TR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C6F7CBCF-C825-4919-9A39-2F916B6B9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5363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Geneva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5 tane </a:t>
            </a:r>
            <a:r>
              <a:rPr lang="tr-TR" dirty="0" err="1"/>
              <a:t>yontemımız</a:t>
            </a:r>
            <a:r>
              <a:rPr lang="tr-TR" dirty="0"/>
              <a:t> var </a:t>
            </a:r>
            <a:r>
              <a:rPr lang="tr-TR" dirty="0" err="1"/>
              <a:t>hareketın</a:t>
            </a:r>
            <a:r>
              <a:rPr lang="tr-TR" dirty="0"/>
              <a:t> tamamını kapsayan </a:t>
            </a:r>
            <a:r>
              <a:rPr lang="tr-TR" dirty="0" err="1"/>
              <a:t>teknıkler</a:t>
            </a:r>
            <a:r>
              <a:rPr lang="tr-TR" baseline="0" dirty="0"/>
              <a:t> buna </a:t>
            </a:r>
            <a:r>
              <a:rPr lang="tr-TR" baseline="0" dirty="0" err="1"/>
              <a:t>bız</a:t>
            </a:r>
            <a:r>
              <a:rPr lang="tr-TR" baseline="0" dirty="0"/>
              <a:t> aynı zamanda </a:t>
            </a:r>
            <a:r>
              <a:rPr lang="tr-TR" baseline="0" dirty="0" err="1"/>
              <a:t>ıtv</a:t>
            </a:r>
            <a:r>
              <a:rPr lang="tr-TR" baseline="0" dirty="0"/>
              <a:t> yaklaşımı </a:t>
            </a:r>
            <a:r>
              <a:rPr lang="tr-TR" baseline="0" dirty="0" err="1"/>
              <a:t>dıyoruz</a:t>
            </a:r>
            <a:r>
              <a:rPr lang="tr-TR" baseline="0" dirty="0"/>
              <a:t> 2 </a:t>
            </a:r>
            <a:r>
              <a:rPr lang="tr-TR" baseline="0" dirty="0" err="1"/>
              <a:t>gatıng</a:t>
            </a:r>
            <a:r>
              <a:rPr lang="tr-TR" baseline="0" dirty="0"/>
              <a:t> 3 nefes tutma </a:t>
            </a:r>
            <a:r>
              <a:rPr lang="tr-TR" baseline="0" dirty="0" err="1"/>
              <a:t>teknıklerı</a:t>
            </a:r>
            <a:r>
              <a:rPr lang="tr-TR" baseline="0" dirty="0"/>
              <a:t> 4 </a:t>
            </a:r>
            <a:r>
              <a:rPr lang="tr-TR" baseline="0" dirty="0" err="1"/>
              <a:t>sıg</a:t>
            </a:r>
            <a:r>
              <a:rPr lang="tr-TR" baseline="0" dirty="0"/>
              <a:t> nefes alma son olarak </a:t>
            </a:r>
            <a:r>
              <a:rPr lang="tr-TR" baseline="0" dirty="0" err="1"/>
              <a:t>nefesın</a:t>
            </a:r>
            <a:r>
              <a:rPr lang="tr-TR" baseline="0" dirty="0"/>
              <a:t> </a:t>
            </a:r>
            <a:r>
              <a:rPr lang="tr-TR" baseline="0" dirty="0" err="1"/>
              <a:t>sınkrenızasyon</a:t>
            </a:r>
            <a:r>
              <a:rPr lang="tr-TR" baseline="0" dirty="0"/>
              <a:t> </a:t>
            </a:r>
            <a:r>
              <a:rPr lang="tr-TR" baseline="0" dirty="0" err="1"/>
              <a:t>teknıkleri</a:t>
            </a:r>
            <a:r>
              <a:rPr lang="tr-TR" baseline="0" dirty="0"/>
              <a:t> ilk </a:t>
            </a:r>
            <a:r>
              <a:rPr lang="tr-TR" baseline="0" dirty="0" err="1"/>
              <a:t>teknıkte</a:t>
            </a:r>
            <a:r>
              <a:rPr lang="tr-TR" baseline="0" dirty="0"/>
              <a:t> hasta </a:t>
            </a:r>
            <a:r>
              <a:rPr lang="tr-TR" baseline="0" dirty="0" err="1"/>
              <a:t>sımulasyon</a:t>
            </a:r>
            <a:r>
              <a:rPr lang="tr-TR" baseline="0" dirty="0"/>
              <a:t> esnasında normal nefes alıp </a:t>
            </a:r>
            <a:r>
              <a:rPr lang="tr-TR" baseline="0" dirty="0" err="1"/>
              <a:t>vermesıne</a:t>
            </a:r>
            <a:r>
              <a:rPr lang="tr-TR" baseline="0" dirty="0"/>
              <a:t> devam eder farklı fazlarda </a:t>
            </a:r>
            <a:r>
              <a:rPr lang="tr-TR" baseline="0" dirty="0" err="1"/>
              <a:t>goruntu</a:t>
            </a:r>
            <a:r>
              <a:rPr lang="tr-TR" baseline="0" dirty="0"/>
              <a:t> alınarak </a:t>
            </a:r>
            <a:r>
              <a:rPr lang="tr-TR" baseline="0" dirty="0" err="1"/>
              <a:t>bır</a:t>
            </a:r>
            <a:r>
              <a:rPr lang="tr-TR" baseline="0" dirty="0"/>
              <a:t> </a:t>
            </a:r>
            <a:r>
              <a:rPr lang="tr-TR" baseline="0" dirty="0" err="1"/>
              <a:t>tumor</a:t>
            </a:r>
            <a:r>
              <a:rPr lang="tr-TR" baseline="0" dirty="0"/>
              <a:t> </a:t>
            </a:r>
            <a:r>
              <a:rPr lang="tr-TR" baseline="0" dirty="0" err="1"/>
              <a:t>hareketının</a:t>
            </a:r>
            <a:r>
              <a:rPr lang="tr-TR" baseline="0" dirty="0"/>
              <a:t> tamamını kapsayan </a:t>
            </a:r>
            <a:r>
              <a:rPr lang="tr-TR" baseline="0" dirty="0" err="1"/>
              <a:t>sekılde</a:t>
            </a:r>
            <a:r>
              <a:rPr lang="tr-TR" baseline="0" dirty="0"/>
              <a:t> </a:t>
            </a:r>
            <a:r>
              <a:rPr lang="tr-TR" baseline="0" dirty="0" err="1"/>
              <a:t>tumor</a:t>
            </a:r>
            <a:r>
              <a:rPr lang="tr-TR" baseline="0" dirty="0"/>
              <a:t> her faz </a:t>
            </a:r>
            <a:r>
              <a:rPr lang="tr-TR" baseline="0" dirty="0" err="1"/>
              <a:t>cızılerek</a:t>
            </a:r>
            <a:r>
              <a:rPr lang="tr-TR" baseline="0" dirty="0"/>
              <a:t> </a:t>
            </a:r>
            <a:r>
              <a:rPr lang="tr-TR" baseline="0" dirty="0" err="1"/>
              <a:t>bır</a:t>
            </a:r>
            <a:r>
              <a:rPr lang="tr-TR" baseline="0" dirty="0"/>
              <a:t> </a:t>
            </a:r>
            <a:r>
              <a:rPr lang="tr-TR" baseline="0" dirty="0" err="1"/>
              <a:t>ıtv</a:t>
            </a:r>
            <a:r>
              <a:rPr lang="tr-TR" baseline="0" dirty="0"/>
              <a:t> oluşturur </a:t>
            </a:r>
            <a:r>
              <a:rPr lang="tr-TR" baseline="0" dirty="0" err="1"/>
              <a:t>ıtv</a:t>
            </a:r>
            <a:r>
              <a:rPr lang="tr-TR" baseline="0" dirty="0"/>
              <a:t> </a:t>
            </a:r>
            <a:r>
              <a:rPr lang="tr-TR" baseline="0" dirty="0" err="1"/>
              <a:t>tumorun</a:t>
            </a:r>
            <a:r>
              <a:rPr lang="tr-TR" baseline="0" dirty="0"/>
              <a:t> </a:t>
            </a:r>
            <a:r>
              <a:rPr lang="tr-TR" baseline="0" dirty="0" err="1"/>
              <a:t>tum</a:t>
            </a:r>
            <a:r>
              <a:rPr lang="tr-TR" baseline="0" dirty="0"/>
              <a:t> </a:t>
            </a:r>
            <a:r>
              <a:rPr lang="tr-TR" baseline="0" dirty="0" err="1"/>
              <a:t>harekertını</a:t>
            </a:r>
            <a:r>
              <a:rPr lang="tr-TR" baseline="0" dirty="0"/>
              <a:t> </a:t>
            </a:r>
            <a:r>
              <a:rPr lang="tr-TR" baseline="0" dirty="0" err="1"/>
              <a:t>kapsayanyontem</a:t>
            </a:r>
            <a:endParaRPr lang="tr-TR" baseline="0" dirty="0"/>
          </a:p>
          <a:p>
            <a:r>
              <a:rPr lang="tr-TR" baseline="0" dirty="0"/>
              <a:t>Solunumun </a:t>
            </a:r>
            <a:r>
              <a:rPr lang="tr-TR" baseline="0" dirty="0" err="1"/>
              <a:t>belırlenmıs</a:t>
            </a:r>
            <a:r>
              <a:rPr lang="tr-TR" baseline="0" dirty="0"/>
              <a:t> fazlarında yapıyoruz </a:t>
            </a:r>
            <a:r>
              <a:rPr lang="tr-TR" baseline="0" dirty="0" err="1"/>
              <a:t>cıhaz</a:t>
            </a:r>
            <a:r>
              <a:rPr lang="tr-TR" baseline="0" dirty="0"/>
              <a:t> o fazda ısınlar ve sonra durur.</a:t>
            </a:r>
          </a:p>
          <a:p>
            <a:r>
              <a:rPr lang="tr-TR" baseline="0" dirty="0"/>
              <a:t>Nefes tutmada ya hasta nefes </a:t>
            </a:r>
            <a:r>
              <a:rPr lang="tr-TR" baseline="0" dirty="0" err="1"/>
              <a:t>belırlenmıs</a:t>
            </a:r>
            <a:r>
              <a:rPr lang="tr-TR" baseline="0" dirty="0"/>
              <a:t> </a:t>
            </a:r>
            <a:r>
              <a:rPr lang="tr-TR" baseline="0" dirty="0" err="1"/>
              <a:t>egıtım</a:t>
            </a:r>
            <a:r>
              <a:rPr lang="tr-TR" baseline="0" dirty="0"/>
              <a:t> aldığı </a:t>
            </a:r>
            <a:r>
              <a:rPr lang="tr-TR" baseline="0" dirty="0" err="1"/>
              <a:t>sekılde</a:t>
            </a:r>
            <a:r>
              <a:rPr lang="tr-TR" baseline="0" dirty="0"/>
              <a:t> tutar rahat </a:t>
            </a:r>
            <a:r>
              <a:rPr lang="tr-TR" baseline="0" dirty="0" err="1"/>
              <a:t>bır</a:t>
            </a:r>
            <a:r>
              <a:rPr lang="tr-TR" baseline="0" dirty="0"/>
              <a:t> nefes </a:t>
            </a:r>
            <a:r>
              <a:rPr lang="tr-TR" baseline="0" dirty="0" err="1"/>
              <a:t>tutabılır</a:t>
            </a:r>
            <a:r>
              <a:rPr lang="tr-TR" baseline="0" dirty="0"/>
              <a:t> yada </a:t>
            </a:r>
            <a:r>
              <a:rPr lang="tr-TR" baseline="0" dirty="0" err="1"/>
              <a:t>ekspıryum</a:t>
            </a:r>
            <a:r>
              <a:rPr lang="tr-TR" baseline="0" dirty="0"/>
              <a:t> </a:t>
            </a:r>
            <a:r>
              <a:rPr lang="tr-TR" baseline="0" dirty="0" err="1"/>
              <a:t>nefesı</a:t>
            </a:r>
            <a:r>
              <a:rPr lang="tr-TR" baseline="0" dirty="0"/>
              <a:t> bıraktığı yerde </a:t>
            </a:r>
            <a:r>
              <a:rPr lang="tr-TR" baseline="0" dirty="0" err="1"/>
              <a:t>tedavısı</a:t>
            </a:r>
            <a:r>
              <a:rPr lang="tr-TR" baseline="0" dirty="0"/>
              <a:t> yapılır . Her </a:t>
            </a:r>
            <a:r>
              <a:rPr lang="tr-TR" baseline="0" dirty="0" err="1"/>
              <a:t>ıkısındetumoru</a:t>
            </a:r>
            <a:r>
              <a:rPr lang="tr-TR" baseline="0" dirty="0"/>
              <a:t> durduruyoruz </a:t>
            </a:r>
            <a:r>
              <a:rPr lang="tr-TR" baseline="0" dirty="0" err="1"/>
              <a:t>gatıng</a:t>
            </a:r>
            <a:r>
              <a:rPr lang="tr-TR" baseline="0" dirty="0"/>
              <a:t> hareketli nefes tutma </a:t>
            </a:r>
            <a:r>
              <a:rPr lang="tr-TR" baseline="0" dirty="0" err="1"/>
              <a:t>teknıgınde</a:t>
            </a:r>
            <a:r>
              <a:rPr lang="tr-TR" baseline="0" dirty="0"/>
              <a:t> nefes tutturarak </a:t>
            </a:r>
            <a:r>
              <a:rPr lang="tr-TR" baseline="0" dirty="0" err="1"/>
              <a:t>hareketını</a:t>
            </a:r>
            <a:r>
              <a:rPr lang="tr-TR" baseline="0" dirty="0"/>
              <a:t> engelliyoruz.</a:t>
            </a:r>
          </a:p>
          <a:p>
            <a:r>
              <a:rPr lang="tr-TR" baseline="0" dirty="0" err="1"/>
              <a:t>Sıg</a:t>
            </a:r>
            <a:r>
              <a:rPr lang="tr-TR" baseline="0" dirty="0"/>
              <a:t> </a:t>
            </a:r>
            <a:r>
              <a:rPr lang="tr-TR" baseline="0" dirty="0" err="1"/>
              <a:t>nefesde</a:t>
            </a:r>
            <a:r>
              <a:rPr lang="tr-TR" baseline="0" dirty="0"/>
              <a:t> nefes almasını zorlaştırıyoruz </a:t>
            </a:r>
            <a:r>
              <a:rPr lang="tr-TR" baseline="0" dirty="0" err="1"/>
              <a:t>abdomınal</a:t>
            </a:r>
            <a:r>
              <a:rPr lang="tr-TR" baseline="0" dirty="0"/>
              <a:t> kompres kullanıyoruz . Nefes alıp </a:t>
            </a:r>
            <a:r>
              <a:rPr lang="tr-TR" baseline="0" dirty="0" err="1"/>
              <a:t>vermesıne</a:t>
            </a:r>
            <a:r>
              <a:rPr lang="tr-TR" baseline="0" dirty="0"/>
              <a:t> devam ederken zor nefes </a:t>
            </a:r>
            <a:r>
              <a:rPr lang="tr-TR" baseline="0" dirty="0" err="1"/>
              <a:t>aldırırak</a:t>
            </a:r>
            <a:r>
              <a:rPr lang="tr-TR" baseline="0" dirty="0"/>
              <a:t> hareket </a:t>
            </a:r>
            <a:r>
              <a:rPr lang="tr-TR" baseline="0" dirty="0" err="1"/>
              <a:t>buyuklugunu</a:t>
            </a:r>
            <a:r>
              <a:rPr lang="tr-TR" baseline="0" dirty="0"/>
              <a:t> </a:t>
            </a:r>
            <a:r>
              <a:rPr lang="tr-TR" baseline="0" dirty="0" err="1"/>
              <a:t>kuculttulyoruz</a:t>
            </a:r>
            <a:endParaRPr lang="tr-TR" baseline="0" dirty="0"/>
          </a:p>
          <a:p>
            <a:r>
              <a:rPr lang="tr-TR" baseline="0" dirty="0" err="1"/>
              <a:t>Sınkrenızasyon</a:t>
            </a:r>
            <a:r>
              <a:rPr lang="tr-TR" baseline="0" dirty="0"/>
              <a:t> nefes almaya devam </a:t>
            </a:r>
            <a:r>
              <a:rPr lang="tr-TR" baseline="0" dirty="0" err="1"/>
              <a:t>edıyoruz</a:t>
            </a:r>
            <a:r>
              <a:rPr lang="tr-TR" baseline="0" dirty="0"/>
              <a:t> </a:t>
            </a:r>
            <a:r>
              <a:rPr lang="tr-TR" baseline="0" dirty="0" err="1"/>
              <a:t>ıtv</a:t>
            </a:r>
            <a:r>
              <a:rPr lang="tr-TR" baseline="0" dirty="0"/>
              <a:t> </a:t>
            </a:r>
            <a:r>
              <a:rPr lang="tr-TR" baseline="0" dirty="0" err="1"/>
              <a:t>gıbı</a:t>
            </a:r>
            <a:r>
              <a:rPr lang="tr-TR" baseline="0" dirty="0"/>
              <a:t> </a:t>
            </a:r>
            <a:r>
              <a:rPr lang="tr-TR" baseline="0" dirty="0" err="1"/>
              <a:t>genıs</a:t>
            </a:r>
            <a:r>
              <a:rPr lang="tr-TR" baseline="0" dirty="0"/>
              <a:t> marj </a:t>
            </a:r>
            <a:r>
              <a:rPr lang="tr-TR" baseline="0" dirty="0" err="1"/>
              <a:t>vermıyoruz</a:t>
            </a:r>
            <a:r>
              <a:rPr lang="tr-TR" baseline="0" dirty="0"/>
              <a:t> </a:t>
            </a:r>
            <a:r>
              <a:rPr lang="tr-TR" baseline="0" dirty="0" err="1"/>
              <a:t>cyber</a:t>
            </a:r>
            <a:r>
              <a:rPr lang="tr-TR" baseline="0" dirty="0"/>
              <a:t> </a:t>
            </a:r>
            <a:r>
              <a:rPr lang="tr-TR" baseline="0" dirty="0" err="1"/>
              <a:t>knıfe</a:t>
            </a:r>
            <a:r>
              <a:rPr lang="tr-TR" baseline="0" dirty="0"/>
              <a:t> </a:t>
            </a:r>
            <a:r>
              <a:rPr lang="tr-TR" baseline="0" dirty="0" err="1"/>
              <a:t>akcıger</a:t>
            </a:r>
            <a:r>
              <a:rPr lang="tr-TR" baseline="0" dirty="0"/>
              <a:t> </a:t>
            </a:r>
            <a:r>
              <a:rPr lang="tr-TR" baseline="0" dirty="0" err="1"/>
              <a:t>tumorlerınde</a:t>
            </a:r>
            <a:r>
              <a:rPr lang="tr-TR" baseline="0" dirty="0"/>
              <a:t> uzun zamandır yapıyor </a:t>
            </a:r>
            <a:r>
              <a:rPr lang="tr-TR" baseline="0" dirty="0" err="1"/>
              <a:t>mr</a:t>
            </a:r>
            <a:r>
              <a:rPr lang="tr-TR" baseline="0" dirty="0"/>
              <a:t> </a:t>
            </a:r>
            <a:r>
              <a:rPr lang="tr-TR" baseline="0" dirty="0" err="1"/>
              <a:t>lınak</a:t>
            </a:r>
            <a:r>
              <a:rPr lang="tr-TR" baseline="0" dirty="0"/>
              <a:t> güncel olarak yapıyor </a:t>
            </a:r>
            <a:r>
              <a:rPr lang="tr-TR" baseline="0" dirty="0" err="1"/>
              <a:t>tumorle</a:t>
            </a:r>
            <a:r>
              <a:rPr lang="tr-TR" baseline="0" dirty="0"/>
              <a:t> </a:t>
            </a:r>
            <a:r>
              <a:rPr lang="tr-TR" baseline="0" dirty="0" err="1"/>
              <a:t>senkronıza</a:t>
            </a:r>
            <a:r>
              <a:rPr lang="tr-TR" baseline="0" dirty="0"/>
              <a:t> </a:t>
            </a:r>
            <a:r>
              <a:rPr lang="tr-TR" baseline="0" dirty="0" err="1"/>
              <a:t>bır</a:t>
            </a:r>
            <a:r>
              <a:rPr lang="tr-TR" baseline="0" dirty="0"/>
              <a:t> </a:t>
            </a:r>
            <a:r>
              <a:rPr lang="tr-TR" baseline="0" dirty="0" err="1"/>
              <a:t>sekılde</a:t>
            </a:r>
            <a:r>
              <a:rPr lang="tr-TR" baseline="0" dirty="0"/>
              <a:t> takip ediyor.</a:t>
            </a:r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27CDF8D-1308-476E-A422-A543ED770660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04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Hastaların konforlu pozisyonda olması ve hareketi minimuma indirmek her zaman önceliğimizdir.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Ct</a:t>
            </a:r>
            <a:r>
              <a:rPr lang="tr-T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simülasyon öncesi hastaya nefes eğitimi verilmeli ve hasta tedavi süreciyle ilgili bilgilendirilmelidir.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Simülasyonda hasta konforu ve stabilizasyonu sağlanmalıdır.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Hasta </a:t>
            </a:r>
            <a:r>
              <a:rPr lang="tr-T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Ct’deki</a:t>
            </a:r>
            <a:r>
              <a:rPr lang="tr-T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kadar derin nefes tutamayabilir.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Tedavinin ilk günü stres, endişe ve korku hissedebilir.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Hasta endişeye bağlı nefesini kontrol edemeyebilir.</a:t>
            </a:r>
          </a:p>
          <a:p>
            <a:r>
              <a:rPr lang="tr-TR" sz="1200" b="0" dirty="0"/>
              <a:t>Simülasyonda hastaya zorlanacağı bir nefesle CT çekimi yapılırsa tedavi sırasında konforsuz bir sürece yol açar.</a:t>
            </a:r>
          </a:p>
          <a:p>
            <a:r>
              <a:rPr lang="tr-TR" sz="1200" b="0" dirty="0"/>
              <a:t>Tedavi esnasında hasta sırtını kaldırarak aynı nefes aralığında tutmaya çalışır ve bu durumda hareket eder.</a:t>
            </a:r>
          </a:p>
          <a:p>
            <a:r>
              <a:rPr lang="tr-TR" sz="1200" b="0" dirty="0"/>
              <a:t>Klinik olarak hastalara nefes egzersiz uygulaması anlatılır, gün içinde hastalardan yapılması istenir ve böylece tedavi sırasında kolaylık sağlanır.</a:t>
            </a:r>
            <a:endParaRPr lang="tr-TR" dirty="0"/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27CDF8D-1308-476E-A422-A543ED770660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74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dirty="0"/>
              <a:t>CT simülasyon öncesi nefes eğitimi</a:t>
            </a:r>
          </a:p>
          <a:p>
            <a:r>
              <a:rPr lang="tr-TR" sz="1200" dirty="0"/>
              <a:t>Simülasyonda hasta konforunun ve stabilizasyonu sağlanıyor</a:t>
            </a:r>
          </a:p>
          <a:p>
            <a:r>
              <a:rPr lang="tr-TR" sz="1200" dirty="0"/>
              <a:t>Tedavinin ilk günü hastada oluşan </a:t>
            </a:r>
            <a:r>
              <a:rPr lang="tr-TR" sz="1200" dirty="0" err="1"/>
              <a:t>endişe,korku</a:t>
            </a:r>
            <a:r>
              <a:rPr lang="tr-TR" sz="1200" dirty="0"/>
              <a:t> ve stres</a:t>
            </a:r>
          </a:p>
          <a:p>
            <a:r>
              <a:rPr lang="tr-TR" sz="1200" dirty="0"/>
              <a:t>Hasta CT de kadar derin nefes alamayabilir.</a:t>
            </a:r>
          </a:p>
          <a:p>
            <a:r>
              <a:rPr lang="tr-TR" sz="1200" dirty="0"/>
              <a:t>Bir şey hissedecek mi endişesine bağlı olarak düzgün nefesinin kontrol edemeyebilir.</a:t>
            </a:r>
          </a:p>
          <a:p>
            <a:r>
              <a:rPr lang="tr-TR" sz="1200" dirty="0"/>
              <a:t>Düzensiz nefes alabilir ve hareket edebilir.</a:t>
            </a:r>
          </a:p>
          <a:p>
            <a:r>
              <a:rPr lang="tr-TR" sz="1200" dirty="0"/>
              <a:t>Sıklıkla meme hastalarında yaşıyoruz.</a:t>
            </a:r>
          </a:p>
          <a:p>
            <a:r>
              <a:rPr lang="tr-TR" sz="1200" dirty="0"/>
              <a:t>Bunun için yapılanlar ;</a:t>
            </a:r>
          </a:p>
          <a:p>
            <a:r>
              <a:rPr lang="tr-TR" sz="1200" dirty="0"/>
              <a:t>Hastayla konuşulup stres azaltılıyor.</a:t>
            </a:r>
          </a:p>
          <a:p>
            <a:r>
              <a:rPr lang="tr-TR" sz="1200" dirty="0"/>
              <a:t>Tedavi cihazında kısa bir nefes eğitimi tekrarlanıyor.</a:t>
            </a:r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FF3A526E-9FEB-4165-AA4E-A179B0CBEFF3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62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570CCB1-347E-4C93-82A8-AC15B3515153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00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Karına uygulanan basınç, </a:t>
            </a:r>
            <a:r>
              <a:rPr lang="tr-TR" dirty="0" err="1"/>
              <a:t>diyafragma</a:t>
            </a:r>
            <a:r>
              <a:rPr lang="tr-TR" dirty="0"/>
              <a:t> hareketlerini azaltırken, yine de sınırlı normal solunuma izin verir.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Genellikle hastanın tedavi seansı süresi boyunca rahatça </a:t>
            </a:r>
            <a:r>
              <a:rPr lang="tr-TR" dirty="0" err="1"/>
              <a:t>tolere</a:t>
            </a:r>
            <a:r>
              <a:rPr lang="tr-TR" dirty="0"/>
              <a:t> edebileceği maksimum basınç kullanılır</a:t>
            </a:r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DC69CD5-00DE-442A-9131-A20FECBA9FFD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49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Genelde bu durumu </a:t>
            </a:r>
            <a:r>
              <a:rPr lang="tr-TR" dirty="0" err="1"/>
              <a:t>bh</a:t>
            </a:r>
            <a:r>
              <a:rPr lang="tr-TR" dirty="0"/>
              <a:t> yapamayan hastalarda</a:t>
            </a:r>
            <a:r>
              <a:rPr lang="tr-TR" baseline="0" dirty="0"/>
              <a:t> yapıyoruz.</a:t>
            </a:r>
          </a:p>
          <a:p>
            <a:r>
              <a:rPr lang="tr-TR" baseline="0" dirty="0"/>
              <a:t>Hastayı </a:t>
            </a:r>
            <a:r>
              <a:rPr lang="tr-TR" baseline="0" dirty="0" err="1"/>
              <a:t>ıkna</a:t>
            </a:r>
            <a:r>
              <a:rPr lang="tr-TR" baseline="0" dirty="0"/>
              <a:t> etmeye çalışıyoruz.</a:t>
            </a:r>
          </a:p>
          <a:p>
            <a:r>
              <a:rPr lang="tr-TR" baseline="0" dirty="0"/>
              <a:t>Eğer buna hiç uygun değilse farklı </a:t>
            </a:r>
            <a:r>
              <a:rPr lang="tr-TR" baseline="0" dirty="0" err="1"/>
              <a:t>bır</a:t>
            </a:r>
            <a:r>
              <a:rPr lang="tr-TR" baseline="0" dirty="0"/>
              <a:t> </a:t>
            </a:r>
            <a:r>
              <a:rPr lang="tr-TR" baseline="0" dirty="0" err="1"/>
              <a:t>teknıkle</a:t>
            </a:r>
            <a:r>
              <a:rPr lang="tr-TR" baseline="0" dirty="0"/>
              <a:t> </a:t>
            </a:r>
            <a:r>
              <a:rPr lang="tr-TR" baseline="0" dirty="0" err="1"/>
              <a:t>tedavı</a:t>
            </a:r>
            <a:r>
              <a:rPr lang="tr-TR" baseline="0" dirty="0"/>
              <a:t> etmeye çalışırız.</a:t>
            </a:r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DC63EFE-5C04-40AE-8C7C-3891BA8DD4CF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22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B1379820-FC76-4EE4-B8FC-8F7DC8778D8A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94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4CA7500E-507F-4241-903B-243646D45ABB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03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Genelde sabah </a:t>
            </a:r>
            <a:r>
              <a:rPr lang="tr-TR" dirty="0" err="1"/>
              <a:t>ct</a:t>
            </a:r>
            <a:r>
              <a:rPr lang="tr-TR" dirty="0"/>
              <a:t> çağırıyoruz</a:t>
            </a:r>
            <a:r>
              <a:rPr lang="tr-TR" baseline="0" dirty="0"/>
              <a:t> bağırsaklarını bos </a:t>
            </a:r>
            <a:r>
              <a:rPr lang="tr-TR" baseline="0" dirty="0" err="1"/>
              <a:t>bır</a:t>
            </a:r>
            <a:r>
              <a:rPr lang="tr-TR" baseline="0" dirty="0"/>
              <a:t> </a:t>
            </a:r>
            <a:r>
              <a:rPr lang="tr-TR" baseline="0" dirty="0" err="1"/>
              <a:t>sekilde</a:t>
            </a:r>
            <a:r>
              <a:rPr lang="tr-TR" baseline="0" dirty="0"/>
              <a:t> alabilmek için hastalarda o saate fazla su </a:t>
            </a:r>
            <a:r>
              <a:rPr lang="tr-TR" baseline="0" dirty="0" err="1"/>
              <a:t>tuketmıyor</a:t>
            </a:r>
            <a:r>
              <a:rPr lang="tr-TR" baseline="0" dirty="0"/>
              <a:t> </a:t>
            </a:r>
            <a:r>
              <a:rPr lang="tr-TR" baseline="0" dirty="0" err="1"/>
              <a:t>mesanesı</a:t>
            </a:r>
            <a:r>
              <a:rPr lang="tr-TR" baseline="0" dirty="0"/>
              <a:t> dolması </a:t>
            </a:r>
            <a:r>
              <a:rPr lang="tr-TR" baseline="0" dirty="0" err="1"/>
              <a:t>ıcın</a:t>
            </a:r>
            <a:r>
              <a:rPr lang="tr-TR" baseline="0" dirty="0"/>
              <a:t> hastalara 1 </a:t>
            </a:r>
            <a:r>
              <a:rPr lang="tr-TR" baseline="0" dirty="0" err="1"/>
              <a:t>lt</a:t>
            </a:r>
            <a:r>
              <a:rPr lang="tr-TR" baseline="0" dirty="0"/>
              <a:t> su </a:t>
            </a:r>
            <a:r>
              <a:rPr lang="tr-TR" baseline="0" dirty="0" err="1"/>
              <a:t>verılıyor</a:t>
            </a:r>
            <a:r>
              <a:rPr lang="tr-TR" baseline="0" dirty="0"/>
              <a:t> ve 30-40 </a:t>
            </a:r>
            <a:r>
              <a:rPr lang="tr-TR" baseline="0" dirty="0" err="1"/>
              <a:t>dk</a:t>
            </a:r>
            <a:r>
              <a:rPr lang="tr-TR" baseline="0" dirty="0"/>
              <a:t> </a:t>
            </a:r>
            <a:r>
              <a:rPr lang="tr-TR" baseline="0" dirty="0" err="1"/>
              <a:t>bekletııyor</a:t>
            </a:r>
            <a:r>
              <a:rPr lang="tr-TR" baseline="0" dirty="0"/>
              <a:t> </a:t>
            </a:r>
            <a:r>
              <a:rPr lang="tr-TR" baseline="0" dirty="0" err="1"/>
              <a:t>tedavı</a:t>
            </a:r>
            <a:r>
              <a:rPr lang="tr-TR" baseline="0" dirty="0"/>
              <a:t> </a:t>
            </a:r>
            <a:r>
              <a:rPr lang="tr-TR" baseline="0" dirty="0" err="1"/>
              <a:t>gunu</a:t>
            </a:r>
            <a:r>
              <a:rPr lang="tr-TR" baseline="0" dirty="0"/>
              <a:t> hasta </a:t>
            </a:r>
            <a:r>
              <a:rPr lang="tr-TR" baseline="0" dirty="0" err="1"/>
              <a:t>tedavı</a:t>
            </a:r>
            <a:r>
              <a:rPr lang="tr-TR" baseline="0" dirty="0"/>
              <a:t> </a:t>
            </a:r>
            <a:r>
              <a:rPr lang="tr-TR" baseline="0" dirty="0" err="1"/>
              <a:t>gunu</a:t>
            </a:r>
            <a:r>
              <a:rPr lang="tr-TR" baseline="0" dirty="0"/>
              <a:t> </a:t>
            </a:r>
            <a:r>
              <a:rPr lang="tr-TR" baseline="0" dirty="0" err="1"/>
              <a:t>ıcıcem</a:t>
            </a:r>
            <a:r>
              <a:rPr lang="tr-TR" baseline="0" dirty="0"/>
              <a:t> </a:t>
            </a:r>
            <a:r>
              <a:rPr lang="tr-TR" baseline="0" dirty="0" err="1"/>
              <a:t>dıyıp</a:t>
            </a:r>
            <a:r>
              <a:rPr lang="tr-TR" baseline="0" dirty="0"/>
              <a:t> fazla su </a:t>
            </a:r>
            <a:r>
              <a:rPr lang="tr-TR" baseline="0" dirty="0" err="1"/>
              <a:t>ıcmıyor</a:t>
            </a:r>
            <a:r>
              <a:rPr lang="tr-TR" baseline="0" dirty="0"/>
              <a:t> veya fazla su </a:t>
            </a:r>
            <a:r>
              <a:rPr lang="tr-TR" baseline="0" dirty="0" err="1"/>
              <a:t>tuketıyor</a:t>
            </a:r>
            <a:r>
              <a:rPr lang="tr-TR" baseline="0" dirty="0"/>
              <a:t> bu da bekleme </a:t>
            </a:r>
            <a:r>
              <a:rPr lang="tr-TR" baseline="0" dirty="0" err="1"/>
              <a:t>suresını</a:t>
            </a:r>
            <a:r>
              <a:rPr lang="tr-TR" baseline="0" dirty="0"/>
              <a:t> </a:t>
            </a:r>
            <a:r>
              <a:rPr lang="tr-TR" baseline="0" dirty="0" err="1"/>
              <a:t>degıstırıyor</a:t>
            </a:r>
            <a:r>
              <a:rPr lang="tr-TR" baseline="0" dirty="0"/>
              <a:t> bu durumda hastalara uyarımızı yapıyoruz ve </a:t>
            </a:r>
            <a:r>
              <a:rPr lang="tr-TR" baseline="0" dirty="0" err="1"/>
              <a:t>tedavı</a:t>
            </a:r>
            <a:r>
              <a:rPr lang="tr-TR" baseline="0" dirty="0"/>
              <a:t> entegrasyonunu sağlıyoruz.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3893B90-DDC4-43DD-BDF9-403994EF6CC1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72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27CDF8D-1308-476E-A422-A543ED770660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09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1DFD36ED-036D-4631-BCAA-F25CFA5199D3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19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Açılan</a:t>
            </a:r>
            <a:r>
              <a:rPr lang="tr-TR" baseline="0" dirty="0"/>
              <a:t> </a:t>
            </a:r>
            <a:r>
              <a:rPr lang="tr-TR" baseline="0" dirty="0" err="1"/>
              <a:t>cbct</a:t>
            </a:r>
            <a:r>
              <a:rPr lang="tr-TR" baseline="0" dirty="0"/>
              <a:t> kolları </a:t>
            </a:r>
            <a:r>
              <a:rPr lang="tr-TR" baseline="0" dirty="0" err="1"/>
              <a:t>bh</a:t>
            </a:r>
            <a:r>
              <a:rPr lang="tr-TR" baseline="0" dirty="0"/>
              <a:t> hastalarda nefes tutarak </a:t>
            </a:r>
            <a:r>
              <a:rPr lang="tr-TR" baseline="0" dirty="0" err="1"/>
              <a:t>cbct</a:t>
            </a:r>
            <a:r>
              <a:rPr lang="tr-TR" baseline="0" dirty="0"/>
              <a:t> alımında </a:t>
            </a:r>
            <a:r>
              <a:rPr lang="tr-TR" baseline="0" dirty="0" err="1"/>
              <a:t>guvenlı</a:t>
            </a:r>
            <a:r>
              <a:rPr lang="tr-TR" baseline="0" dirty="0"/>
              <a:t> </a:t>
            </a:r>
            <a:r>
              <a:rPr lang="tr-TR" baseline="0" dirty="0" err="1"/>
              <a:t>bır</a:t>
            </a:r>
            <a:r>
              <a:rPr lang="tr-TR" baseline="0" dirty="0"/>
              <a:t> yol olmuyor!!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B8EFF749-0630-4E14-B41F-DA709F1ADF90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25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D5968BDA-BAB0-4BD5-A49A-C1C9F836ADCD}" type="datetime1">
              <a:rPr lang="en-US" smtClean="0"/>
              <a:t>5/28/2024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F7CBCF-C825-4919-9A39-2F916B6B923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41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 Resim" descr="mavi-kapak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 userDrawn="1"/>
        </p:nvSpPr>
        <p:spPr>
          <a:xfrm>
            <a:off x="2438400" y="48006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>
              <a:spcBef>
                <a:spcPct val="20000"/>
              </a:spcBef>
              <a:buFont typeface="Arial" charset="0"/>
              <a:buNone/>
              <a:defRPr/>
            </a:pPr>
            <a:r>
              <a:rPr lang="tr-TR" sz="1600" i="1">
                <a:solidFill>
                  <a:srgbClr val="17375E"/>
                </a:solidFill>
              </a:rPr>
              <a:t>Departman</a:t>
            </a:r>
          </a:p>
          <a:p>
            <a:pPr algn="r">
              <a:spcBef>
                <a:spcPct val="20000"/>
              </a:spcBef>
              <a:buFont typeface="Arial" charset="0"/>
              <a:buNone/>
              <a:defRPr/>
            </a:pPr>
            <a:r>
              <a:rPr lang="tr-TR" sz="1600" i="1">
                <a:solidFill>
                  <a:srgbClr val="17375E"/>
                </a:solidFill>
              </a:rPr>
              <a:t>Tarih</a:t>
            </a:r>
            <a:endParaRPr lang="en-US" sz="1600" i="1">
              <a:solidFill>
                <a:srgbClr val="17375E"/>
              </a:solidFill>
            </a:endParaRPr>
          </a:p>
        </p:txBody>
      </p:sp>
      <p:pic>
        <p:nvPicPr>
          <p:cNvPr id="5" name="7 Resim" descr="arakapak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0" y="2590800"/>
            <a:ext cx="3810000" cy="1470025"/>
          </a:xfrm>
        </p:spPr>
        <p:txBody>
          <a:bodyPr>
            <a:normAutofit/>
          </a:bodyPr>
          <a:lstStyle>
            <a:lvl1pPr algn="r">
              <a:defRPr sz="3200" b="1" i="0">
                <a:solidFill>
                  <a:schemeClr val="tx2">
                    <a:lumMod val="75000"/>
                  </a:schemeClr>
                </a:solidFill>
                <a:latin typeface="Arial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457700"/>
            <a:ext cx="6400800" cy="457200"/>
          </a:xfrm>
        </p:spPr>
        <p:txBody>
          <a:bodyPr>
            <a:normAutofit/>
          </a:bodyPr>
          <a:lstStyle>
            <a:lvl1pPr marL="0" indent="0" algn="r">
              <a:buNone/>
              <a:defRPr sz="1600" b="0" i="0" u="none">
                <a:solidFill>
                  <a:schemeClr val="tx2">
                    <a:lumMod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Click to edit Master subtitle style</a:t>
            </a:r>
            <a:endParaRPr lang="tr-T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Resim" descr="AH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762000"/>
          </a:xfrm>
        </p:spPr>
        <p:txBody>
          <a:bodyPr>
            <a:normAutofit/>
          </a:bodyPr>
          <a:lstStyle>
            <a:lvl1pPr algn="l">
              <a:defRPr sz="2800" b="1" i="0">
                <a:solidFill>
                  <a:schemeClr val="tx2">
                    <a:lumMod val="75000"/>
                  </a:schemeClr>
                </a:solidFill>
                <a:latin typeface="Arial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defRPr>
            </a:lvl1pPr>
            <a:lvl2pPr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defRPr>
            </a:lvl2pPr>
            <a:lvl3pPr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defRPr>
            </a:lvl4pPr>
            <a:lvl5pPr>
              <a:defRPr sz="17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defRPr>
            </a:lvl5pPr>
          </a:lstStyle>
          <a:p>
            <a:pPr lvl="0"/>
            <a:r>
              <a:rPr lang="tr-TR" dirty="0"/>
              <a:t>Click to edit Master text styles</a:t>
            </a:r>
          </a:p>
          <a:p>
            <a:pPr lvl="1"/>
            <a:r>
              <a:rPr lang="tr-TR" dirty="0"/>
              <a:t>Second level</a:t>
            </a:r>
          </a:p>
          <a:p>
            <a:pPr lvl="2"/>
            <a:r>
              <a:rPr lang="tr-TR" dirty="0"/>
              <a:t>Third level</a:t>
            </a:r>
          </a:p>
          <a:p>
            <a:pPr lvl="3"/>
            <a:r>
              <a:rPr lang="tr-TR" dirty="0"/>
              <a:t>Fourth level</a:t>
            </a:r>
          </a:p>
          <a:p>
            <a:pPr lvl="4"/>
            <a:r>
              <a:rPr lang="tr-TR" dirty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990600" cy="228600"/>
          </a:xfrm>
        </p:spPr>
        <p:txBody>
          <a:bodyPr/>
          <a:lstStyle>
            <a:lvl1pPr algn="r">
              <a:defRPr>
                <a:solidFill>
                  <a:srgbClr val="0099FF"/>
                </a:solidFill>
              </a:defRPr>
            </a:lvl1pPr>
          </a:lstStyle>
          <a:p>
            <a:pPr>
              <a:defRPr/>
            </a:pPr>
            <a:fld id="{C847B8C2-EA70-4E4A-AABD-7A20F7AA6EF6}" type="datetime1">
              <a:rPr lang="tr-TR"/>
              <a:pPr>
                <a:defRPr/>
              </a:pPr>
              <a:t>28.05.2024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66800" y="6629400"/>
            <a:ext cx="533400" cy="223838"/>
          </a:xfrm>
        </p:spPr>
        <p:txBody>
          <a:bodyPr/>
          <a:lstStyle>
            <a:lvl1pPr algn="l">
              <a:defRPr>
                <a:solidFill>
                  <a:srgbClr val="0099FF"/>
                </a:solidFill>
              </a:defRPr>
            </a:lvl1pPr>
          </a:lstStyle>
          <a:p>
            <a:pPr>
              <a:defRPr/>
            </a:pPr>
            <a:fld id="{C91BD0AA-0E4E-4A8C-BC84-10FD9685AA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38A77F42-3ABA-4B80-9FFC-84CCDF5DFAB8}" type="datetime1">
              <a:rPr lang="tr-TR"/>
              <a:pPr>
                <a:defRPr/>
              </a:pPr>
              <a:t>28.05.2024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9B5C9A7-4007-430B-8F6A-3538CE588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Geneva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251520" y="368660"/>
            <a:ext cx="8892480" cy="342038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sz="4000" dirty="0">
                <a:solidFill>
                  <a:srgbClr val="17375E"/>
                </a:solidFill>
                <a:latin typeface="Arial" charset="0"/>
              </a:rPr>
              <a:t>Gerçek Hayat: Hareket Yönetiminin Klinik Uygulamaları ve Zorlukları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2123728" y="4233648"/>
            <a:ext cx="4536504" cy="1516732"/>
          </a:xfrm>
        </p:spPr>
        <p:txBody>
          <a:bodyPr>
            <a:normAutofit/>
          </a:bodyPr>
          <a:lstStyle/>
          <a:p>
            <a:pPr eaLnBrk="1" hangingPunct="1"/>
            <a:r>
              <a:rPr lang="tr-TR" sz="2400" b="1" dirty="0">
                <a:solidFill>
                  <a:srgbClr val="17375E"/>
                </a:solidFill>
                <a:latin typeface="Arial" charset="0"/>
              </a:rPr>
              <a:t>RTT Perihan Uğur Dağdelen</a:t>
            </a:r>
          </a:p>
          <a:p>
            <a:pPr eaLnBrk="1" hangingPunct="1"/>
            <a:r>
              <a:rPr lang="tr-TR" sz="2000" b="1" dirty="0">
                <a:solidFill>
                  <a:srgbClr val="17375E"/>
                </a:solidFill>
                <a:latin typeface="Arial" charset="0"/>
              </a:rPr>
              <a:t>Özel Anadolu Sağlık Merkezi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7481" y="14985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tr-TR" sz="3600" dirty="0">
                <a:solidFill>
                  <a:srgbClr val="FF0000"/>
                </a:solidFill>
              </a:rPr>
              <a:t>İçerik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0531" y="1532636"/>
            <a:ext cx="8600312" cy="4525963"/>
          </a:xfrm>
        </p:spPr>
        <p:txBody>
          <a:bodyPr/>
          <a:lstStyle/>
          <a:p>
            <a:r>
              <a:rPr lang="tr-TR" sz="2000" dirty="0">
                <a:solidFill>
                  <a:schemeClr val="tx2"/>
                </a:solidFill>
              </a:rPr>
              <a:t>Radyoterapide Hareket Kaynakları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Hedef ve Organ Hareketi Kaynakları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Solunuma Bağlı Hareket Yönetimi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Solunuma Bağlı Harekette Yaşanan Zorluklar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Solunum Dışı Hareket Takibinde Yaşanan Zorluklar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Yüzey Takip Sistemi Kullanımında Karşılaşılan Zorluklar</a:t>
            </a:r>
            <a:endParaRPr lang="tr-TR" sz="2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tr-TR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tr-TR" sz="2000" dirty="0">
              <a:solidFill>
                <a:schemeClr val="tx2"/>
              </a:solidFill>
            </a:endParaRPr>
          </a:p>
          <a:p>
            <a:endParaRPr lang="tr-TR" sz="20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59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23850" y="130175"/>
            <a:ext cx="8229600" cy="777875"/>
          </a:xfrm>
        </p:spPr>
        <p:txBody>
          <a:bodyPr/>
          <a:lstStyle/>
          <a:p>
            <a:pPr algn="ctr"/>
            <a:r>
              <a:rPr lang="tr-TR" altLang="tr-TR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Radyoterapide Hareket Kaynakları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76200" y="519113"/>
            <a:ext cx="9067800" cy="5761037"/>
          </a:xfrm>
        </p:spPr>
        <p:txBody>
          <a:bodyPr/>
          <a:lstStyle/>
          <a:p>
            <a:pPr marL="0" indent="0" algn="just">
              <a:buFont typeface="Arial" panose="020B0604020202020204" pitchFamily="34" charset="0"/>
              <a:buNone/>
              <a:defRPr/>
            </a:pPr>
            <a:endParaRPr lang="tr-TR" sz="2400" b="0" dirty="0"/>
          </a:p>
          <a:p>
            <a:pPr algn="just"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Solunuma bağlı hareket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tr-TR" sz="2400" dirty="0"/>
              <a:t>-Zamanla değişebilen düzenli hareket</a:t>
            </a:r>
          </a:p>
          <a:p>
            <a:pPr algn="just"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İskelet-kas hareketi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tr-TR" sz="2400" dirty="0"/>
              <a:t>-Düzensiz hareket, Kontrol edilebilir</a:t>
            </a:r>
          </a:p>
          <a:p>
            <a:pPr algn="just"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Kardiak hareketi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tr-TR" sz="2400" dirty="0"/>
              <a:t>-Zamanla değişebilen düzenli hareket</a:t>
            </a:r>
          </a:p>
          <a:p>
            <a:pPr algn="just">
              <a:buFont typeface="Arial" charset="0"/>
              <a:buChar char="•"/>
              <a:defRPr/>
            </a:pPr>
            <a:r>
              <a:rPr lang="tr-TR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Gastrointestinal</a:t>
            </a:r>
            <a:r>
              <a:rPr lang="tr-T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hareket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tr-TR" sz="2400" dirty="0"/>
              <a:t>-Tahmin edilemez, Kısmen sınırlandırılabilir</a:t>
            </a:r>
          </a:p>
          <a:p>
            <a:pPr algn="just">
              <a:buFont typeface="Arial" charset="0"/>
              <a:buChar char="•"/>
              <a:defRPr/>
            </a:pPr>
            <a:r>
              <a:rPr lang="tr-T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Genitouriner sistem hareketi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tr-TR" sz="2400" dirty="0"/>
              <a:t>-Geniş yerdeğiştirmeler olabilir, Kısmen sınırlandırılabilir</a:t>
            </a:r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Geneva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Geneva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1E9D926-C58D-4450-B6B4-32AB9AD5F516}" type="slidenum">
              <a:rPr lang="en-US" altLang="tr-TR" sz="1200">
                <a:solidFill>
                  <a:srgbClr val="0099FF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tr-TR" sz="120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05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Hedef ve Organ Hareketi Kaynakları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1236614"/>
            <a:ext cx="8591872" cy="5616624"/>
          </a:xfrm>
        </p:spPr>
        <p:txBody>
          <a:bodyPr/>
          <a:lstStyle/>
          <a:p>
            <a:r>
              <a:rPr lang="tr-TR" sz="2400" dirty="0">
                <a:solidFill>
                  <a:schemeClr val="tx2"/>
                </a:solidFill>
              </a:rPr>
              <a:t>Solunum</a:t>
            </a:r>
          </a:p>
          <a:p>
            <a:endParaRPr lang="tr-TR" sz="2400" dirty="0">
              <a:solidFill>
                <a:schemeClr val="tx2"/>
              </a:solidFill>
            </a:endParaRPr>
          </a:p>
          <a:p>
            <a:r>
              <a:rPr lang="tr-TR" sz="2400" dirty="0">
                <a:solidFill>
                  <a:schemeClr val="tx2"/>
                </a:solidFill>
              </a:rPr>
              <a:t>Gaz geçişi</a:t>
            </a:r>
          </a:p>
          <a:p>
            <a:endParaRPr lang="tr-TR" sz="2400" dirty="0">
              <a:solidFill>
                <a:schemeClr val="tx2"/>
              </a:solidFill>
            </a:endParaRPr>
          </a:p>
          <a:p>
            <a:r>
              <a:rPr lang="tr-TR" sz="2400" dirty="0">
                <a:solidFill>
                  <a:schemeClr val="tx2"/>
                </a:solidFill>
              </a:rPr>
              <a:t>İstemsiz hareket (yutkunma, göz  vs) </a:t>
            </a:r>
          </a:p>
          <a:p>
            <a:endParaRPr lang="tr-TR" sz="2400" dirty="0">
              <a:solidFill>
                <a:schemeClr val="tx2"/>
              </a:solidFill>
            </a:endParaRPr>
          </a:p>
          <a:p>
            <a:r>
              <a:rPr lang="tr-TR" sz="2400" dirty="0">
                <a:solidFill>
                  <a:schemeClr val="tx2"/>
                </a:solidFill>
              </a:rPr>
              <a:t>Kalp hareketleri</a:t>
            </a:r>
          </a:p>
          <a:p>
            <a:pPr marL="0" indent="0">
              <a:buNone/>
            </a:pPr>
            <a:endParaRPr lang="tr-TR" sz="2400" dirty="0">
              <a:solidFill>
                <a:schemeClr val="tx2"/>
              </a:solidFill>
            </a:endParaRPr>
          </a:p>
          <a:p>
            <a:r>
              <a:rPr lang="tr-TR" sz="2400" dirty="0">
                <a:solidFill>
                  <a:schemeClr val="tx2"/>
                </a:solidFill>
              </a:rPr>
              <a:t>Tedavi sırasında organ dolumu (mesane,rektum)</a:t>
            </a:r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502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Geneva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Geneva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4DD2EC-F4C3-4988-B4A6-107D9ADE15BC}" type="slidenum">
              <a:rPr lang="en-US" altLang="tr-TR" sz="1200">
                <a:solidFill>
                  <a:srgbClr val="0099FF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tr-TR" sz="1200">
              <a:solidFill>
                <a:srgbClr val="0099FF"/>
              </a:solidFill>
            </a:endParaRPr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1379319" y="236538"/>
            <a:ext cx="59281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Geneva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Geneva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tr-TR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Solunuma Bağlı Hareket Yönetimi</a:t>
            </a:r>
          </a:p>
        </p:txBody>
      </p:sp>
      <p:sp>
        <p:nvSpPr>
          <p:cNvPr id="26629" name="Dikdörtgen 1"/>
          <p:cNvSpPr>
            <a:spLocks noChangeArrowheads="1"/>
          </p:cNvSpPr>
          <p:nvPr/>
        </p:nvSpPr>
        <p:spPr bwMode="auto">
          <a:xfrm>
            <a:off x="539750" y="1412875"/>
            <a:ext cx="84248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Geneva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Geneva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tr-TR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Hareketin tamamını kapsayan teknikler (ITV yaklaşımı)</a:t>
            </a:r>
          </a:p>
          <a:p>
            <a:pPr>
              <a:spcBef>
                <a:spcPct val="0"/>
              </a:spcBef>
            </a:pPr>
            <a:endParaRPr lang="tr-TR" altLang="tr-TR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Gating</a:t>
            </a:r>
            <a:endParaRPr lang="tr-TR" altLang="tr-TR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Nefes tutma teknikleri</a:t>
            </a:r>
          </a:p>
          <a:p>
            <a:pPr>
              <a:spcBef>
                <a:spcPct val="0"/>
              </a:spcBef>
            </a:pPr>
            <a:endParaRPr lang="tr-TR" altLang="tr-TR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Sığ nefes alma teknikleri</a:t>
            </a:r>
          </a:p>
          <a:p>
            <a:pPr>
              <a:spcBef>
                <a:spcPct val="0"/>
              </a:spcBef>
            </a:pPr>
            <a:endParaRPr lang="tr-TR" altLang="tr-TR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Nefes </a:t>
            </a:r>
            <a:r>
              <a:rPr lang="tr-TR" altLang="tr-TR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sinkrenizasyon</a:t>
            </a:r>
            <a:r>
              <a:rPr lang="tr-TR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tr-TR" altLang="tr-TR" sz="24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tracking</a:t>
            </a:r>
            <a:r>
              <a:rPr lang="tr-TR" altLang="tr-T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teknikleri</a:t>
            </a:r>
          </a:p>
        </p:txBody>
      </p:sp>
    </p:spTree>
    <p:extLst>
      <p:ext uri="{BB962C8B-B14F-4D97-AF65-F5344CB8AC3E}">
        <p14:creationId xmlns:p14="http://schemas.microsoft.com/office/powerpoint/2010/main" val="3974821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76084" y="1124744"/>
            <a:ext cx="5980092" cy="4968552"/>
          </a:xfrm>
        </p:spPr>
        <p:txBody>
          <a:bodyPr/>
          <a:lstStyle/>
          <a:p>
            <a:pPr marL="0" indent="0" algn="l">
              <a:buNone/>
            </a:pPr>
            <a:endParaRPr lang="tr-TR" i="0" u="none" strike="noStrike" dirty="0">
              <a:solidFill>
                <a:schemeClr val="tx2"/>
              </a:solidFill>
              <a:effectLst/>
              <a:latin typeface="Poppins" panose="00000500000000000000" pitchFamily="2" charset="-94"/>
            </a:endParaRPr>
          </a:p>
          <a:p>
            <a:pPr algn="just"/>
            <a:r>
              <a:rPr lang="tr-TR" sz="2000" dirty="0">
                <a:solidFill>
                  <a:schemeClr val="tx2"/>
                </a:solidFill>
                <a:latin typeface="Arial" charset="0"/>
              </a:rPr>
              <a:t>Solunum istemsiz yapılan bir harekettir.</a:t>
            </a:r>
          </a:p>
          <a:p>
            <a:pPr algn="just"/>
            <a:endParaRPr lang="tr-TR" sz="2000" dirty="0">
              <a:solidFill>
                <a:schemeClr val="tx2"/>
              </a:solidFill>
              <a:latin typeface="Arial" charset="0"/>
            </a:endParaRPr>
          </a:p>
          <a:p>
            <a:pPr algn="just"/>
            <a:r>
              <a:rPr lang="tr-TR" sz="2000" dirty="0">
                <a:solidFill>
                  <a:schemeClr val="tx2"/>
                </a:solidFill>
                <a:latin typeface="Arial" charset="0"/>
              </a:rPr>
              <a:t>Hastalar nefes tutma veya solunum frekansını değiştirme gibi faaliyetlerini gerçekleştirebilirler.</a:t>
            </a:r>
          </a:p>
          <a:p>
            <a:pPr algn="just"/>
            <a:endParaRPr lang="tr-TR" sz="2000" dirty="0">
              <a:solidFill>
                <a:schemeClr val="tx2"/>
              </a:solidFill>
              <a:latin typeface="Arial" charset="0"/>
            </a:endParaRPr>
          </a:p>
          <a:p>
            <a:pPr algn="just"/>
            <a:r>
              <a:rPr lang="tr-TR" sz="2000" dirty="0">
                <a:solidFill>
                  <a:schemeClr val="tx2"/>
                </a:solidFill>
                <a:latin typeface="Arial" charset="0"/>
              </a:rPr>
              <a:t>Akciğer, karaciğer, pankreas, meme gibi tedavi bölgelerinde solunum, organ ve tümör hareketlerini etkilemektedir. </a:t>
            </a:r>
          </a:p>
          <a:p>
            <a:pPr algn="just"/>
            <a:endParaRPr lang="tr-TR" sz="2000" dirty="0">
              <a:solidFill>
                <a:schemeClr val="tx2"/>
              </a:solidFill>
              <a:latin typeface="Arial" charset="0"/>
            </a:endParaRPr>
          </a:p>
          <a:p>
            <a:pPr algn="just"/>
            <a:r>
              <a:rPr lang="tr-TR" sz="2000" dirty="0">
                <a:solidFill>
                  <a:schemeClr val="tx2"/>
                </a:solidFill>
                <a:latin typeface="Arial" charset="0"/>
              </a:rPr>
              <a:t>Hastanın tedavilerde solunum performansını etkileyen birçok parametre vardır.</a:t>
            </a:r>
          </a:p>
          <a:p>
            <a:pPr algn="just"/>
            <a:endParaRPr lang="tr-TR" sz="2000" dirty="0">
              <a:solidFill>
                <a:schemeClr val="tx2"/>
              </a:solidFill>
              <a:latin typeface="Arial" charset="0"/>
            </a:endParaRPr>
          </a:p>
          <a:p>
            <a:pPr algn="just"/>
            <a:endParaRPr lang="tr-TR" sz="2000" dirty="0">
              <a:solidFill>
                <a:schemeClr val="tx2"/>
              </a:solidFill>
              <a:latin typeface="Arial" charset="0"/>
            </a:endParaRPr>
          </a:p>
          <a:p>
            <a:endParaRPr lang="tr-TR" dirty="0">
              <a:solidFill>
                <a:schemeClr val="tx2"/>
              </a:solidFill>
              <a:latin typeface="Arial" charset="0"/>
            </a:endParaRPr>
          </a:p>
          <a:p>
            <a:endParaRPr lang="tr-TR" dirty="0">
              <a:solidFill>
                <a:schemeClr val="tx2"/>
              </a:solidFill>
              <a:latin typeface="Arial" charset="0"/>
            </a:endParaRPr>
          </a:p>
          <a:p>
            <a:pPr marL="0" indent="0">
              <a:buNone/>
            </a:pPr>
            <a:endParaRPr lang="tr-TR" dirty="0">
              <a:solidFill>
                <a:schemeClr val="tx2"/>
              </a:solidFill>
              <a:latin typeface="Arial" charset="0"/>
            </a:endParaRPr>
          </a:p>
          <a:p>
            <a:endParaRPr lang="tr-TR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717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2E36171-FE89-424E-B3A6-AB0F875D8B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Metin kutusu 2"/>
          <p:cNvSpPr txBox="1"/>
          <p:nvPr/>
        </p:nvSpPr>
        <p:spPr>
          <a:xfrm>
            <a:off x="176084" y="443424"/>
            <a:ext cx="861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Solunuma Bağlı Harekette Yaşanan Zorluklar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54" y="1698456"/>
            <a:ext cx="2473440" cy="259228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6314" y="1238672"/>
            <a:ext cx="4741750" cy="5074051"/>
          </a:xfrm>
        </p:spPr>
        <p:txBody>
          <a:bodyPr/>
          <a:lstStyle/>
          <a:p>
            <a:r>
              <a:rPr lang="tr-TR" sz="2400" dirty="0">
                <a:solidFill>
                  <a:schemeClr val="tx2"/>
                </a:solidFill>
              </a:rPr>
              <a:t>Hasta Nefes eğitimi</a:t>
            </a:r>
          </a:p>
          <a:p>
            <a:endParaRPr lang="tr-TR" sz="2400" dirty="0">
              <a:solidFill>
                <a:schemeClr val="tx2"/>
              </a:solidFill>
            </a:endParaRPr>
          </a:p>
          <a:p>
            <a:r>
              <a:rPr lang="tr-TR" sz="2400" dirty="0">
                <a:solidFill>
                  <a:schemeClr val="tx2"/>
                </a:solidFill>
              </a:rPr>
              <a:t>Hasta Konforu</a:t>
            </a:r>
          </a:p>
          <a:p>
            <a:endParaRPr lang="tr-TR" sz="2400" dirty="0">
              <a:solidFill>
                <a:schemeClr val="tx2"/>
              </a:solidFill>
            </a:endParaRPr>
          </a:p>
          <a:p>
            <a:r>
              <a:rPr lang="tr-TR" sz="2400" dirty="0">
                <a:solidFill>
                  <a:schemeClr val="tx2"/>
                </a:solidFill>
              </a:rPr>
              <a:t>İlk gün (CT/Linak) stresi ve diğer günlerin rahatlığı</a:t>
            </a:r>
          </a:p>
          <a:p>
            <a:endParaRPr lang="tr-TR" sz="2400" dirty="0">
              <a:solidFill>
                <a:schemeClr val="tx2"/>
              </a:solidFill>
            </a:endParaRPr>
          </a:p>
          <a:p>
            <a:r>
              <a:rPr lang="tr-TR" sz="2400" dirty="0">
                <a:solidFill>
                  <a:schemeClr val="tx2"/>
                </a:solidFill>
              </a:rPr>
              <a:t>Uygunsuz simülasyon</a:t>
            </a:r>
          </a:p>
          <a:p>
            <a:endParaRPr lang="tr-TR" sz="2400" dirty="0">
              <a:solidFill>
                <a:schemeClr val="tx2"/>
              </a:solidFill>
            </a:endParaRPr>
          </a:p>
          <a:p>
            <a:r>
              <a:rPr lang="tr-TR" sz="2400" dirty="0">
                <a:solidFill>
                  <a:schemeClr val="tx2"/>
                </a:solidFill>
              </a:rPr>
              <a:t> Nefes hareketi yerine beden hareketi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1700" r="27164" b="24801"/>
          <a:stretch/>
        </p:blipFill>
        <p:spPr>
          <a:xfrm>
            <a:off x="5304583" y="980728"/>
            <a:ext cx="3261048" cy="230174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29" b="17205"/>
          <a:stretch/>
        </p:blipFill>
        <p:spPr>
          <a:xfrm>
            <a:off x="5329588" y="3501008"/>
            <a:ext cx="3236043" cy="2553771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Oval 3"/>
          <p:cNvSpPr/>
          <p:nvPr/>
        </p:nvSpPr>
        <p:spPr>
          <a:xfrm>
            <a:off x="6300192" y="2034691"/>
            <a:ext cx="576064" cy="4320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6270135" y="4709120"/>
            <a:ext cx="504056" cy="4320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2"/>
          <p:cNvSpPr txBox="1"/>
          <p:nvPr/>
        </p:nvSpPr>
        <p:spPr>
          <a:xfrm>
            <a:off x="529583" y="192137"/>
            <a:ext cx="861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Solunuma Bağlı Harekette Yaşanan Zorluklar</a:t>
            </a:r>
          </a:p>
        </p:txBody>
      </p:sp>
    </p:spTree>
    <p:extLst>
      <p:ext uri="{BB962C8B-B14F-4D97-AF65-F5344CB8AC3E}">
        <p14:creationId xmlns:p14="http://schemas.microsoft.com/office/powerpoint/2010/main" val="3492211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2E36171-FE89-424E-B3A6-AB0F875D8B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Metin kutusu 2"/>
          <p:cNvSpPr txBox="1"/>
          <p:nvPr/>
        </p:nvSpPr>
        <p:spPr>
          <a:xfrm>
            <a:off x="279132" y="0"/>
            <a:ext cx="861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Solunuma Bağlı Harekette Yaşanan Zorluklar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012371"/>
            <a:ext cx="8278341" cy="832050"/>
          </a:xfrm>
        </p:spPr>
        <p:txBody>
          <a:bodyPr/>
          <a:lstStyle/>
          <a:p>
            <a:r>
              <a:rPr lang="tr-TR" sz="2000" dirty="0">
                <a:solidFill>
                  <a:schemeClr val="tx2"/>
                </a:solidFill>
              </a:rPr>
              <a:t>Hasta hangi yönteme en uygun?</a:t>
            </a:r>
          </a:p>
          <a:p>
            <a:r>
              <a:rPr lang="tr-TR" sz="2000" dirty="0">
                <a:solidFill>
                  <a:schemeClr val="tx2"/>
                </a:solidFill>
              </a:rPr>
              <a:t>Tümörü hangi yöntemle tedavi etmeliyiz?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048678"/>
            <a:ext cx="6120680" cy="41166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75" y="2331440"/>
            <a:ext cx="2867025" cy="3057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6216" y="2083218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accent2"/>
                </a:solidFill>
              </a:rPr>
              <a:t>Takip et ve tokatla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1453" y="2863217"/>
            <a:ext cx="237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accent2"/>
                </a:solidFill>
              </a:rPr>
              <a:t>Hedefe gireni vur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3429" y="3643216"/>
            <a:ext cx="2377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accent2"/>
                </a:solidFill>
              </a:rPr>
              <a:t>Bastır ve ezme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4103" y="4419806"/>
            <a:ext cx="262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accent2"/>
                </a:solidFill>
              </a:rPr>
              <a:t>Nefes tut ve azarlama</a:t>
            </a:r>
          </a:p>
        </p:txBody>
      </p:sp>
    </p:spTree>
    <p:extLst>
      <p:ext uri="{BB962C8B-B14F-4D97-AF65-F5344CB8AC3E}">
        <p14:creationId xmlns:p14="http://schemas.microsoft.com/office/powerpoint/2010/main" val="3997396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2E36171-FE89-424E-B3A6-AB0F875D8B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Metin kutusu 2"/>
          <p:cNvSpPr txBox="1"/>
          <p:nvPr/>
        </p:nvSpPr>
        <p:spPr>
          <a:xfrm>
            <a:off x="279132" y="0"/>
            <a:ext cx="861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Solunuma Bağlı Harekette Yaşanan Zorluklar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2204864"/>
            <a:ext cx="7975120" cy="2952328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179512" y="1012371"/>
            <a:ext cx="8278341" cy="8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 b="1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ＭＳ Ｐゴシック" charset="-128"/>
                <a:cs typeface="Geneva" charset="-128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7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ＭＳ Ｐゴシック" charset="-128"/>
                <a:cs typeface="ＭＳ Ｐゴシック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dirty="0">
                <a:solidFill>
                  <a:schemeClr val="tx2"/>
                </a:solidFill>
              </a:rPr>
              <a:t>Hangi IGRT yöntemi ile ışınlamalıyım?</a:t>
            </a:r>
          </a:p>
          <a:p>
            <a:endParaRPr lang="tr-TR" sz="20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7299" y="5246964"/>
            <a:ext cx="348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Konvansiyonel Görüntüleme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4048" y="5246964"/>
            <a:ext cx="3889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Gated kullanılarak yapılan Görüntüleme</a:t>
            </a:r>
          </a:p>
        </p:txBody>
      </p:sp>
    </p:spTree>
    <p:extLst>
      <p:ext uri="{BB962C8B-B14F-4D97-AF65-F5344CB8AC3E}">
        <p14:creationId xmlns:p14="http://schemas.microsoft.com/office/powerpoint/2010/main" val="2612056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9716" y="908311"/>
            <a:ext cx="8590756" cy="52174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chemeClr val="tx2"/>
                </a:solidFill>
              </a:rPr>
              <a:t>Düzensiz nefes</a:t>
            </a:r>
          </a:p>
          <a:p>
            <a:pPr marL="0" indent="0">
              <a:buNone/>
            </a:pPr>
            <a:endParaRPr lang="tr-TR" sz="2000" b="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84" r="6508" b="-640"/>
          <a:stretch/>
        </p:blipFill>
        <p:spPr>
          <a:xfrm>
            <a:off x="446355" y="2984480"/>
            <a:ext cx="8157478" cy="187220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8" name="Metin kutusu 2"/>
          <p:cNvSpPr txBox="1"/>
          <p:nvPr/>
        </p:nvSpPr>
        <p:spPr>
          <a:xfrm>
            <a:off x="529583" y="143055"/>
            <a:ext cx="861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Solunuma Bağlı Harekette Yaşanan Zorluklar</a:t>
            </a:r>
          </a:p>
        </p:txBody>
      </p:sp>
      <p:sp>
        <p:nvSpPr>
          <p:cNvPr id="6" name="Rectangle 5"/>
          <p:cNvSpPr/>
          <p:nvPr/>
        </p:nvSpPr>
        <p:spPr>
          <a:xfrm>
            <a:off x="2051720" y="5109432"/>
            <a:ext cx="5832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tx2"/>
                </a:solidFill>
              </a:rPr>
              <a:t>Çözüm: Coaching, hasta ile uygun diyalog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9194" y="1602098"/>
            <a:ext cx="29718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7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24275EA-D7D5-4CAA-E3A4-1CC7110871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5AEA170C-EAE4-E7FF-6301-B8CDABE25EAC}"/>
              </a:ext>
            </a:extLst>
          </p:cNvPr>
          <p:cNvSpPr txBox="1"/>
          <p:nvPr/>
        </p:nvSpPr>
        <p:spPr>
          <a:xfrm>
            <a:off x="0" y="2630347"/>
            <a:ext cx="614705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2000" b="1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2"/>
                </a:solidFill>
              </a:rPr>
              <a:t>RGSC’yi nereye yerleştirelim?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dirty="0"/>
          </a:p>
          <a:p>
            <a:r>
              <a:rPr lang="tr-TR" dirty="0"/>
              <a:t> 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81454" y="593519"/>
            <a:ext cx="2820736" cy="258704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33940" y="3565370"/>
            <a:ext cx="2715765" cy="258704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Metin kutusu 2"/>
          <p:cNvSpPr txBox="1"/>
          <p:nvPr/>
        </p:nvSpPr>
        <p:spPr>
          <a:xfrm>
            <a:off x="207207" y="215850"/>
            <a:ext cx="5544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Solunuma Bağlı Harekette Yaşanan Zorluklar-RGSC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46" y="1046847"/>
            <a:ext cx="4054453" cy="18119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2496" y="3607953"/>
            <a:ext cx="537403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-Simülasyon/Linak için solunum sinyali elde edilir.</a:t>
            </a:r>
          </a:p>
          <a:p>
            <a:endParaRPr lang="tr-TR" dirty="0"/>
          </a:p>
          <a:p>
            <a:r>
              <a:rPr lang="tr-TR" dirty="0"/>
              <a:t>-Nefese bağlı sinyal alınacak bölgeye yerleştirilmeli</a:t>
            </a:r>
          </a:p>
          <a:p>
            <a:endParaRPr lang="tr-TR" dirty="0"/>
          </a:p>
          <a:p>
            <a:r>
              <a:rPr lang="tr-TR" dirty="0"/>
              <a:t>-Tedavi esnasında küpünün CT ile aynı yerde olması önemlidir.</a:t>
            </a:r>
          </a:p>
          <a:p>
            <a:endParaRPr lang="tr-TR" dirty="0"/>
          </a:p>
          <a:p>
            <a:r>
              <a:rPr lang="tr-TR" dirty="0"/>
              <a:t>-Küpünün farklı yere konulması nefes döngüsünde değişiklik gösterir bu tedavinin doğruluğunu azaltır.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71678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529185"/>
            <a:ext cx="2831840" cy="1763911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35DFE4B-6398-EFEC-9ACC-FBCCDB5C56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36DB12F-C825-F555-743A-08DC1707AE8E}"/>
              </a:ext>
            </a:extLst>
          </p:cNvPr>
          <p:cNvSpPr txBox="1"/>
          <p:nvPr/>
        </p:nvSpPr>
        <p:spPr>
          <a:xfrm>
            <a:off x="337698" y="1196752"/>
            <a:ext cx="58904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Hastanın nefes genliğini minimumda tutularak solunuma bağlı organ hareket yavaşlatılır.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Görüntüleme, simülasyon ve tedavi uygulamalar arasında tutarlılık sağlar.</a:t>
            </a:r>
          </a:p>
          <a:p>
            <a:pPr algn="just"/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CT çekim esnasında uygulanan abdominal kompresin yeri, uygulanan basınç değerleri not alınır.</a:t>
            </a:r>
          </a:p>
          <a:p>
            <a:pPr algn="just"/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Tedavi esnasında </a:t>
            </a:r>
            <a:r>
              <a:rPr lang="tr-TR" b="1" dirty="0" err="1">
                <a:solidFill>
                  <a:schemeClr val="tx2"/>
                </a:solidFill>
              </a:rPr>
              <a:t>immobilizasyonun</a:t>
            </a:r>
            <a:r>
              <a:rPr lang="tr-TR" b="1" dirty="0">
                <a:solidFill>
                  <a:schemeClr val="tx2"/>
                </a:solidFill>
              </a:rPr>
              <a:t> konumlandırılması doğru şekilde yapılmalıdır.</a:t>
            </a:r>
          </a:p>
          <a:p>
            <a:pPr algn="just"/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Konumda herhangi bir değişiklik, solunum döngüsünü etkileyerek organ ve tümör hareketini değiştirir; bu da tedavi kalitesini etkiler.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tx2"/>
              </a:solidFill>
            </a:endParaRPr>
          </a:p>
        </p:txBody>
      </p:sp>
      <p:sp>
        <p:nvSpPr>
          <p:cNvPr id="6" name="Metin kutusu 2"/>
          <p:cNvSpPr txBox="1"/>
          <p:nvPr/>
        </p:nvSpPr>
        <p:spPr>
          <a:xfrm>
            <a:off x="179513" y="143055"/>
            <a:ext cx="8964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Solunuma Bağlı Harekette Yaşanan Zorluklar-Abdominal Kompres</a:t>
            </a:r>
          </a:p>
        </p:txBody>
      </p:sp>
    </p:spTree>
    <p:extLst>
      <p:ext uri="{BB962C8B-B14F-4D97-AF65-F5344CB8AC3E}">
        <p14:creationId xmlns:p14="http://schemas.microsoft.com/office/powerpoint/2010/main" val="478006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432718"/>
            <a:ext cx="4320480" cy="5196682"/>
          </a:xfrm>
        </p:spPr>
        <p:txBody>
          <a:bodyPr/>
          <a:lstStyle/>
          <a:p>
            <a:pPr algn="just"/>
            <a:r>
              <a:rPr lang="tr-TR" sz="2000" dirty="0">
                <a:solidFill>
                  <a:schemeClr val="tx2"/>
                </a:solidFill>
              </a:rPr>
              <a:t>Hastaya baskı yaptığı için hasta konforu azalır.</a:t>
            </a:r>
          </a:p>
          <a:p>
            <a:pPr algn="just"/>
            <a:endParaRPr lang="tr-TR" sz="2000" dirty="0">
              <a:solidFill>
                <a:schemeClr val="tx2"/>
              </a:solidFill>
            </a:endParaRPr>
          </a:p>
          <a:p>
            <a:pPr algn="just"/>
            <a:r>
              <a:rPr lang="tr-TR" sz="2000" dirty="0">
                <a:solidFill>
                  <a:schemeClr val="tx2"/>
                </a:solidFill>
              </a:rPr>
              <a:t>Bazı hastalar immobilizasyona uyum sağlamamaktadır.</a:t>
            </a:r>
          </a:p>
          <a:p>
            <a:pPr algn="just"/>
            <a:endParaRPr lang="tr-TR" sz="2000" dirty="0">
              <a:solidFill>
                <a:schemeClr val="tx2"/>
              </a:solidFill>
            </a:endParaRPr>
          </a:p>
          <a:p>
            <a:pPr algn="just"/>
            <a:r>
              <a:rPr lang="tr-TR" sz="2000" dirty="0">
                <a:solidFill>
                  <a:schemeClr val="tx2"/>
                </a:solidFill>
              </a:rPr>
              <a:t>Kompress yapılacak bölge ameliyat bölgesi olabilir.</a:t>
            </a:r>
          </a:p>
          <a:p>
            <a:pPr algn="just"/>
            <a:endParaRPr lang="tr-TR" sz="2000" dirty="0">
              <a:solidFill>
                <a:schemeClr val="tx2"/>
              </a:solidFill>
            </a:endParaRPr>
          </a:p>
          <a:p>
            <a:pPr algn="just"/>
            <a:r>
              <a:rPr lang="tr-TR" sz="2000" dirty="0">
                <a:solidFill>
                  <a:schemeClr val="tx2"/>
                </a:solidFill>
              </a:rPr>
              <a:t>SGRT için uygun değil.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20" t="25850" r="1001" b="21872"/>
          <a:stretch/>
        </p:blipFill>
        <p:spPr>
          <a:xfrm>
            <a:off x="4303494" y="1556792"/>
            <a:ext cx="4536504" cy="3945234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Oval 5"/>
          <p:cNvSpPr/>
          <p:nvPr/>
        </p:nvSpPr>
        <p:spPr>
          <a:xfrm>
            <a:off x="4788024" y="3499339"/>
            <a:ext cx="576064" cy="136815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571500" y="227760"/>
            <a:ext cx="8156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Solunuma Bağlı Harekette Yaşanan Zorluklar-Abdominal Kompres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96136" y="3310978"/>
            <a:ext cx="1034353" cy="98211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797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4 Slayt Numarası Yer Tutucusu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0784543-3BBE-423D-B386-37B07538890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Metin kutusu 2"/>
          <p:cNvSpPr txBox="1"/>
          <p:nvPr/>
        </p:nvSpPr>
        <p:spPr>
          <a:xfrm>
            <a:off x="333162" y="925347"/>
            <a:ext cx="576064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2"/>
                </a:solidFill>
              </a:rPr>
              <a:t>Baş-boyun hastalarında tedavi süresinde kilo kaybı, tümör küçülmesine bağlı değişikler zamanla ortaya çıkabilir.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2"/>
                </a:solidFill>
              </a:rPr>
              <a:t>CT çekim esnasında hastaya yapılan maske uygulamasında hastanın sıcak maskeyle temasıyla, istemsiz olarak hastanın kendini kasmasına bağlı tedavi sırasında farklılık oluşabilir.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2"/>
                </a:solidFill>
              </a:rPr>
              <a:t>Bu durumda hasta bilgilendirmeli ve olabildiğince rahat ettirilmelidir.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2"/>
                </a:solidFill>
              </a:rPr>
              <a:t>Yaşanan kilo kaybından ve tümör küçülmesine bağlı değişikliklerde doktor ve medikal fizik uzmanlarından destek alınarak </a:t>
            </a:r>
            <a:r>
              <a:rPr lang="tr-TR" sz="2000" b="1" dirty="0" err="1">
                <a:solidFill>
                  <a:schemeClr val="tx2"/>
                </a:solidFill>
              </a:rPr>
              <a:t>adaptif</a:t>
            </a:r>
            <a:r>
              <a:rPr lang="tr-TR" sz="2000" b="1" dirty="0">
                <a:solidFill>
                  <a:schemeClr val="tx2"/>
                </a:solidFill>
              </a:rPr>
              <a:t> </a:t>
            </a:r>
            <a:r>
              <a:rPr lang="tr-TR" sz="2000" b="1" dirty="0" err="1">
                <a:solidFill>
                  <a:schemeClr val="tx2"/>
                </a:solidFill>
              </a:rPr>
              <a:t>ct</a:t>
            </a:r>
            <a:r>
              <a:rPr lang="tr-TR" sz="2000" b="1" dirty="0">
                <a:solidFill>
                  <a:schemeClr val="tx2"/>
                </a:solidFill>
              </a:rPr>
              <a:t> çekimi yapılabilir.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39552" y="94638"/>
            <a:ext cx="8784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FF0000"/>
                </a:solidFill>
              </a:rPr>
              <a:t>Solunum Dışı Hareket Takibinde Yaşanan Zorluklar-Baş boyun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568" y="1196752"/>
            <a:ext cx="2861641" cy="3167796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</p:pic>
      <p:sp>
        <p:nvSpPr>
          <p:cNvPr id="5" name="Oval 4"/>
          <p:cNvSpPr/>
          <p:nvPr/>
        </p:nvSpPr>
        <p:spPr>
          <a:xfrm>
            <a:off x="7480563" y="2458060"/>
            <a:ext cx="216024" cy="3600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212" y="1041669"/>
            <a:ext cx="8003232" cy="5577483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err="1">
                <a:solidFill>
                  <a:schemeClr val="tx2"/>
                </a:solidFill>
              </a:rPr>
              <a:t>Larenks</a:t>
            </a:r>
            <a:r>
              <a:rPr lang="tr-TR" sz="2000" dirty="0">
                <a:solidFill>
                  <a:schemeClr val="tx2"/>
                </a:solidFill>
              </a:rPr>
              <a:t> kanserlerinde yutkunmaya bağlı oluşabilecek farklılıkların önüne geçmek ve sağlıklı dokuyu korumak için hastayı bilgilendirip yutkunmamasını sağlayabiliriz.</a:t>
            </a:r>
          </a:p>
          <a:p>
            <a:pPr marL="0" indent="0">
              <a:buNone/>
            </a:pPr>
            <a:endParaRPr lang="tr-T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0" dirty="0"/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00" y="2129310"/>
            <a:ext cx="4968552" cy="4320480"/>
          </a:xfrm>
          <a:prstGeom prst="rect">
            <a:avLst/>
          </a:prstGeom>
        </p:spPr>
      </p:pic>
      <p:sp>
        <p:nvSpPr>
          <p:cNvPr id="6" name="Metin kutusu 3"/>
          <p:cNvSpPr txBox="1"/>
          <p:nvPr/>
        </p:nvSpPr>
        <p:spPr>
          <a:xfrm>
            <a:off x="539552" y="94638"/>
            <a:ext cx="8784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FF0000"/>
                </a:solidFill>
              </a:rPr>
              <a:t>Solunum Dışı Hareket Takibinde Yaşanan Zorluklar-Baş boyun</a:t>
            </a:r>
          </a:p>
        </p:txBody>
      </p:sp>
    </p:spTree>
    <p:extLst>
      <p:ext uri="{BB962C8B-B14F-4D97-AF65-F5344CB8AC3E}">
        <p14:creationId xmlns:p14="http://schemas.microsoft.com/office/powerpoint/2010/main" val="3918138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48526"/>
            <a:ext cx="3943245" cy="45259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47B8C2-EA70-4E4A-AABD-7A20F7AA6EF6}" type="datetime1">
              <a:rPr lang="tr-TR" smtClean="0"/>
              <a:pPr>
                <a:defRPr/>
              </a:pPr>
              <a:t>28.05.2024</a:t>
            </a:fld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07" y="1248526"/>
            <a:ext cx="3959974" cy="452596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Metin kutusu 3"/>
          <p:cNvSpPr txBox="1"/>
          <p:nvPr/>
        </p:nvSpPr>
        <p:spPr>
          <a:xfrm>
            <a:off x="539552" y="94638"/>
            <a:ext cx="8784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FF0000"/>
                </a:solidFill>
              </a:rPr>
              <a:t>Solunum Dışı Hareket Takibinde Yaşanan Zorluklar-Baş boyun</a:t>
            </a:r>
          </a:p>
        </p:txBody>
      </p:sp>
    </p:spTree>
    <p:extLst>
      <p:ext uri="{BB962C8B-B14F-4D97-AF65-F5344CB8AC3E}">
        <p14:creationId xmlns:p14="http://schemas.microsoft.com/office/powerpoint/2010/main" val="550223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C1AA91-2FBF-F09E-7243-564DC94AB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124743"/>
            <a:ext cx="6056395" cy="4881005"/>
          </a:xfrm>
        </p:spPr>
        <p:txBody>
          <a:bodyPr/>
          <a:lstStyle/>
          <a:p>
            <a:pPr marL="0" indent="0" algn="just">
              <a:buNone/>
            </a:pPr>
            <a:endParaRPr lang="tr-TR" sz="1800" dirty="0">
              <a:solidFill>
                <a:schemeClr val="tx2"/>
              </a:solidFill>
            </a:endParaRPr>
          </a:p>
          <a:p>
            <a:pPr algn="just"/>
            <a:r>
              <a:rPr lang="tr-TR" sz="1800" dirty="0">
                <a:solidFill>
                  <a:schemeClr val="tx2"/>
                </a:solidFill>
              </a:rPr>
              <a:t>Mesane hacmi, bağırsak hareketleri veya rektum büyüklüğü tedaviyi etkiler.</a:t>
            </a:r>
          </a:p>
          <a:p>
            <a:pPr algn="just"/>
            <a:endParaRPr lang="tr-TR" sz="1800" dirty="0">
              <a:solidFill>
                <a:schemeClr val="tx2"/>
              </a:solidFill>
            </a:endParaRPr>
          </a:p>
          <a:p>
            <a:pPr algn="just"/>
            <a:r>
              <a:rPr lang="tr-TR" sz="1800" dirty="0">
                <a:solidFill>
                  <a:schemeClr val="tx2"/>
                </a:solidFill>
              </a:rPr>
              <a:t>Mesane doluluğu fazla olduğu zamanlarda hastanın konforsuz durumu onu hareket etmeye yönlendirir ve tedavi kalitesini olumsuz etkiler.</a:t>
            </a:r>
          </a:p>
          <a:p>
            <a:pPr algn="just"/>
            <a:endParaRPr lang="tr-TR" sz="1800" dirty="0">
              <a:solidFill>
                <a:schemeClr val="tx2"/>
              </a:solidFill>
            </a:endParaRPr>
          </a:p>
          <a:p>
            <a:pPr algn="just"/>
            <a:r>
              <a:rPr lang="tr-TR" sz="1800" dirty="0">
                <a:solidFill>
                  <a:schemeClr val="tx2"/>
                </a:solidFill>
              </a:rPr>
              <a:t>Hastanın mesane doluluğu hastanın rahat edebileceği ve tedaviyi etkilemeyeceği şekilde hazırlanmalıdır.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0D082E0-8C2D-1234-0500-2E0D15B76F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126" y="777661"/>
            <a:ext cx="2624579" cy="254891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82" y="3560984"/>
            <a:ext cx="2625823" cy="244476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9" name="Metin kutusu 3"/>
          <p:cNvSpPr txBox="1"/>
          <p:nvPr/>
        </p:nvSpPr>
        <p:spPr>
          <a:xfrm>
            <a:off x="218644" y="94638"/>
            <a:ext cx="8784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FF0000"/>
                </a:solidFill>
              </a:rPr>
              <a:t>Solunum Dışı Hareket Takibinde Yaşanan Zorluklar-Pelvik Bölge</a:t>
            </a:r>
          </a:p>
        </p:txBody>
      </p:sp>
    </p:spTree>
    <p:extLst>
      <p:ext uri="{BB962C8B-B14F-4D97-AF65-F5344CB8AC3E}">
        <p14:creationId xmlns:p14="http://schemas.microsoft.com/office/powerpoint/2010/main" val="4147916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86" y="3284984"/>
            <a:ext cx="3607005" cy="2781463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326" y="332656"/>
            <a:ext cx="3635467" cy="2853471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0" name="Metin kutusu 9"/>
          <p:cNvSpPr txBox="1"/>
          <p:nvPr/>
        </p:nvSpPr>
        <p:spPr>
          <a:xfrm>
            <a:off x="107504" y="1062468"/>
            <a:ext cx="51845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Bağırsak hareketleri tedaviyi etkilediği durumlarda hasta, tuvalete yönlendirilebilir.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Rektum doluluğu için hastaya hangi besinleri kullanmaması gerektiği bilgisi verilir.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Rektum büyük olan hastalarda lavman yapılabilir. Bu durum hasta açısından konforsuz ve stresli olabilir.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2"/>
                </a:solidFill>
              </a:rPr>
              <a:t>Tedavi sırasında gaz geçişinin organları dramatik şekilde yer değiştirdiği günümüzde </a:t>
            </a:r>
            <a:r>
              <a:rPr lang="tr-TR" b="1" dirty="0" err="1">
                <a:solidFill>
                  <a:schemeClr val="tx2"/>
                </a:solidFill>
              </a:rPr>
              <a:t>mr</a:t>
            </a:r>
            <a:r>
              <a:rPr lang="tr-TR" b="1" dirty="0">
                <a:solidFill>
                  <a:schemeClr val="tx2"/>
                </a:solidFill>
              </a:rPr>
              <a:t> </a:t>
            </a:r>
            <a:r>
              <a:rPr lang="tr-TR" b="1" dirty="0" err="1">
                <a:solidFill>
                  <a:schemeClr val="tx2"/>
                </a:solidFill>
              </a:rPr>
              <a:t>linak</a:t>
            </a:r>
            <a:r>
              <a:rPr lang="tr-TR" b="1" dirty="0">
                <a:solidFill>
                  <a:schemeClr val="tx2"/>
                </a:solidFill>
              </a:rPr>
              <a:t> tedavi seanslarında kolaylıkla görülmektedir.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endParaRPr lang="tr-TR" dirty="0"/>
          </a:p>
        </p:txBody>
      </p:sp>
      <p:sp>
        <p:nvSpPr>
          <p:cNvPr id="8" name="Metin kutusu 3"/>
          <p:cNvSpPr txBox="1"/>
          <p:nvPr/>
        </p:nvSpPr>
        <p:spPr>
          <a:xfrm>
            <a:off x="218644" y="94638"/>
            <a:ext cx="47057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FF0000"/>
                </a:solidFill>
              </a:rPr>
              <a:t>Solunum Dışı Hareket Takibinde Yaşanan Zorluklar-Pelvik Bölge</a:t>
            </a:r>
          </a:p>
        </p:txBody>
      </p:sp>
    </p:spTree>
    <p:extLst>
      <p:ext uri="{BB962C8B-B14F-4D97-AF65-F5344CB8AC3E}">
        <p14:creationId xmlns:p14="http://schemas.microsoft.com/office/powerpoint/2010/main" val="800262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18644" y="1368452"/>
            <a:ext cx="5279504" cy="4525963"/>
          </a:xfrm>
        </p:spPr>
        <p:txBody>
          <a:bodyPr/>
          <a:lstStyle/>
          <a:p>
            <a:pPr algn="just"/>
            <a:r>
              <a:rPr lang="tr-TR" sz="1800" dirty="0">
                <a:solidFill>
                  <a:schemeClr val="tx2"/>
                </a:solidFill>
              </a:rPr>
              <a:t>Hastanın simülasyon ve tedavi günü su ve bağırsak hazırlığı aynı olmalıdır.</a:t>
            </a:r>
          </a:p>
          <a:p>
            <a:pPr algn="just"/>
            <a:r>
              <a:rPr lang="tr-TR" sz="1800" dirty="0">
                <a:solidFill>
                  <a:schemeClr val="tx2"/>
                </a:solidFill>
              </a:rPr>
              <a:t>USG yardımıyla günlük mesane hacmi takibi tedavi iş akışını kolaylaştırır.</a:t>
            </a:r>
          </a:p>
          <a:p>
            <a:pPr algn="just"/>
            <a:endParaRPr lang="tr-TR" sz="1800" dirty="0">
              <a:solidFill>
                <a:schemeClr val="tx2"/>
              </a:solidFill>
            </a:endParaRPr>
          </a:p>
          <a:p>
            <a:pPr algn="just"/>
            <a:r>
              <a:rPr lang="tr-TR" sz="1800" dirty="0">
                <a:solidFill>
                  <a:schemeClr val="tx2"/>
                </a:solidFill>
              </a:rPr>
              <a:t>Hastadan birden fazla görüntü alınmasının önüne geçilerek, zaman kaybı önlenir.</a:t>
            </a:r>
          </a:p>
          <a:p>
            <a:pPr algn="just"/>
            <a:endParaRPr lang="tr-TR" sz="1800" dirty="0">
              <a:solidFill>
                <a:schemeClr val="tx2"/>
              </a:solidFill>
            </a:endParaRPr>
          </a:p>
          <a:p>
            <a:pPr algn="just"/>
            <a:r>
              <a:rPr lang="en-US" sz="1800" dirty="0" err="1">
                <a:solidFill>
                  <a:schemeClr val="tx2"/>
                </a:solidFill>
              </a:rPr>
              <a:t>Hastayı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cihaza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birden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fazla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kez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yatırıp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kaldırmak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yerine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tek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seferde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en-US" sz="1800" dirty="0" err="1">
                <a:solidFill>
                  <a:schemeClr val="tx2"/>
                </a:solidFill>
              </a:rPr>
              <a:t>işlemi</a:t>
            </a:r>
            <a:r>
              <a:rPr lang="tr-TR" sz="1800" dirty="0">
                <a:solidFill>
                  <a:schemeClr val="tx2"/>
                </a:solidFill>
              </a:rPr>
              <a:t> biter.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980728"/>
            <a:ext cx="3313082" cy="306896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6" name="Metin kutusu 3"/>
          <p:cNvSpPr txBox="1"/>
          <p:nvPr/>
        </p:nvSpPr>
        <p:spPr>
          <a:xfrm>
            <a:off x="218644" y="94638"/>
            <a:ext cx="8784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b="1" dirty="0">
                <a:solidFill>
                  <a:srgbClr val="FF0000"/>
                </a:solidFill>
              </a:rPr>
              <a:t>Solunum Dışı Hareket Takibinde Yaşanan Zorluklar-Pelvik Bölge</a:t>
            </a:r>
          </a:p>
        </p:txBody>
      </p:sp>
    </p:spTree>
    <p:extLst>
      <p:ext uri="{BB962C8B-B14F-4D97-AF65-F5344CB8AC3E}">
        <p14:creationId xmlns:p14="http://schemas.microsoft.com/office/powerpoint/2010/main" val="331628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6DF1E6-1F04-26B9-C0E5-0DCA3E56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663880" cy="762000"/>
          </a:xfrm>
        </p:spPr>
        <p:txBody>
          <a:bodyPr>
            <a:normAutofit/>
          </a:bodyPr>
          <a:lstStyle/>
          <a:p>
            <a:pPr algn="ctr"/>
            <a:r>
              <a:rPr lang="tr-TR" sz="1800" dirty="0">
                <a:solidFill>
                  <a:srgbClr val="FF0000"/>
                </a:solidFill>
              </a:rPr>
              <a:t>CT PLANLAMASI YAPILAN KARACİĞER HASTASININ BT GÖRÜNTÜSÜ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F663B6E-56F9-EE3B-0EF3-2BD6AB1164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400" y="836712"/>
            <a:ext cx="5874000" cy="4525963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9073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696709-8A23-E6A9-1C52-7FCAA1061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591872" cy="762000"/>
          </a:xfrm>
        </p:spPr>
        <p:txBody>
          <a:bodyPr>
            <a:normAutofit/>
          </a:bodyPr>
          <a:lstStyle/>
          <a:p>
            <a:r>
              <a:rPr lang="tr-TR" sz="1800" dirty="0">
                <a:solidFill>
                  <a:srgbClr val="FF0000"/>
                </a:solidFill>
              </a:rPr>
              <a:t>TEDAVİ SIRASINDA BAĞIRSAK HAREKETİNDEN DOLAYI OLUŞAN DEĞİŞİM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78F62B8-211C-B54A-4884-3357344857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9"/>
            <a:ext cx="6969302" cy="4392488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4148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10D6A5-86E8-2EE8-292E-AC4878820A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EAFE2EBC-1D65-C2DF-5FCF-99EED0647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692696"/>
            <a:ext cx="8762916" cy="5217443"/>
          </a:xfrm>
        </p:spPr>
        <p:txBody>
          <a:bodyPr anchor="ctr"/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      </a:t>
            </a:r>
            <a:r>
              <a:rPr lang="tr-TR" sz="2000" dirty="0">
                <a:solidFill>
                  <a:srgbClr val="FF0000"/>
                </a:solidFill>
              </a:rPr>
              <a:t>YÜZEY TAKİP SİSTEMLERİ</a:t>
            </a:r>
          </a:p>
          <a:p>
            <a:endParaRPr lang="tr-TR" sz="1800" b="0" dirty="0"/>
          </a:p>
          <a:p>
            <a:pPr marL="0" indent="0">
              <a:buNone/>
            </a:pPr>
            <a:r>
              <a:rPr lang="tr-TR" sz="1800" b="0" dirty="0"/>
              <a:t>    </a:t>
            </a:r>
            <a:r>
              <a:rPr lang="tr-TR" sz="1800" dirty="0">
                <a:solidFill>
                  <a:schemeClr val="tx2"/>
                </a:solidFill>
              </a:rPr>
              <a:t>SGRT hastanın tedavi esnasında cilt yüzeyini ve vücut hareketini 3D kameralar ve  diğer görüntüleme cihazlarıyla gerçek zamanlı izleyen video tabanlı bir sistemdir.</a:t>
            </a:r>
            <a:r>
              <a:rPr lang="tr-TR" dirty="0">
                <a:solidFill>
                  <a:schemeClr val="tx2"/>
                </a:solidFill>
              </a:rPr>
              <a:t> </a:t>
            </a:r>
            <a:r>
              <a:rPr lang="tr-TR" sz="2400" dirty="0">
                <a:solidFill>
                  <a:schemeClr val="tx2"/>
                </a:solidFill>
              </a:rPr>
              <a:t> </a:t>
            </a:r>
          </a:p>
          <a:p>
            <a:pPr marL="0" indent="0">
              <a:buNone/>
            </a:pPr>
            <a:endParaRPr lang="tr-TR" sz="2400" b="0" dirty="0"/>
          </a:p>
          <a:p>
            <a:r>
              <a:rPr lang="tr-TR" sz="1800" dirty="0">
                <a:solidFill>
                  <a:schemeClr val="tx2"/>
                </a:solidFill>
              </a:rPr>
              <a:t>6D gerçek zamanlı takip </a:t>
            </a:r>
          </a:p>
          <a:p>
            <a:r>
              <a:rPr lang="tr-TR" sz="1800" dirty="0">
                <a:solidFill>
                  <a:schemeClr val="tx2"/>
                </a:solidFill>
              </a:rPr>
              <a:t>Hasta </a:t>
            </a:r>
            <a:r>
              <a:rPr lang="tr-TR" sz="1800" dirty="0" err="1">
                <a:solidFill>
                  <a:schemeClr val="tx2"/>
                </a:solidFill>
              </a:rPr>
              <a:t>setup</a:t>
            </a:r>
            <a:r>
              <a:rPr lang="tr-TR" sz="1800" dirty="0">
                <a:solidFill>
                  <a:schemeClr val="tx2"/>
                </a:solidFill>
              </a:rPr>
              <a:t> pozisyonu</a:t>
            </a:r>
          </a:p>
          <a:p>
            <a:r>
              <a:rPr lang="tr-TR" sz="1800" dirty="0">
                <a:solidFill>
                  <a:schemeClr val="tx2"/>
                </a:solidFill>
              </a:rPr>
              <a:t>Pozisyon </a:t>
            </a:r>
            <a:r>
              <a:rPr lang="tr-TR" sz="1800" dirty="0" err="1">
                <a:solidFill>
                  <a:schemeClr val="tx2"/>
                </a:solidFill>
              </a:rPr>
              <a:t>tekrarlılığı</a:t>
            </a:r>
            <a:endParaRPr lang="tr-TR" sz="1800" dirty="0">
              <a:solidFill>
                <a:schemeClr val="tx2"/>
              </a:solidFill>
            </a:endParaRPr>
          </a:p>
          <a:p>
            <a:r>
              <a:rPr lang="tr-TR" sz="1800" dirty="0">
                <a:solidFill>
                  <a:schemeClr val="tx2"/>
                </a:solidFill>
              </a:rPr>
              <a:t>Solunum hareketi takibi DIBH</a:t>
            </a:r>
          </a:p>
          <a:p>
            <a:r>
              <a:rPr lang="tr-TR" sz="1800" dirty="0">
                <a:solidFill>
                  <a:schemeClr val="tx2"/>
                </a:solidFill>
              </a:rPr>
              <a:t>Hasta hareketi algılama</a:t>
            </a:r>
          </a:p>
          <a:p>
            <a:endParaRPr lang="tr-TR" sz="18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tr-TR" sz="1800" dirty="0"/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7" name="Picture 8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138417"/>
            <a:ext cx="4176464" cy="347812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6156176" y="4293290"/>
            <a:ext cx="144016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684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36C55BF-49E6-9CB6-CC41-7BA867475A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B598BD6-0855-9ECF-4B50-2A950B7BB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720"/>
            <a:ext cx="6660232" cy="5297480"/>
          </a:xfrm>
        </p:spPr>
        <p:txBody>
          <a:bodyPr/>
          <a:lstStyle/>
          <a:p>
            <a:pPr algn="just"/>
            <a:r>
              <a:rPr lang="tr-TR" sz="1800" dirty="0">
                <a:solidFill>
                  <a:schemeClr val="tx2"/>
                </a:solidFill>
              </a:rPr>
              <a:t>Kamera(</a:t>
            </a:r>
            <a:r>
              <a:rPr lang="tr-TR" sz="1800" dirty="0" err="1">
                <a:solidFill>
                  <a:schemeClr val="tx2"/>
                </a:solidFill>
              </a:rPr>
              <a:t>pods</a:t>
            </a:r>
            <a:r>
              <a:rPr lang="tr-TR" sz="1800" dirty="0">
                <a:solidFill>
                  <a:schemeClr val="tx2"/>
                </a:solidFill>
              </a:rPr>
              <a:t>) pozisyonuna  ve </a:t>
            </a:r>
            <a:r>
              <a:rPr lang="tr-TR" sz="1800" dirty="0" err="1">
                <a:solidFill>
                  <a:schemeClr val="tx2"/>
                </a:solidFill>
              </a:rPr>
              <a:t>gantry</a:t>
            </a:r>
            <a:r>
              <a:rPr lang="tr-TR" sz="1800" dirty="0">
                <a:solidFill>
                  <a:schemeClr val="tx2"/>
                </a:solidFill>
              </a:rPr>
              <a:t> açısına bağlı olarak ROI üzerinde </a:t>
            </a:r>
            <a:r>
              <a:rPr lang="tr-TR" sz="1800" dirty="0" err="1">
                <a:solidFill>
                  <a:schemeClr val="tx2"/>
                </a:solidFill>
              </a:rPr>
              <a:t>bloklamalar</a:t>
            </a:r>
            <a:r>
              <a:rPr lang="tr-TR" sz="1800" dirty="0">
                <a:solidFill>
                  <a:schemeClr val="tx2"/>
                </a:solidFill>
              </a:rPr>
              <a:t> meydana gelir.</a:t>
            </a:r>
          </a:p>
          <a:p>
            <a:pPr algn="just"/>
            <a:endParaRPr lang="tr-TR" sz="1800" dirty="0">
              <a:solidFill>
                <a:schemeClr val="tx2"/>
              </a:solidFill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tr-T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 tüm yüzeyi görüntüler ve eşleştirme için sadece kullanıcının seçtiği ROI kullanılır.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endParaRPr lang="tr-TR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tr-T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Eğer kameralar </a:t>
            </a:r>
            <a:r>
              <a:rPr lang="tr-TR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ROI’yi</a:t>
            </a:r>
            <a:r>
              <a:rPr lang="tr-T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bloklandığı</a:t>
            </a:r>
            <a:r>
              <a:rPr lang="tr-T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için göremezse ya da </a:t>
            </a:r>
            <a:br>
              <a:rPr lang="tr-T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ROI </a:t>
            </a:r>
            <a:r>
              <a:rPr lang="tr-TR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immobilizasyon</a:t>
            </a:r>
            <a:r>
              <a:rPr lang="tr-TR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tarafından kapatılırsa doğru bir eşleşme yapılamaz</a:t>
            </a:r>
            <a:r>
              <a:rPr lang="tr-TR" sz="1800" dirty="0">
                <a:solidFill>
                  <a:schemeClr val="tx2"/>
                </a:solidFill>
                <a:latin typeface="Calibri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endParaRPr lang="tr-TR" sz="1800" dirty="0">
              <a:solidFill>
                <a:schemeClr val="tx2"/>
              </a:solidFill>
            </a:endParaRPr>
          </a:p>
          <a:p>
            <a:pPr algn="just"/>
            <a:r>
              <a:rPr lang="tr-TR" sz="1800" dirty="0">
                <a:solidFill>
                  <a:schemeClr val="tx2"/>
                </a:solidFill>
              </a:rPr>
              <a:t>Hasta hareket etmese bile buna bağlı değerler farklılık gösterir ve tedaviyi otomatik durdurur.</a:t>
            </a:r>
          </a:p>
          <a:p>
            <a:pPr algn="just"/>
            <a:endParaRPr lang="tr-TR" sz="1800" dirty="0">
              <a:solidFill>
                <a:schemeClr val="tx2"/>
              </a:solidFill>
            </a:endParaRPr>
          </a:p>
          <a:p>
            <a:pPr algn="just"/>
            <a:r>
              <a:rPr lang="tr-TR" sz="1800" dirty="0">
                <a:solidFill>
                  <a:schemeClr val="tx2"/>
                </a:solidFill>
              </a:rPr>
              <a:t>Böyle bir durumda tedavi kalitesinin doğruluğu için </a:t>
            </a:r>
            <a:r>
              <a:rPr lang="tr-TR" sz="1800" dirty="0" err="1">
                <a:solidFill>
                  <a:schemeClr val="tx2"/>
                </a:solidFill>
              </a:rPr>
              <a:t>gantry</a:t>
            </a:r>
            <a:r>
              <a:rPr lang="tr-TR" sz="1800" dirty="0">
                <a:solidFill>
                  <a:schemeClr val="tx2"/>
                </a:solidFill>
              </a:rPr>
              <a:t> açısı kameralarının gördüğü açıya alınmalı ve  kontrol sağlanmalı, hastanın hareket etmediğinden emin olunmalıdır.</a:t>
            </a:r>
          </a:p>
          <a:p>
            <a:pPr algn="just"/>
            <a:endParaRPr lang="tr-TR" sz="2000" dirty="0">
              <a:solidFill>
                <a:schemeClr val="tx2"/>
              </a:solidFill>
            </a:endParaRPr>
          </a:p>
        </p:txBody>
      </p:sp>
      <p:sp>
        <p:nvSpPr>
          <p:cNvPr id="10" name="Başlık 9">
            <a:extLst>
              <a:ext uri="{FF2B5EF4-FFF2-40B4-BE49-F238E27FC236}">
                <a16:creationId xmlns:a16="http://schemas.microsoft.com/office/drawing/2014/main" id="{4A5E91CA-3912-8E15-84F9-604145F7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0143"/>
            <a:ext cx="8807896" cy="762000"/>
          </a:xfrm>
        </p:spPr>
        <p:txBody>
          <a:bodyPr>
            <a:no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YÜZEY TAKİP SİSTEMİ KULLANIMINDA KARŞILAŞILAN ZORLUKLAR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607" y="1844824"/>
            <a:ext cx="2261393" cy="266429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85007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8600" y="197061"/>
            <a:ext cx="8591872" cy="639651"/>
          </a:xfrm>
        </p:spPr>
        <p:txBody>
          <a:bodyPr>
            <a:no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YÜZEY TAKİP SİSTEMİ VE KARŞILAŞILAN ZORLUKLAR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052736"/>
            <a:ext cx="8856984" cy="2520280"/>
          </a:xfrm>
        </p:spPr>
        <p:txBody>
          <a:bodyPr/>
          <a:lstStyle/>
          <a:p>
            <a:pPr algn="just"/>
            <a:r>
              <a:rPr lang="tr-TR" sz="1600" dirty="0">
                <a:solidFill>
                  <a:schemeClr val="tx2"/>
                </a:solidFill>
              </a:rPr>
              <a:t>Tedavi esnasında özellikle VMAT tedavilerde ganrty açısına bağlı bloklamalarda tedaviye devam edemediğimizde ROI çiziminde düzeltmeler yapılır.</a:t>
            </a:r>
          </a:p>
          <a:p>
            <a:pPr algn="just"/>
            <a:endParaRPr lang="tr-TR" altLang="tr-TR" sz="16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just"/>
            <a:r>
              <a:rPr lang="tr-TR" altLang="tr-TR" sz="1600" dirty="0">
                <a:solidFill>
                  <a:schemeClr val="tx2"/>
                </a:solidFill>
                <a:latin typeface="Arial" panose="020B0604020202020204" pitchFamily="34" charset="0"/>
              </a:rPr>
              <a:t>SGRT’nin CBCT ile otomatik olarak entegre olmaması özellikle DIBH hastalarda önemli bir eksiklik olabilir.</a:t>
            </a:r>
          </a:p>
          <a:p>
            <a:pPr algn="just"/>
            <a:endParaRPr lang="tr-TR" altLang="tr-TR" sz="16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just"/>
            <a:r>
              <a:rPr lang="tr-TR" altLang="tr-TR" sz="1600" dirty="0">
                <a:solidFill>
                  <a:schemeClr val="tx2"/>
                </a:solidFill>
                <a:latin typeface="Arial" panose="020B0604020202020204" pitchFamily="34" charset="0"/>
              </a:rPr>
              <a:t>Açılan CBCT kolları sıklıkla bloklama yapabilir.</a:t>
            </a:r>
          </a:p>
          <a:p>
            <a:pPr algn="just"/>
            <a:endParaRPr lang="tr-TR" altLang="tr-TR" sz="16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just"/>
            <a:r>
              <a:rPr lang="tr-TR" altLang="tr-TR" sz="1600" dirty="0">
                <a:solidFill>
                  <a:schemeClr val="tx2"/>
                </a:solidFill>
                <a:latin typeface="Arial" panose="020B0604020202020204" pitchFamily="34" charset="0"/>
              </a:rPr>
              <a:t>Her masa pozisyonunda yeniden referans yüzey oluşturmak gereklidir, bu durum artan iş yükü ve zaman kaybına sebep olmaktadır.</a:t>
            </a:r>
          </a:p>
          <a:p>
            <a:pPr algn="just"/>
            <a:endParaRPr lang="tr-TR" sz="16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1"/>
          <a:stretch>
            <a:fillRect/>
          </a:stretch>
        </p:blipFill>
        <p:spPr bwMode="auto">
          <a:xfrm>
            <a:off x="1600200" y="3845931"/>
            <a:ext cx="554461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4330574" cy="2853233"/>
          </a:xfr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79374"/>
            <a:ext cx="3479673" cy="2870611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919348" y="4509120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en-US" b="1" dirty="0">
                <a:solidFill>
                  <a:schemeClr val="tx2"/>
                </a:solidFill>
                <a:latin typeface="Arial" panose="020B0604020202020204" pitchFamily="34" charset="0"/>
              </a:rPr>
              <a:t>Sadece tedavi bölgesine göre değil, tekniğe ve Gantry pozisyonuna göre ROI oluşturmak </a:t>
            </a:r>
            <a:endParaRPr lang="en-US" alt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Başlık 9">
            <a:extLst>
              <a:ext uri="{FF2B5EF4-FFF2-40B4-BE49-F238E27FC236}">
                <a16:creationId xmlns:a16="http://schemas.microsoft.com/office/drawing/2014/main" id="{4A5E91CA-3912-8E15-84F9-604145F7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0143"/>
            <a:ext cx="8807896" cy="762000"/>
          </a:xfrm>
        </p:spPr>
        <p:txBody>
          <a:bodyPr>
            <a:no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YÜZEY TAKİP SİSTEMİ KULLANIMINDA KARŞILAŞILAN ZORLUKLAR</a:t>
            </a:r>
          </a:p>
        </p:txBody>
      </p:sp>
    </p:spTree>
    <p:extLst>
      <p:ext uri="{BB962C8B-B14F-4D97-AF65-F5344CB8AC3E}">
        <p14:creationId xmlns:p14="http://schemas.microsoft.com/office/powerpoint/2010/main" val="2178270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04" y="764704"/>
            <a:ext cx="8229600" cy="3736778"/>
          </a:xfr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Başlık 9">
            <a:extLst>
              <a:ext uri="{FF2B5EF4-FFF2-40B4-BE49-F238E27FC236}">
                <a16:creationId xmlns:a16="http://schemas.microsoft.com/office/drawing/2014/main" id="{4A5E91CA-3912-8E15-84F9-604145F7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0143"/>
            <a:ext cx="8807896" cy="762000"/>
          </a:xfrm>
        </p:spPr>
        <p:txBody>
          <a:bodyPr>
            <a:no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YÜZEY TAKİP SİSTEMİ KULLANIMINDA KARŞILAŞILAN ZORLUKLAR</a:t>
            </a:r>
          </a:p>
        </p:txBody>
      </p:sp>
    </p:spTree>
    <p:extLst>
      <p:ext uri="{BB962C8B-B14F-4D97-AF65-F5344CB8AC3E}">
        <p14:creationId xmlns:p14="http://schemas.microsoft.com/office/powerpoint/2010/main" val="4256795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05733" y="482961"/>
            <a:ext cx="8229600" cy="7620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SONUÇ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412776"/>
            <a:ext cx="8856983" cy="4525963"/>
          </a:xfrm>
        </p:spPr>
        <p:txBody>
          <a:bodyPr/>
          <a:lstStyle/>
          <a:p>
            <a:pPr algn="just"/>
            <a:r>
              <a:rPr lang="tr-TR" sz="2000" dirty="0">
                <a:solidFill>
                  <a:schemeClr val="tx2"/>
                </a:solidFill>
              </a:rPr>
              <a:t>Radyoterapide hasta hareketi mutlaka dikkate alınmalıdır.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Solunum hareketin en önemli kaynağıdır.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Solunum kontrolünde radyoterapi teknikeri mutlaka dikkatli olmalı ve hangi tekniği uyguladığını iyi bilmelidir.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Solunum dışındaki diğer hareketler için mutlaka simülasyon, planlama ve tedavi sırasında aksiyon alınmalıdır.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RTT tedavi sırasında harekete bağlı oluşacak zorluklar karşısında eğitimli olmalı ve ne yapacağını iyi bilmelidir.</a:t>
            </a:r>
          </a:p>
          <a:p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47B8C2-EA70-4E4A-AABD-7A20F7AA6EF6}" type="datetime1">
              <a:rPr lang="tr-TR" smtClean="0"/>
              <a:pPr>
                <a:defRPr/>
              </a:pPr>
              <a:t>28.05.2024</a:t>
            </a:fld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1BD0AA-0E4E-4A8C-BC84-10FD9685AA09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931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>
            <a:extLst>
              <a:ext uri="{FF2B5EF4-FFF2-40B4-BE49-F238E27FC236}">
                <a16:creationId xmlns:a16="http://schemas.microsoft.com/office/drawing/2014/main" id="{6E51BE12-2FBB-CD17-D4D4-D11913137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2061" y="5157826"/>
            <a:ext cx="3810000" cy="1470025"/>
          </a:xfrm>
        </p:spPr>
        <p:txBody>
          <a:bodyPr/>
          <a:lstStyle/>
          <a:p>
            <a:r>
              <a:rPr lang="tr-TR" dirty="0"/>
              <a:t>TEŞEKKÜRLER..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476672"/>
            <a:ext cx="7562971" cy="484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22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59B0F5963CD66143BC32CFCFE4A23CDB" ma:contentTypeVersion="0" ma:contentTypeDescription="Yeni belge oluşturun." ma:contentTypeScope="" ma:versionID="8af0cb9bcb70817b8cd21672593249ff">
  <xsd:schema xmlns:xsd="http://www.w3.org/2001/XMLSchema" xmlns:p="http://schemas.microsoft.com/office/2006/metadata/properties" targetNamespace="http://schemas.microsoft.com/office/2006/metadata/properties" ma:root="true" ma:fieldsID="6239e51cfaf53027dbdf1b18e67d6b3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 ma:readOnly="true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0934CC-24E2-4869-8E0A-CAAEA9AB5A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2A04BBD-AB3F-4907-B478-C908A286F8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10010</TotalTime>
  <Words>1527</Words>
  <Application>Microsoft Office PowerPoint</Application>
  <PresentationFormat>Ekran Gösterisi (4:3)</PresentationFormat>
  <Paragraphs>292</Paragraphs>
  <Slides>29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3" baseType="lpstr">
      <vt:lpstr>Arial</vt:lpstr>
      <vt:lpstr>Calibri</vt:lpstr>
      <vt:lpstr>Poppins</vt:lpstr>
      <vt:lpstr>Office Theme</vt:lpstr>
      <vt:lpstr>PowerPoint Sunusu</vt:lpstr>
      <vt:lpstr>Gerçek Hayat: Hareket Yönetiminin Klinik Uygulamaları ve Zorlukları</vt:lpstr>
      <vt:lpstr>İçerik</vt:lpstr>
      <vt:lpstr>Radyoterapide Hareket Kaynakları</vt:lpstr>
      <vt:lpstr>Hedef ve Organ Hareketi Kaynakları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CT PLANLAMASI YAPILAN KARACİĞER HASTASININ BT GÖRÜNTÜSÜ</vt:lpstr>
      <vt:lpstr>TEDAVİ SIRASINDA BAĞIRSAK HAREKETİNDEN DOLAYI OLUŞAN DEĞİŞİM</vt:lpstr>
      <vt:lpstr>PowerPoint Sunusu</vt:lpstr>
      <vt:lpstr>YÜZEY TAKİP SİSTEMİ KULLANIMINDA KARŞILAŞILAN ZORLUKLAR</vt:lpstr>
      <vt:lpstr>YÜZEY TAKİP SİSTEMİ VE KARŞILAŞILAN ZORLUKLAR</vt:lpstr>
      <vt:lpstr>YÜZEY TAKİP SİSTEMİ KULLANIMINDA KARŞILAŞILAN ZORLUKLAR</vt:lpstr>
      <vt:lpstr>YÜZEY TAKİP SİSTEMİ KULLANIMINDA KARŞILAŞILAN ZORLUKLAR</vt:lpstr>
      <vt:lpstr>SONUÇ</vt:lpstr>
      <vt:lpstr>TEŞEKKÜRLER..</vt:lpstr>
    </vt:vector>
  </TitlesOfParts>
  <Company>---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qqq qqq</dc:creator>
  <cp:lastModifiedBy>Şahin BİNGÖL</cp:lastModifiedBy>
  <cp:revision>292</cp:revision>
  <dcterms:created xsi:type="dcterms:W3CDTF">2010-07-25T08:25:22Z</dcterms:created>
  <dcterms:modified xsi:type="dcterms:W3CDTF">2024-05-28T18:20:30Z</dcterms:modified>
</cp:coreProperties>
</file>