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74" r:id="rId6"/>
    <p:sldId id="280" r:id="rId7"/>
    <p:sldId id="289" r:id="rId8"/>
    <p:sldId id="260" r:id="rId9"/>
    <p:sldId id="261" r:id="rId10"/>
    <p:sldId id="271" r:id="rId11"/>
    <p:sldId id="294" r:id="rId12"/>
    <p:sldId id="272" r:id="rId13"/>
    <p:sldId id="273" r:id="rId14"/>
    <p:sldId id="262" r:id="rId15"/>
    <p:sldId id="297" r:id="rId16"/>
    <p:sldId id="298" r:id="rId17"/>
    <p:sldId id="299" r:id="rId18"/>
    <p:sldId id="266" r:id="rId19"/>
    <p:sldId id="275" r:id="rId20"/>
    <p:sldId id="291" r:id="rId21"/>
    <p:sldId id="288" r:id="rId22"/>
    <p:sldId id="290" r:id="rId23"/>
    <p:sldId id="269" r:id="rId24"/>
    <p:sldId id="270" r:id="rId25"/>
    <p:sldId id="286" r:id="rId26"/>
    <p:sldId id="300" r:id="rId27"/>
    <p:sldId id="303" r:id="rId28"/>
    <p:sldId id="302" r:id="rId29"/>
    <p:sldId id="293" r:id="rId30"/>
    <p:sldId id="287" r:id="rId31"/>
    <p:sldId id="295" r:id="rId3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436" autoAdjust="0"/>
    <p:restoredTop sz="96296" autoAdjust="0"/>
  </p:normalViewPr>
  <p:slideViewPr>
    <p:cSldViewPr>
      <p:cViewPr varScale="1">
        <p:scale>
          <a:sx n="73" d="100"/>
          <a:sy n="73" d="100"/>
        </p:scale>
        <p:origin x="-606" y="-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167B59-B39B-7E43-BD19-3DE15063E579}" type="doc">
      <dgm:prSet loTypeId="urn:microsoft.com/office/officeart/2005/8/layout/vProcess5" loCatId="process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tr-TR"/>
        </a:p>
      </dgm:t>
    </dgm:pt>
    <dgm:pt modelId="{3030F680-2B38-5B41-9BCF-9E825B63D6A4}">
      <dgm:prSet/>
      <dgm:spPr/>
      <dgm:t>
        <a:bodyPr/>
        <a:lstStyle/>
        <a:p>
          <a:r>
            <a:rPr lang="tr-TR"/>
            <a:t>Doktor Onayı</a:t>
          </a:r>
        </a:p>
      </dgm:t>
    </dgm:pt>
    <dgm:pt modelId="{1916E13A-7813-9A4C-9A59-7B6550178BBC}" type="parTrans" cxnId="{AA107573-8D99-5745-A1BE-BB68D155B61C}">
      <dgm:prSet/>
      <dgm:spPr/>
      <dgm:t>
        <a:bodyPr/>
        <a:lstStyle/>
        <a:p>
          <a:endParaRPr lang="tr-TR"/>
        </a:p>
      </dgm:t>
    </dgm:pt>
    <dgm:pt modelId="{859A4013-CEAC-774C-9C85-91886D886EEF}" type="sibTrans" cxnId="{AA107573-8D99-5745-A1BE-BB68D155B61C}">
      <dgm:prSet/>
      <dgm:spPr/>
      <dgm:t>
        <a:bodyPr/>
        <a:lstStyle/>
        <a:p>
          <a:endParaRPr lang="tr-TR"/>
        </a:p>
      </dgm:t>
    </dgm:pt>
    <dgm:pt modelId="{3AE23D6D-C7F6-EB4A-98B0-1BDAC3B6786A}">
      <dgm:prSet/>
      <dgm:spPr/>
      <dgm:t>
        <a:bodyPr/>
        <a:lstStyle/>
        <a:p>
          <a:r>
            <a:rPr lang="tr-TR"/>
            <a:t>Plan Onayı</a:t>
          </a:r>
        </a:p>
      </dgm:t>
    </dgm:pt>
    <dgm:pt modelId="{CA0C0A23-5CD0-6742-A804-B37BF28307F1}" type="parTrans" cxnId="{4D9B4015-6147-8244-82C8-3DCF2D19557D}">
      <dgm:prSet/>
      <dgm:spPr/>
      <dgm:t>
        <a:bodyPr/>
        <a:lstStyle/>
        <a:p>
          <a:endParaRPr lang="tr-TR"/>
        </a:p>
      </dgm:t>
    </dgm:pt>
    <dgm:pt modelId="{4542210D-D742-D24F-8137-C8875CC8A3C6}" type="sibTrans" cxnId="{4D9B4015-6147-8244-82C8-3DCF2D19557D}">
      <dgm:prSet/>
      <dgm:spPr/>
      <dgm:t>
        <a:bodyPr/>
        <a:lstStyle/>
        <a:p>
          <a:endParaRPr lang="tr-TR"/>
        </a:p>
      </dgm:t>
    </dgm:pt>
    <dgm:pt modelId="{FB9666F0-482C-6846-842F-981316AEE9B7}">
      <dgm:prSet/>
      <dgm:spPr/>
      <dgm:t>
        <a:bodyPr/>
        <a:lstStyle/>
        <a:p>
          <a:r>
            <a:rPr lang="tr-TR"/>
            <a:t>Dosya Kontrolü</a:t>
          </a:r>
        </a:p>
      </dgm:t>
    </dgm:pt>
    <dgm:pt modelId="{726347CF-A532-CB48-A9A9-81093354F397}" type="parTrans" cxnId="{E0393E86-4DFA-304F-BD24-E7DCFA953B46}">
      <dgm:prSet/>
      <dgm:spPr/>
      <dgm:t>
        <a:bodyPr/>
        <a:lstStyle/>
        <a:p>
          <a:endParaRPr lang="tr-TR"/>
        </a:p>
      </dgm:t>
    </dgm:pt>
    <dgm:pt modelId="{26D19B32-11C3-9E42-B8FB-683C56096285}" type="sibTrans" cxnId="{E0393E86-4DFA-304F-BD24-E7DCFA953B46}">
      <dgm:prSet/>
      <dgm:spPr/>
      <dgm:t>
        <a:bodyPr/>
        <a:lstStyle/>
        <a:p>
          <a:endParaRPr lang="tr-TR"/>
        </a:p>
      </dgm:t>
    </dgm:pt>
    <dgm:pt modelId="{5EEDC552-29F9-1646-86B4-607FC2B8192B}">
      <dgm:prSet/>
      <dgm:spPr/>
      <dgm:t>
        <a:bodyPr/>
        <a:lstStyle/>
        <a:p>
          <a:r>
            <a:rPr lang="tr-TR" dirty="0"/>
            <a:t>Hasta Onam Formu</a:t>
          </a:r>
        </a:p>
      </dgm:t>
    </dgm:pt>
    <dgm:pt modelId="{7D55C479-C6C8-2B4F-9ECF-EAF49441B079}" type="parTrans" cxnId="{2C5F7172-25CD-DE44-BFFC-038326E983F3}">
      <dgm:prSet/>
      <dgm:spPr/>
      <dgm:t>
        <a:bodyPr/>
        <a:lstStyle/>
        <a:p>
          <a:endParaRPr lang="tr-TR"/>
        </a:p>
      </dgm:t>
    </dgm:pt>
    <dgm:pt modelId="{681DD2F5-B7E3-734A-BB32-CDC728607BBE}" type="sibTrans" cxnId="{2C5F7172-25CD-DE44-BFFC-038326E983F3}">
      <dgm:prSet/>
      <dgm:spPr/>
      <dgm:t>
        <a:bodyPr/>
        <a:lstStyle/>
        <a:p>
          <a:endParaRPr lang="tr-TR"/>
        </a:p>
      </dgm:t>
    </dgm:pt>
    <dgm:pt modelId="{48DDCAAE-6184-B646-B6AE-9AE57587462D}">
      <dgm:prSet/>
      <dgm:spPr/>
      <dgm:t>
        <a:bodyPr/>
        <a:lstStyle/>
        <a:p>
          <a:r>
            <a:rPr lang="tr-TR" b="1"/>
            <a:t>TEDAVİ</a:t>
          </a:r>
          <a:endParaRPr lang="tr-TR"/>
        </a:p>
      </dgm:t>
    </dgm:pt>
    <dgm:pt modelId="{C2083241-2375-4C42-A1DC-679E58A4A1B6}" type="parTrans" cxnId="{7FC284C0-5E65-CE44-B33D-B039A9284115}">
      <dgm:prSet/>
      <dgm:spPr/>
      <dgm:t>
        <a:bodyPr/>
        <a:lstStyle/>
        <a:p>
          <a:endParaRPr lang="tr-TR"/>
        </a:p>
      </dgm:t>
    </dgm:pt>
    <dgm:pt modelId="{5CFDC132-5BAE-F948-9F9F-17B7F517DA63}" type="sibTrans" cxnId="{7FC284C0-5E65-CE44-B33D-B039A9284115}">
      <dgm:prSet/>
      <dgm:spPr/>
      <dgm:t>
        <a:bodyPr/>
        <a:lstStyle/>
        <a:p>
          <a:endParaRPr lang="tr-TR"/>
        </a:p>
      </dgm:t>
    </dgm:pt>
    <dgm:pt modelId="{2CF43F10-65F8-0E41-8224-C086BFA3C464}" type="pres">
      <dgm:prSet presAssocID="{E6167B59-B39B-7E43-BD19-3DE15063E579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2935A122-026C-0548-ADF1-46C9C784D0D4}" type="pres">
      <dgm:prSet presAssocID="{E6167B59-B39B-7E43-BD19-3DE15063E579}" presName="dummyMaxCanvas" presStyleCnt="0">
        <dgm:presLayoutVars/>
      </dgm:prSet>
      <dgm:spPr/>
    </dgm:pt>
    <dgm:pt modelId="{77CA6CFF-0C78-D449-9C2C-66509AFA6C15}" type="pres">
      <dgm:prSet presAssocID="{E6167B59-B39B-7E43-BD19-3DE15063E579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D44389B-BF00-664F-8CAB-EDDED363184E}" type="pres">
      <dgm:prSet presAssocID="{E6167B59-B39B-7E43-BD19-3DE15063E579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76CE47C-8D03-5B4B-BC7A-C3CA411B5E1E}" type="pres">
      <dgm:prSet presAssocID="{E6167B59-B39B-7E43-BD19-3DE15063E579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5653773-7667-114F-AFF5-30836063DCAA}" type="pres">
      <dgm:prSet presAssocID="{E6167B59-B39B-7E43-BD19-3DE15063E579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C3A2E36-1A1D-9140-B964-C5329F73580F}" type="pres">
      <dgm:prSet presAssocID="{E6167B59-B39B-7E43-BD19-3DE15063E579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870CC7A-436A-D240-8AD8-222C80AA46F9}" type="pres">
      <dgm:prSet presAssocID="{E6167B59-B39B-7E43-BD19-3DE15063E579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5C0B056-DEB5-5048-84D7-2C2C4B4D519C}" type="pres">
      <dgm:prSet presAssocID="{E6167B59-B39B-7E43-BD19-3DE15063E579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F1983F0-F110-FD4F-B872-FB0E7ED28AD9}" type="pres">
      <dgm:prSet presAssocID="{E6167B59-B39B-7E43-BD19-3DE15063E579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3485128-AEBE-4F43-86A9-9F688ABB7716}" type="pres">
      <dgm:prSet presAssocID="{E6167B59-B39B-7E43-BD19-3DE15063E579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16F277E-9A72-6749-AC28-70A67A2703C7}" type="pres">
      <dgm:prSet presAssocID="{E6167B59-B39B-7E43-BD19-3DE15063E579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A003166-83CF-B64B-9426-500E622FB063}" type="pres">
      <dgm:prSet presAssocID="{E6167B59-B39B-7E43-BD19-3DE15063E579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B83986E-90B9-8449-9415-23780A808FC6}" type="pres">
      <dgm:prSet presAssocID="{E6167B59-B39B-7E43-BD19-3DE15063E579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0A82332-2911-9C44-81A0-6C71DFEDA5F7}" type="pres">
      <dgm:prSet presAssocID="{E6167B59-B39B-7E43-BD19-3DE15063E579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99755D5-B3D5-924E-9983-6EF24B568E8C}" type="pres">
      <dgm:prSet presAssocID="{E6167B59-B39B-7E43-BD19-3DE15063E579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E1D5FEEB-382F-A34A-9808-D94DC45C4776}" type="presOf" srcId="{3030F680-2B38-5B41-9BCF-9E825B63D6A4}" destId="{C16F277E-9A72-6749-AC28-70A67A2703C7}" srcOrd="1" destOrd="0" presId="urn:microsoft.com/office/officeart/2005/8/layout/vProcess5"/>
    <dgm:cxn modelId="{1FFB5F95-CDB2-B242-9B8B-B9857735870C}" type="presOf" srcId="{FB9666F0-482C-6846-842F-981316AEE9B7}" destId="{EB83986E-90B9-8449-9415-23780A808FC6}" srcOrd="1" destOrd="0" presId="urn:microsoft.com/office/officeart/2005/8/layout/vProcess5"/>
    <dgm:cxn modelId="{C02FC60B-F796-BA48-8AD9-6264F24DA719}" type="presOf" srcId="{859A4013-CEAC-774C-9C85-91886D886EEF}" destId="{4870CC7A-436A-D240-8AD8-222C80AA46F9}" srcOrd="0" destOrd="0" presId="urn:microsoft.com/office/officeart/2005/8/layout/vProcess5"/>
    <dgm:cxn modelId="{69D8DE59-7325-E949-BB1C-E0676B26E845}" type="presOf" srcId="{3AE23D6D-C7F6-EB4A-98B0-1BDAC3B6786A}" destId="{0A003166-83CF-B64B-9426-500E622FB063}" srcOrd="1" destOrd="0" presId="urn:microsoft.com/office/officeart/2005/8/layout/vProcess5"/>
    <dgm:cxn modelId="{7D201E7B-10AD-AF4B-B769-E5DD2E76A5BC}" type="presOf" srcId="{48DDCAAE-6184-B646-B6AE-9AE57587462D}" destId="{D99755D5-B3D5-924E-9983-6EF24B568E8C}" srcOrd="1" destOrd="0" presId="urn:microsoft.com/office/officeart/2005/8/layout/vProcess5"/>
    <dgm:cxn modelId="{4D9B4015-6147-8244-82C8-3DCF2D19557D}" srcId="{E6167B59-B39B-7E43-BD19-3DE15063E579}" destId="{3AE23D6D-C7F6-EB4A-98B0-1BDAC3B6786A}" srcOrd="1" destOrd="0" parTransId="{CA0C0A23-5CD0-6742-A804-B37BF28307F1}" sibTransId="{4542210D-D742-D24F-8137-C8875CC8A3C6}"/>
    <dgm:cxn modelId="{2C5F7172-25CD-DE44-BFFC-038326E983F3}" srcId="{E6167B59-B39B-7E43-BD19-3DE15063E579}" destId="{5EEDC552-29F9-1646-86B4-607FC2B8192B}" srcOrd="3" destOrd="0" parTransId="{7D55C479-C6C8-2B4F-9ECF-EAF49441B079}" sibTransId="{681DD2F5-B7E3-734A-BB32-CDC728607BBE}"/>
    <dgm:cxn modelId="{825929DE-1FDB-8F47-8FB1-A4463868DCEC}" type="presOf" srcId="{5EEDC552-29F9-1646-86B4-607FC2B8192B}" destId="{30A82332-2911-9C44-81A0-6C71DFEDA5F7}" srcOrd="1" destOrd="0" presId="urn:microsoft.com/office/officeart/2005/8/layout/vProcess5"/>
    <dgm:cxn modelId="{C32B91F2-8CC8-BF4A-A366-24FD73B1C84F}" type="presOf" srcId="{3030F680-2B38-5B41-9BCF-9E825B63D6A4}" destId="{77CA6CFF-0C78-D449-9C2C-66509AFA6C15}" srcOrd="0" destOrd="0" presId="urn:microsoft.com/office/officeart/2005/8/layout/vProcess5"/>
    <dgm:cxn modelId="{2133860C-B8E6-9D43-B4DC-811985B4857D}" type="presOf" srcId="{48DDCAAE-6184-B646-B6AE-9AE57587462D}" destId="{8C3A2E36-1A1D-9140-B964-C5329F73580F}" srcOrd="0" destOrd="0" presId="urn:microsoft.com/office/officeart/2005/8/layout/vProcess5"/>
    <dgm:cxn modelId="{BFDA7305-2B88-3F49-B61E-1D9D9C5506A7}" type="presOf" srcId="{FB9666F0-482C-6846-842F-981316AEE9B7}" destId="{676CE47C-8D03-5B4B-BC7A-C3CA411B5E1E}" srcOrd="0" destOrd="0" presId="urn:microsoft.com/office/officeart/2005/8/layout/vProcess5"/>
    <dgm:cxn modelId="{9A63333E-8808-AB49-9227-B1F8635F058C}" type="presOf" srcId="{5EEDC552-29F9-1646-86B4-607FC2B8192B}" destId="{55653773-7667-114F-AFF5-30836063DCAA}" srcOrd="0" destOrd="0" presId="urn:microsoft.com/office/officeart/2005/8/layout/vProcess5"/>
    <dgm:cxn modelId="{7FC284C0-5E65-CE44-B33D-B039A9284115}" srcId="{E6167B59-B39B-7E43-BD19-3DE15063E579}" destId="{48DDCAAE-6184-B646-B6AE-9AE57587462D}" srcOrd="4" destOrd="0" parTransId="{C2083241-2375-4C42-A1DC-679E58A4A1B6}" sibTransId="{5CFDC132-5BAE-F948-9F9F-17B7F517DA63}"/>
    <dgm:cxn modelId="{31484F42-226A-B940-AEF7-6CAC3CF998A3}" type="presOf" srcId="{26D19B32-11C3-9E42-B8FB-683C56096285}" destId="{8F1983F0-F110-FD4F-B872-FB0E7ED28AD9}" srcOrd="0" destOrd="0" presId="urn:microsoft.com/office/officeart/2005/8/layout/vProcess5"/>
    <dgm:cxn modelId="{86F3D0F5-BF60-EA4F-828D-9480FB8CDD80}" type="presOf" srcId="{681DD2F5-B7E3-734A-BB32-CDC728607BBE}" destId="{93485128-AEBE-4F43-86A9-9F688ABB7716}" srcOrd="0" destOrd="0" presId="urn:microsoft.com/office/officeart/2005/8/layout/vProcess5"/>
    <dgm:cxn modelId="{AA107573-8D99-5745-A1BE-BB68D155B61C}" srcId="{E6167B59-B39B-7E43-BD19-3DE15063E579}" destId="{3030F680-2B38-5B41-9BCF-9E825B63D6A4}" srcOrd="0" destOrd="0" parTransId="{1916E13A-7813-9A4C-9A59-7B6550178BBC}" sibTransId="{859A4013-CEAC-774C-9C85-91886D886EEF}"/>
    <dgm:cxn modelId="{2AB01526-E51D-AD45-8C7A-5666DCBCDE8B}" type="presOf" srcId="{3AE23D6D-C7F6-EB4A-98B0-1BDAC3B6786A}" destId="{2D44389B-BF00-664F-8CAB-EDDED363184E}" srcOrd="0" destOrd="0" presId="urn:microsoft.com/office/officeart/2005/8/layout/vProcess5"/>
    <dgm:cxn modelId="{E0393E86-4DFA-304F-BD24-E7DCFA953B46}" srcId="{E6167B59-B39B-7E43-BD19-3DE15063E579}" destId="{FB9666F0-482C-6846-842F-981316AEE9B7}" srcOrd="2" destOrd="0" parTransId="{726347CF-A532-CB48-A9A9-81093354F397}" sibTransId="{26D19B32-11C3-9E42-B8FB-683C56096285}"/>
    <dgm:cxn modelId="{DA2F9FB2-9502-E541-9C8D-ADFC7D519AD8}" type="presOf" srcId="{E6167B59-B39B-7E43-BD19-3DE15063E579}" destId="{2CF43F10-65F8-0E41-8224-C086BFA3C464}" srcOrd="0" destOrd="0" presId="urn:microsoft.com/office/officeart/2005/8/layout/vProcess5"/>
    <dgm:cxn modelId="{C2D4F41C-9475-294F-AFB2-A912C7BEFD19}" type="presOf" srcId="{4542210D-D742-D24F-8137-C8875CC8A3C6}" destId="{B5C0B056-DEB5-5048-84D7-2C2C4B4D519C}" srcOrd="0" destOrd="0" presId="urn:microsoft.com/office/officeart/2005/8/layout/vProcess5"/>
    <dgm:cxn modelId="{D6383BFE-7AE2-1A48-854B-7EAB267503A8}" type="presParOf" srcId="{2CF43F10-65F8-0E41-8224-C086BFA3C464}" destId="{2935A122-026C-0548-ADF1-46C9C784D0D4}" srcOrd="0" destOrd="0" presId="urn:microsoft.com/office/officeart/2005/8/layout/vProcess5"/>
    <dgm:cxn modelId="{CBFAE68A-457C-3542-93CD-69A6343B8F51}" type="presParOf" srcId="{2CF43F10-65F8-0E41-8224-C086BFA3C464}" destId="{77CA6CFF-0C78-D449-9C2C-66509AFA6C15}" srcOrd="1" destOrd="0" presId="urn:microsoft.com/office/officeart/2005/8/layout/vProcess5"/>
    <dgm:cxn modelId="{9BAD2E55-8F0F-E64E-AB7F-3B9A530B0B48}" type="presParOf" srcId="{2CF43F10-65F8-0E41-8224-C086BFA3C464}" destId="{2D44389B-BF00-664F-8CAB-EDDED363184E}" srcOrd="2" destOrd="0" presId="urn:microsoft.com/office/officeart/2005/8/layout/vProcess5"/>
    <dgm:cxn modelId="{8DB00207-05AB-D344-99C7-B91349140C71}" type="presParOf" srcId="{2CF43F10-65F8-0E41-8224-C086BFA3C464}" destId="{676CE47C-8D03-5B4B-BC7A-C3CA411B5E1E}" srcOrd="3" destOrd="0" presId="urn:microsoft.com/office/officeart/2005/8/layout/vProcess5"/>
    <dgm:cxn modelId="{32019E71-353F-D841-89E6-7BE674092751}" type="presParOf" srcId="{2CF43F10-65F8-0E41-8224-C086BFA3C464}" destId="{55653773-7667-114F-AFF5-30836063DCAA}" srcOrd="4" destOrd="0" presId="urn:microsoft.com/office/officeart/2005/8/layout/vProcess5"/>
    <dgm:cxn modelId="{21E69437-1ABC-4043-9D44-96A55719FA58}" type="presParOf" srcId="{2CF43F10-65F8-0E41-8224-C086BFA3C464}" destId="{8C3A2E36-1A1D-9140-B964-C5329F73580F}" srcOrd="5" destOrd="0" presId="urn:microsoft.com/office/officeart/2005/8/layout/vProcess5"/>
    <dgm:cxn modelId="{4358274C-5C20-6741-AB1B-037FAF0F463B}" type="presParOf" srcId="{2CF43F10-65F8-0E41-8224-C086BFA3C464}" destId="{4870CC7A-436A-D240-8AD8-222C80AA46F9}" srcOrd="6" destOrd="0" presId="urn:microsoft.com/office/officeart/2005/8/layout/vProcess5"/>
    <dgm:cxn modelId="{5E46B9AC-B8F5-AB4A-982E-CEB18FACBED1}" type="presParOf" srcId="{2CF43F10-65F8-0E41-8224-C086BFA3C464}" destId="{B5C0B056-DEB5-5048-84D7-2C2C4B4D519C}" srcOrd="7" destOrd="0" presId="urn:microsoft.com/office/officeart/2005/8/layout/vProcess5"/>
    <dgm:cxn modelId="{CDE2FE42-FBE7-1A4B-A51A-194F970A4193}" type="presParOf" srcId="{2CF43F10-65F8-0E41-8224-C086BFA3C464}" destId="{8F1983F0-F110-FD4F-B872-FB0E7ED28AD9}" srcOrd="8" destOrd="0" presId="urn:microsoft.com/office/officeart/2005/8/layout/vProcess5"/>
    <dgm:cxn modelId="{CEBEA271-CAA6-3B43-B799-76EF82F1E2E2}" type="presParOf" srcId="{2CF43F10-65F8-0E41-8224-C086BFA3C464}" destId="{93485128-AEBE-4F43-86A9-9F688ABB7716}" srcOrd="9" destOrd="0" presId="urn:microsoft.com/office/officeart/2005/8/layout/vProcess5"/>
    <dgm:cxn modelId="{3596E9DF-864E-BB44-AD5A-990636D009F9}" type="presParOf" srcId="{2CF43F10-65F8-0E41-8224-C086BFA3C464}" destId="{C16F277E-9A72-6749-AC28-70A67A2703C7}" srcOrd="10" destOrd="0" presId="urn:microsoft.com/office/officeart/2005/8/layout/vProcess5"/>
    <dgm:cxn modelId="{E42A72C0-9959-1C46-A7ED-FD046DA0A69C}" type="presParOf" srcId="{2CF43F10-65F8-0E41-8224-C086BFA3C464}" destId="{0A003166-83CF-B64B-9426-500E622FB063}" srcOrd="11" destOrd="0" presId="urn:microsoft.com/office/officeart/2005/8/layout/vProcess5"/>
    <dgm:cxn modelId="{AC40A300-5BFA-8E43-AE14-AC8268E4CB79}" type="presParOf" srcId="{2CF43F10-65F8-0E41-8224-C086BFA3C464}" destId="{EB83986E-90B9-8449-9415-23780A808FC6}" srcOrd="12" destOrd="0" presId="urn:microsoft.com/office/officeart/2005/8/layout/vProcess5"/>
    <dgm:cxn modelId="{CBA37642-1FCE-EB46-A74D-181D7133D271}" type="presParOf" srcId="{2CF43F10-65F8-0E41-8224-C086BFA3C464}" destId="{30A82332-2911-9C44-81A0-6C71DFEDA5F7}" srcOrd="13" destOrd="0" presId="urn:microsoft.com/office/officeart/2005/8/layout/vProcess5"/>
    <dgm:cxn modelId="{1CFF5E3D-FA2E-1C40-9C63-340950832DAE}" type="presParOf" srcId="{2CF43F10-65F8-0E41-8224-C086BFA3C464}" destId="{D99755D5-B3D5-924E-9983-6EF24B568E8C}" srcOrd="14" destOrd="0" presId="urn:microsoft.com/office/officeart/2005/8/layout/vProcess5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CA6CFF-0C78-D449-9C2C-66509AFA6C15}">
      <dsp:nvSpPr>
        <dsp:cNvPr id="0" name=""/>
        <dsp:cNvSpPr/>
      </dsp:nvSpPr>
      <dsp:spPr>
        <a:xfrm>
          <a:off x="0" y="0"/>
          <a:ext cx="3578116" cy="65036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/>
            <a:t>Doktor Onayı</a:t>
          </a:r>
        </a:p>
      </dsp:txBody>
      <dsp:txXfrm>
        <a:off x="19049" y="19049"/>
        <a:ext cx="2800226" cy="612268"/>
      </dsp:txXfrm>
    </dsp:sp>
    <dsp:sp modelId="{2D44389B-BF00-664F-8CAB-EDDED363184E}">
      <dsp:nvSpPr>
        <dsp:cNvPr id="0" name=""/>
        <dsp:cNvSpPr/>
      </dsp:nvSpPr>
      <dsp:spPr>
        <a:xfrm>
          <a:off x="267197" y="740695"/>
          <a:ext cx="3578116" cy="65036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/>
            <a:t>Plan Onayı</a:t>
          </a:r>
        </a:p>
      </dsp:txBody>
      <dsp:txXfrm>
        <a:off x="286246" y="759744"/>
        <a:ext cx="2850083" cy="612268"/>
      </dsp:txXfrm>
    </dsp:sp>
    <dsp:sp modelId="{676CE47C-8D03-5B4B-BC7A-C3CA411B5E1E}">
      <dsp:nvSpPr>
        <dsp:cNvPr id="0" name=""/>
        <dsp:cNvSpPr/>
      </dsp:nvSpPr>
      <dsp:spPr>
        <a:xfrm>
          <a:off x="534394" y="1481391"/>
          <a:ext cx="3578116" cy="65036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/>
            <a:t>Dosya Kontrolü</a:t>
          </a:r>
        </a:p>
      </dsp:txBody>
      <dsp:txXfrm>
        <a:off x="553443" y="1500440"/>
        <a:ext cx="2850083" cy="612268"/>
      </dsp:txXfrm>
    </dsp:sp>
    <dsp:sp modelId="{55653773-7667-114F-AFF5-30836063DCAA}">
      <dsp:nvSpPr>
        <dsp:cNvPr id="0" name=""/>
        <dsp:cNvSpPr/>
      </dsp:nvSpPr>
      <dsp:spPr>
        <a:xfrm>
          <a:off x="801591" y="2222086"/>
          <a:ext cx="3578116" cy="65036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kern="1200" dirty="0"/>
            <a:t>Hasta Onam Formu</a:t>
          </a:r>
        </a:p>
      </dsp:txBody>
      <dsp:txXfrm>
        <a:off x="820640" y="2241135"/>
        <a:ext cx="2850083" cy="612268"/>
      </dsp:txXfrm>
    </dsp:sp>
    <dsp:sp modelId="{8C3A2E36-1A1D-9140-B964-C5329F73580F}">
      <dsp:nvSpPr>
        <dsp:cNvPr id="0" name=""/>
        <dsp:cNvSpPr/>
      </dsp:nvSpPr>
      <dsp:spPr>
        <a:xfrm>
          <a:off x="1068788" y="2962782"/>
          <a:ext cx="3578116" cy="650366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400" b="1" kern="1200"/>
            <a:t>TEDAVİ</a:t>
          </a:r>
          <a:endParaRPr lang="tr-TR" sz="2400" kern="1200"/>
        </a:p>
      </dsp:txBody>
      <dsp:txXfrm>
        <a:off x="1087837" y="2981831"/>
        <a:ext cx="2850083" cy="612268"/>
      </dsp:txXfrm>
    </dsp:sp>
    <dsp:sp modelId="{4870CC7A-436A-D240-8AD8-222C80AA46F9}">
      <dsp:nvSpPr>
        <dsp:cNvPr id="0" name=""/>
        <dsp:cNvSpPr/>
      </dsp:nvSpPr>
      <dsp:spPr>
        <a:xfrm>
          <a:off x="3155378" y="475129"/>
          <a:ext cx="422738" cy="422738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900" kern="1200"/>
        </a:p>
      </dsp:txBody>
      <dsp:txXfrm>
        <a:off x="3250494" y="475129"/>
        <a:ext cx="232506" cy="318110"/>
      </dsp:txXfrm>
    </dsp:sp>
    <dsp:sp modelId="{B5C0B056-DEB5-5048-84D7-2C2C4B4D519C}">
      <dsp:nvSpPr>
        <dsp:cNvPr id="0" name=""/>
        <dsp:cNvSpPr/>
      </dsp:nvSpPr>
      <dsp:spPr>
        <a:xfrm>
          <a:off x="3422575" y="1215824"/>
          <a:ext cx="422738" cy="422738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900" kern="1200"/>
        </a:p>
      </dsp:txBody>
      <dsp:txXfrm>
        <a:off x="3517691" y="1215824"/>
        <a:ext cx="232506" cy="318110"/>
      </dsp:txXfrm>
    </dsp:sp>
    <dsp:sp modelId="{8F1983F0-F110-FD4F-B872-FB0E7ED28AD9}">
      <dsp:nvSpPr>
        <dsp:cNvPr id="0" name=""/>
        <dsp:cNvSpPr/>
      </dsp:nvSpPr>
      <dsp:spPr>
        <a:xfrm>
          <a:off x="3689772" y="1945680"/>
          <a:ext cx="422738" cy="422738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900" kern="1200"/>
        </a:p>
      </dsp:txBody>
      <dsp:txXfrm>
        <a:off x="3784888" y="1945680"/>
        <a:ext cx="232506" cy="318110"/>
      </dsp:txXfrm>
    </dsp:sp>
    <dsp:sp modelId="{93485128-AEBE-4F43-86A9-9F688ABB7716}">
      <dsp:nvSpPr>
        <dsp:cNvPr id="0" name=""/>
        <dsp:cNvSpPr/>
      </dsp:nvSpPr>
      <dsp:spPr>
        <a:xfrm>
          <a:off x="3956969" y="2693602"/>
          <a:ext cx="422738" cy="422738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900" kern="1200"/>
        </a:p>
      </dsp:txBody>
      <dsp:txXfrm>
        <a:off x="4052085" y="2693602"/>
        <a:ext cx="232506" cy="3181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B021DD-24EE-47C2-B7D8-7F6B4862C009}" type="datetimeFigureOut">
              <a:rPr lang="tr-TR" smtClean="0"/>
              <a:pPr/>
              <a:t>14.05.2024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929ED-BE9A-4DAC-B431-396D7E37D2E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929ED-BE9A-4DAC-B431-396D7E37D2E6}" type="slidenum">
              <a:rPr lang="tr-TR" smtClean="0"/>
              <a:pPr/>
              <a:t>1</a:t>
            </a:fld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929ED-BE9A-4DAC-B431-396D7E37D2E6}" type="slidenum">
              <a:rPr lang="tr-TR" smtClean="0"/>
              <a:pPr/>
              <a:t>3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296138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929ED-BE9A-4DAC-B431-396D7E37D2E6}" type="slidenum">
              <a:rPr lang="tr-TR" smtClean="0"/>
              <a:pPr/>
              <a:t>24</a:t>
            </a:fld>
            <a:endParaRPr 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929ED-BE9A-4DAC-B431-396D7E37D2E6}" type="slidenum">
              <a:rPr lang="tr-TR" smtClean="0"/>
              <a:pPr/>
              <a:t>29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EC2345E8-1C04-87AC-0E40-F85B4E88EA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="" xmlns:a16="http://schemas.microsoft.com/office/drawing/2014/main" id="{0CEE4B61-2350-FF55-1BF3-69658A07C9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89CFA07B-0408-F52C-9750-EB5D6E66A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BFB6A-3439-48EE-978B-5B4BB02D2733}" type="datetimeFigureOut">
              <a:rPr lang="tr-TR" smtClean="0"/>
              <a:pPr/>
              <a:t>14.05.2024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B2830A0F-7A2E-29CC-3739-85CE10BCD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C63D2E78-4426-5318-E045-C51FF78EF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93422-6EEA-4D34-8555-565D50C78CE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793723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F8CEE934-87CE-2263-CF16-214F5EEF7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3E619B6C-E5A3-38FB-6D92-D4ED9D65FC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E42B8C2B-7BDC-5B09-C64F-D3C32A4F0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BFB6A-3439-48EE-978B-5B4BB02D2733}" type="datetimeFigureOut">
              <a:rPr lang="tr-TR" smtClean="0"/>
              <a:pPr/>
              <a:t>14.05.2024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489F1CE9-DE48-12FF-70FE-74CA0CB45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0E2B15EF-9D1E-957E-430F-B2D6F67BB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93422-6EEA-4D34-8555-565D50C78CE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4282863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03AF4136-CBD4-447F-0C2A-D3C099C4D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52F2D2AA-3A63-AD9C-3D01-51D06FB87E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AD663203-34C4-EB24-2D12-DDFE93CD0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BFB6A-3439-48EE-978B-5B4BB02D2733}" type="datetimeFigureOut">
              <a:rPr lang="tr-TR" smtClean="0"/>
              <a:pPr/>
              <a:t>14.05.2024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4668E3A3-EF05-A251-3C92-D88159B14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951AEFD6-FD03-3AEF-23DF-9771F8362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93422-6EEA-4D34-8555-565D50C78CE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771269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92439B19-C55B-C77E-8DE3-ED3D09F60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829130B0-06FC-4806-FD29-CA6E66D41C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5DABB5EE-279D-F894-A9D0-FB5A41633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DB241EA8-E46B-F04E-FE96-8B617FE9F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BFB6A-3439-48EE-978B-5B4BB02D2733}" type="datetimeFigureOut">
              <a:rPr lang="tr-TR" smtClean="0"/>
              <a:pPr/>
              <a:t>14.05.2024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95C2A19D-D2A9-7D6E-3B1E-033BBFC74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AAB68997-6A0D-91FC-1D9E-A956F61EC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93422-6EEA-4D34-8555-565D50C78CE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184251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0937DC76-605D-A9EC-7DA3-C649B5388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6218EBE2-BD57-B142-EAB8-E7E85EF946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="" xmlns:a16="http://schemas.microsoft.com/office/drawing/2014/main" id="{BC752C61-75C4-DABB-081D-9505F84B67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="" xmlns:a16="http://schemas.microsoft.com/office/drawing/2014/main" id="{AC924CDF-28B0-6001-AD66-7832477209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="" xmlns:a16="http://schemas.microsoft.com/office/drawing/2014/main" id="{5A5674C5-E7BB-245A-1A46-DB0E3202EB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="" xmlns:a16="http://schemas.microsoft.com/office/drawing/2014/main" id="{09F913C0-3D67-E0B2-370B-EBB9ECE81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BFB6A-3439-48EE-978B-5B4BB02D2733}" type="datetimeFigureOut">
              <a:rPr lang="tr-TR" smtClean="0"/>
              <a:pPr/>
              <a:t>14.05.2024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="" xmlns:a16="http://schemas.microsoft.com/office/drawing/2014/main" id="{8BA26851-7982-5AFA-E4C8-5A53FC761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="" xmlns:a16="http://schemas.microsoft.com/office/drawing/2014/main" id="{C8CA0474-4E9F-9A19-05AD-94C79ADF6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93422-6EEA-4D34-8555-565D50C78CE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539313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A4AC6AEF-3955-DA63-EA9A-5ED7DAFD7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177D9344-C35D-5061-FAC8-79B26F96C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BFB6A-3439-48EE-978B-5B4BB02D2733}" type="datetimeFigureOut">
              <a:rPr lang="tr-TR" smtClean="0"/>
              <a:pPr/>
              <a:t>14.05.2024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3F30A870-4A71-B303-F435-C1EC09935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34DCD12B-3169-A91F-996D-9E7D4C454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93422-6EEA-4D34-8555-565D50C78CE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525968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="" xmlns:a16="http://schemas.microsoft.com/office/drawing/2014/main" id="{32BDE6FC-2E8F-4772-56F4-1E463DD02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BFB6A-3439-48EE-978B-5B4BB02D2733}" type="datetimeFigureOut">
              <a:rPr lang="tr-TR" smtClean="0"/>
              <a:pPr/>
              <a:t>14.05.2024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="" xmlns:a16="http://schemas.microsoft.com/office/drawing/2014/main" id="{D8436C45-A3A9-FE87-5AF7-24F0656C8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="" xmlns:a16="http://schemas.microsoft.com/office/drawing/2014/main" id="{10583282-92BD-EB30-FE7F-68711DB2F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93422-6EEA-4D34-8555-565D50C78CE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05276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CBD6BCCC-9E6E-CF99-8E73-4B7C2B7ED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DF221FB1-DA1F-980D-1443-9620C3C0B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32EEBEF2-EFD7-175F-C6F3-56915A3B6A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2732CF87-D9BC-FA6D-2AF5-DFCEA62ED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BFB6A-3439-48EE-978B-5B4BB02D2733}" type="datetimeFigureOut">
              <a:rPr lang="tr-TR" smtClean="0"/>
              <a:pPr/>
              <a:t>14.05.2024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523B2509-F6CC-0FCD-49BE-C1CB32B44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F5E961C4-A18F-1C6C-D89B-26434B3A1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93422-6EEA-4D34-8555-565D50C78CE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469727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D29C879A-7848-4C85-C4C9-7D8317C04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="" xmlns:a16="http://schemas.microsoft.com/office/drawing/2014/main" id="{E6915EA4-1DBD-13DD-56B5-6FA2F760BB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="" xmlns:a16="http://schemas.microsoft.com/office/drawing/2014/main" id="{2F724C91-E0AB-D3BC-203D-37A76B8FC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="" xmlns:a16="http://schemas.microsoft.com/office/drawing/2014/main" id="{1AFFDF5F-AD35-D626-0119-04B1AE6FD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BFB6A-3439-48EE-978B-5B4BB02D2733}" type="datetimeFigureOut">
              <a:rPr lang="tr-TR" smtClean="0"/>
              <a:pPr/>
              <a:t>14.05.2024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="" xmlns:a16="http://schemas.microsoft.com/office/drawing/2014/main" id="{D0F23ADF-1A8C-48A7-8AC2-C0CB25375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="" xmlns:a16="http://schemas.microsoft.com/office/drawing/2014/main" id="{DAB3D886-B365-65FA-6911-855E543B5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93422-6EEA-4D34-8555-565D50C78CE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476417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5ED7E683-1534-BAC0-3455-41F55227D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3F90CB69-00BF-A04C-BFFF-21FA23983B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62165296-2838-91EF-5AD5-0F31A7FA1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BFB6A-3439-48EE-978B-5B4BB02D2733}" type="datetimeFigureOut">
              <a:rPr lang="tr-TR" smtClean="0"/>
              <a:pPr/>
              <a:t>14.05.2024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FA5B16DE-40AE-D6E1-0AB8-FC6C597BB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55E570E8-0151-A0E5-5F2A-BE1F75B76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93422-6EEA-4D34-8555-565D50C78CE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37956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="" xmlns:a16="http://schemas.microsoft.com/office/drawing/2014/main" id="{8CC20A77-BEF4-AB3F-D3A5-7203566797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="" xmlns:a16="http://schemas.microsoft.com/office/drawing/2014/main" id="{67D14D5A-B1BC-D196-08A4-2CE786D000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D49221E1-A464-ABCB-814C-FC9796ADE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BFB6A-3439-48EE-978B-5B4BB02D2733}" type="datetimeFigureOut">
              <a:rPr lang="tr-TR" smtClean="0"/>
              <a:pPr/>
              <a:t>14.05.2024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09CF40F5-442D-B165-356F-140AD0A39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05D6C5E8-0448-DD19-7987-C971550AB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93422-6EEA-4D34-8555-565D50C78CE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826092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="" xmlns:a16="http://schemas.microsoft.com/office/drawing/2014/main" id="{D6C7E4EE-3A9B-0482-B710-2A8AF4301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="" xmlns:a16="http://schemas.microsoft.com/office/drawing/2014/main" id="{D0444B0E-BB04-9BB0-BD12-4FD9E6A2B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="" xmlns:a16="http://schemas.microsoft.com/office/drawing/2014/main" id="{40CF1892-E906-33D9-907E-F4A6632949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FBFB6A-3439-48EE-978B-5B4BB02D2733}" type="datetimeFigureOut">
              <a:rPr lang="tr-TR" smtClean="0"/>
              <a:pPr/>
              <a:t>14.05.2024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="" xmlns:a16="http://schemas.microsoft.com/office/drawing/2014/main" id="{A8A16921-D2D5-68F0-790C-E653AE878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="" xmlns:a16="http://schemas.microsoft.com/office/drawing/2014/main" id="{DA5C2818-4984-8AF9-3C0D-A7426BE9C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093422-6EEA-4D34-8555-565D50C78CE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279089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ko/illustrations/%EC%9E%90%EA%B8%B0-%EA%B3%B5%EB%AA%85-%EC%98%81%EC%83%81-%EC%9E%90%EA%B8%B0-x-%EC%84%A0-782459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ontiersin.org/articles/10.3389/fcvm.2020.00108/full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a-fib.com/emerging-technology-cyberknife-radiosurgery/" TargetMode="Externa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66000">
              <a:schemeClr val="accent1">
                <a:lumMod val="0"/>
                <a:lumOff val="100000"/>
              </a:schemeClr>
            </a:gs>
            <a:gs pos="85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SRS/SBRT UYGULAMALARINDA ROBOTİK TABANLI </a:t>
            </a:r>
            <a:r>
              <a:rPr lang="tr-TR" b="1" dirty="0"/>
              <a:t>İŞ AKIŞI VE RTT’NİN ROLÜ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  <a:p>
            <a:r>
              <a:rPr lang="tr-TR" b="1" dirty="0">
                <a:solidFill>
                  <a:srgbClr val="0070C0"/>
                </a:solidFill>
              </a:rPr>
              <a:t>GİZEM FIRTINA</a:t>
            </a:r>
          </a:p>
          <a:p>
            <a:r>
              <a:rPr lang="tr-TR" b="1" dirty="0">
                <a:solidFill>
                  <a:srgbClr val="0070C0"/>
                </a:solidFill>
              </a:rPr>
              <a:t>MEDICANA INTERNATIONAL ANKARA HASTANESİ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Slide Background">
            <a:extLst>
              <a:ext uri="{FF2B5EF4-FFF2-40B4-BE49-F238E27FC236}">
                <a16:creationId xmlns="" xmlns:a16="http://schemas.microsoft.com/office/drawing/2014/main" id="{9F7D5CDA-D291-4307-BF55-1381FED2963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61800" y="762001"/>
            <a:ext cx="5334197" cy="1708242"/>
          </a:xfrm>
        </p:spPr>
        <p:txBody>
          <a:bodyPr anchor="ctr">
            <a:normAutofit/>
          </a:bodyPr>
          <a:lstStyle/>
          <a:p>
            <a:r>
              <a:rPr lang="tr-TR" sz="4000" b="1" dirty="0"/>
              <a:t>1-Hasta Kayıt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761800" y="2470244"/>
            <a:ext cx="5334197" cy="3769835"/>
          </a:xfrm>
        </p:spPr>
        <p:txBody>
          <a:bodyPr anchor="ctr">
            <a:normAutofit/>
          </a:bodyPr>
          <a:lstStyle/>
          <a:p>
            <a:pPr algn="just">
              <a:buNone/>
            </a:pPr>
            <a:r>
              <a:rPr lang="tr-TR" dirty="0"/>
              <a:t>	Radyasyon </a:t>
            </a:r>
            <a:r>
              <a:rPr lang="tr-TR" dirty="0" err="1"/>
              <a:t>onkoloğumuz</a:t>
            </a:r>
            <a:r>
              <a:rPr lang="tr-TR" dirty="0"/>
              <a:t> veya beyin cerrahımız tarafından muayenesi tamamlanıp </a:t>
            </a:r>
            <a:r>
              <a:rPr lang="tr-TR" dirty="0" err="1"/>
              <a:t>cyberknife</a:t>
            </a:r>
            <a:r>
              <a:rPr lang="tr-TR" dirty="0"/>
              <a:t> tedavisine karar verilmiş hastamızın kaydı açılır.</a:t>
            </a:r>
          </a:p>
          <a:p>
            <a:pPr>
              <a:buNone/>
            </a:pPr>
            <a:r>
              <a:rPr lang="tr-TR" dirty="0"/>
              <a:t>        </a:t>
            </a:r>
          </a:p>
        </p:txBody>
      </p:sp>
      <p:pic>
        <p:nvPicPr>
          <p:cNvPr id="14" name="Picture 4" descr="Stetoskop ve bilgisayar klavyesi bulunan masa">
            <a:extLst>
              <a:ext uri="{FF2B5EF4-FFF2-40B4-BE49-F238E27FC236}">
                <a16:creationId xmlns="" xmlns:a16="http://schemas.microsoft.com/office/drawing/2014/main" id="{56C929B1-AD18-F373-FFD2-386C19DF67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164" r="-1" b="-1"/>
          <a:stretch/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="" xmlns:a16="http://schemas.microsoft.com/office/drawing/2014/main" id="{D009D6D5-DAC2-4A8B-A17A-E206B9012D0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13531" y="116632"/>
            <a:ext cx="5251316" cy="1807305"/>
          </a:xfrm>
        </p:spPr>
        <p:txBody>
          <a:bodyPr>
            <a:normAutofit/>
          </a:bodyPr>
          <a:lstStyle/>
          <a:p>
            <a:r>
              <a:rPr lang="tr-TR" b="1" dirty="0"/>
              <a:t>2- BT-MR-PET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91344" y="1340768"/>
            <a:ext cx="6336704" cy="4836195"/>
          </a:xfrm>
        </p:spPr>
        <p:txBody>
          <a:bodyPr>
            <a:noAutofit/>
          </a:bodyPr>
          <a:lstStyle/>
          <a:p>
            <a:pPr marL="514350" indent="0">
              <a:buNone/>
            </a:pPr>
            <a:r>
              <a:rPr lang="tr-TR" sz="2400" dirty="0"/>
              <a:t>	Hastanın tanısına göre, çekilecek alan belirlenir. Tanısına uygun BT-MR çekimi gerçekleştirilir. Gerek duyulursa hastanın PET </a:t>
            </a:r>
            <a:r>
              <a:rPr lang="tr-TR" sz="2400" dirty="0" err="1"/>
              <a:t>BT’si</a:t>
            </a:r>
            <a:r>
              <a:rPr lang="tr-TR" sz="2400" dirty="0"/>
              <a:t> de planlama aşamasında kullanılabilmektedir. </a:t>
            </a:r>
          </a:p>
          <a:p>
            <a:pPr marL="514350" indent="0">
              <a:buNone/>
            </a:pPr>
            <a:r>
              <a:rPr lang="tr-TR" sz="2400" dirty="0"/>
              <a:t>	</a:t>
            </a:r>
            <a:r>
              <a:rPr lang="tr-TR" sz="2400" b="1" dirty="0"/>
              <a:t>BT Koşulları</a:t>
            </a:r>
            <a:r>
              <a:rPr lang="tr-TR" sz="2400" dirty="0"/>
              <a:t>: Hastanın tanısına göre ilaçlı-ilaçsız veya 3 set olarak (ilaçsız nefessiz (normal), </a:t>
            </a:r>
            <a:r>
              <a:rPr lang="tr-TR" sz="2400" dirty="0" err="1"/>
              <a:t>inspiryum</a:t>
            </a:r>
            <a:r>
              <a:rPr lang="tr-TR" sz="2400" dirty="0"/>
              <a:t> ilaçlı nefesli, </a:t>
            </a:r>
            <a:r>
              <a:rPr lang="tr-TR" sz="2400" dirty="0" err="1"/>
              <a:t>ekspiryum</a:t>
            </a:r>
            <a:r>
              <a:rPr lang="tr-TR" sz="2400" dirty="0"/>
              <a:t> derin nefes al boşalt tut) çekim yapılmaktadır.                                                               </a:t>
            </a:r>
          </a:p>
          <a:p>
            <a:pPr marL="514350" indent="0">
              <a:buNone/>
            </a:pPr>
            <a:r>
              <a:rPr lang="tr-TR" sz="2400" dirty="0"/>
              <a:t> 	</a:t>
            </a:r>
            <a:r>
              <a:rPr lang="tr-TR" sz="2400" b="1" dirty="0"/>
              <a:t>MR Koşulları</a:t>
            </a:r>
            <a:r>
              <a:rPr lang="tr-TR" sz="2400" dirty="0"/>
              <a:t>: Sekans olarak T1+K, T2, optik bölgeye balans, </a:t>
            </a:r>
            <a:r>
              <a:rPr lang="tr-TR" sz="2400" dirty="0" err="1"/>
              <a:t>flair</a:t>
            </a:r>
            <a:r>
              <a:rPr lang="tr-TR" sz="2400" dirty="0"/>
              <a:t>, </a:t>
            </a:r>
            <a:r>
              <a:rPr lang="tr-TR" sz="2400" dirty="0" err="1"/>
              <a:t>tof</a:t>
            </a:r>
            <a:r>
              <a:rPr lang="tr-TR" sz="2400" dirty="0"/>
              <a:t> - SWI gibi çekimler istemekteyiz. BT ve MR çekimlerimiz de kesit kalınlığı 1 mm olmaktadır.</a:t>
            </a:r>
          </a:p>
        </p:txBody>
      </p:sp>
      <p:pic>
        <p:nvPicPr>
          <p:cNvPr id="5" name="Resim 4" descr="자기 공명 영상 X 선 - Pixabay의 무료 이미지">
            <a:extLst>
              <a:ext uri="{FF2B5EF4-FFF2-40B4-BE49-F238E27FC236}">
                <a16:creationId xmlns="" xmlns:a16="http://schemas.microsoft.com/office/drawing/2014/main" id="{687E0DC0-4894-8C46-03F2-3462B4759D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4"/>
              </a:ext>
            </a:extLst>
          </a:blip>
          <a:srcRect l="9921" r="3132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="" xmlns:a16="http://schemas.microsoft.com/office/drawing/2014/main" id="{32AEEBC8-9D30-42EF-95F2-386C2653FBF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30936" y="502920"/>
            <a:ext cx="3651420" cy="1463040"/>
          </a:xfrm>
        </p:spPr>
        <p:txBody>
          <a:bodyPr anchor="ctr">
            <a:normAutofit/>
          </a:bodyPr>
          <a:lstStyle/>
          <a:p>
            <a:r>
              <a:rPr lang="tr-TR" sz="3000" b="1" dirty="0"/>
              <a:t>3-İMMOBİLİZASYON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="" xmlns:a16="http://schemas.microsoft.com/office/drawing/2014/main" id="{2E92FA66-67D7-4CB4-94D3-E643A9AD475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3566159" y="1225296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54294" y="502920"/>
            <a:ext cx="7202345" cy="1463040"/>
          </a:xfrm>
        </p:spPr>
        <p:txBody>
          <a:bodyPr anchor="ctr">
            <a:noAutofit/>
          </a:bodyPr>
          <a:lstStyle/>
          <a:p>
            <a:pPr indent="342900" algn="just">
              <a:buNone/>
            </a:pPr>
            <a:r>
              <a:rPr lang="tr-TR" sz="2400" dirty="0"/>
              <a:t>BT işlemi ve tedavi sırasında hastanın hem uygun pozisyonda yatmasını hem de hareket etmesini önleyecek </a:t>
            </a:r>
            <a:r>
              <a:rPr lang="tr-TR" sz="2400" b="1" dirty="0"/>
              <a:t>baş maskesi, baş-boyun maskesi, vakumlu yatak, diz altı destekleri</a:t>
            </a:r>
            <a:r>
              <a:rPr lang="tr-TR" sz="2400" dirty="0"/>
              <a:t> gibi hastaya özgü sabitleme gereçleri kullanılmaktadır.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="" xmlns:a16="http://schemas.microsoft.com/office/drawing/2014/main" id="{BD6694F3-3726-413D-1C8C-7ECDE29ABB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166" y="2290936"/>
            <a:ext cx="9483475" cy="39593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A4AC5506-6312-4701-8D3C-40187889A94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Baş Maskesi</a:t>
            </a:r>
          </a:p>
        </p:txBody>
      </p:sp>
      <p:pic>
        <p:nvPicPr>
          <p:cNvPr id="5" name="4 İçerik Yer Tutucusu" descr="WhatsApp Image 2024-04-24 at 18.18.11.jpe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t="13974" b="10775"/>
          <a:stretch/>
        </p:blipFill>
        <p:spPr>
          <a:xfrm>
            <a:off x="2190052" y="1675227"/>
            <a:ext cx="7811896" cy="43941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A4AC5506-6312-4701-8D3C-40187889A94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Baş-Boyun Maskesi</a:t>
            </a:r>
          </a:p>
        </p:txBody>
      </p:sp>
      <p:pic>
        <p:nvPicPr>
          <p:cNvPr id="4" name="3 İçerik Yer Tutucusu" descr="WhatsApp Image 2024-04-24 at 18.18.29.jpe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t="14955" b="10045"/>
          <a:stretch/>
        </p:blipFill>
        <p:spPr>
          <a:xfrm>
            <a:off x="2190043" y="1675227"/>
            <a:ext cx="7811913" cy="43941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Rectangle 1046">
            <a:extLst>
              <a:ext uri="{FF2B5EF4-FFF2-40B4-BE49-F238E27FC236}">
                <a16:creationId xmlns="" xmlns:a16="http://schemas.microsoft.com/office/drawing/2014/main" id="{A4AC5506-6312-4701-8D3C-40187889A94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Vakumlu Yatak</a:t>
            </a:r>
          </a:p>
        </p:txBody>
      </p:sp>
      <p:pic>
        <p:nvPicPr>
          <p:cNvPr id="4" name="3 İçerik Yer Tutucusu" descr="344c6a32-af01-4887-b644-482ff0faa06b.jpg"/>
          <p:cNvPicPr>
            <a:picLocks noChangeAspect="1"/>
          </p:cNvPicPr>
          <p:nvPr/>
        </p:nvPicPr>
        <p:blipFill rotWithShape="1">
          <a:blip r:embed="rId2"/>
          <a:srcRect t="25000"/>
          <a:stretch/>
        </p:blipFill>
        <p:spPr>
          <a:xfrm>
            <a:off x="2190045" y="1675227"/>
            <a:ext cx="7811909" cy="4394199"/>
          </a:xfrm>
          <a:prstGeom prst="rect">
            <a:avLst/>
          </a:prstGeom>
        </p:spPr>
      </p:pic>
      <p:sp>
        <p:nvSpPr>
          <p:cNvPr id="5" name="4 Dikdörtgen"/>
          <p:cNvSpPr/>
          <p:nvPr/>
        </p:nvSpPr>
        <p:spPr>
          <a:xfrm flipH="1">
            <a:off x="3881422" y="4357694"/>
            <a:ext cx="142876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="" xmlns:a16="http://schemas.microsoft.com/office/drawing/2014/main" id="{9F7D5CDA-D291-4307-BF55-1381FED2963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Nöroloji kliniğinde insan beyninin taraması">
            <a:extLst>
              <a:ext uri="{FF2B5EF4-FFF2-40B4-BE49-F238E27FC236}">
                <a16:creationId xmlns="" xmlns:a16="http://schemas.microsoft.com/office/drawing/2014/main" id="{D5E8BA4A-E56A-D2F5-0208-22D38C28D0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10"/>
          <a:stretch/>
        </p:blipFill>
        <p:spPr>
          <a:xfrm>
            <a:off x="6103027" y="10"/>
            <a:ext cx="6088971" cy="685799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="" xmlns:a16="http://schemas.microsoft.com/office/drawing/2014/main" id="{59B296B9-C5A5-4E4F-9B60-C907B5F1466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6103025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="" xmlns:a16="http://schemas.microsoft.com/office/drawing/2014/main" id="{D0300FD3-5AF1-6305-15FA-9078072672E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6103025" cy="2285995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61801" y="328512"/>
            <a:ext cx="4778387" cy="1628970"/>
          </a:xfrm>
        </p:spPr>
        <p:txBody>
          <a:bodyPr anchor="ctr">
            <a:normAutofit/>
          </a:bodyPr>
          <a:lstStyle/>
          <a:p>
            <a:r>
              <a:rPr lang="tr-TR" sz="4000" b="1"/>
              <a:t>4- FÜZYON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761801" y="2884929"/>
            <a:ext cx="4659756" cy="3374137"/>
          </a:xfrm>
        </p:spPr>
        <p:txBody>
          <a:bodyPr anchor="ctr">
            <a:normAutofit/>
          </a:bodyPr>
          <a:lstStyle/>
          <a:p>
            <a:pPr indent="342900">
              <a:buNone/>
            </a:pPr>
            <a:r>
              <a:rPr lang="tr-TR" sz="2400" dirty="0"/>
              <a:t>Planlamada kullanılacak </a:t>
            </a:r>
            <a:r>
              <a:rPr lang="tr-TR" sz="2400" dirty="0" smtClean="0"/>
              <a:t>BT </a:t>
            </a:r>
            <a:r>
              <a:rPr lang="tr-TR" sz="2400" dirty="0"/>
              <a:t>görüntüsü ile tedavi bölgesini belirlemede kullanılacak MR ve </a:t>
            </a:r>
            <a:r>
              <a:rPr lang="tr-TR" sz="2400" dirty="0" smtClean="0"/>
              <a:t>PET-BT </a:t>
            </a:r>
            <a:r>
              <a:rPr lang="tr-TR" sz="2400" dirty="0"/>
              <a:t>görüntüleri anatomik yapılarla çakıştırılarak füzyon işlemi gerçekleştirilir.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38084" y="1214422"/>
            <a:ext cx="4448212" cy="1325563"/>
          </a:xfrm>
        </p:spPr>
        <p:txBody>
          <a:bodyPr>
            <a:normAutofit/>
          </a:bodyPr>
          <a:lstStyle/>
          <a:p>
            <a:r>
              <a:rPr lang="tr-TR" sz="4000" b="1" dirty="0"/>
              <a:t>5-KONTURLAMA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09522" y="3071810"/>
            <a:ext cx="4000528" cy="2000264"/>
          </a:xfrm>
        </p:spPr>
        <p:txBody>
          <a:bodyPr>
            <a:normAutofit/>
          </a:bodyPr>
          <a:lstStyle/>
          <a:p>
            <a:pPr indent="342900" algn="just">
              <a:buNone/>
            </a:pPr>
            <a:r>
              <a:rPr lang="tr-TR" sz="2400" dirty="0" err="1" smtClean="0"/>
              <a:t>CyberKnife</a:t>
            </a:r>
            <a:r>
              <a:rPr lang="tr-TR" sz="2400" dirty="0" smtClean="0"/>
              <a:t> BT, MR, PET-BT </a:t>
            </a:r>
            <a:r>
              <a:rPr lang="tr-TR" sz="2400" dirty="0"/>
              <a:t>üzerinde yapılan hedef volüm ve kritik organ hacimleri doktorlar tarafından çizilmektedir.</a:t>
            </a:r>
          </a:p>
        </p:txBody>
      </p:sp>
      <p:pic>
        <p:nvPicPr>
          <p:cNvPr id="4" name="3 İçerik Yer Tutucusu" descr="d8d59fff-1901-48bb-82cd-d2ae5fed67b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8678" y="1571612"/>
            <a:ext cx="6962141" cy="4351338"/>
          </a:xfrm>
          <a:prstGeom prst="rect">
            <a:avLst/>
          </a:prstGeom>
        </p:spPr>
      </p:pic>
      <p:pic>
        <p:nvPicPr>
          <p:cNvPr id="5" name="3 İçerik Yer Tutucusu" descr="da3154c4-d2db-4559-9861-3809f5a3bdb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430" y="1857364"/>
            <a:ext cx="6962141" cy="435133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6-PLANLAMA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981200" y="2260624"/>
            <a:ext cx="8229600" cy="4525963"/>
          </a:xfrm>
        </p:spPr>
        <p:txBody>
          <a:bodyPr/>
          <a:lstStyle/>
          <a:p>
            <a:pPr indent="342900" algn="just">
              <a:buNone/>
            </a:pPr>
            <a:r>
              <a:rPr lang="tr-TR" dirty="0"/>
              <a:t>Doktorun çizdiği konturlara göre, </a:t>
            </a:r>
            <a:r>
              <a:rPr lang="tr-TR" b="1" dirty="0"/>
              <a:t>uzman medikal fizikçilerimiz</a:t>
            </a:r>
            <a:r>
              <a:rPr lang="tr-TR" dirty="0"/>
              <a:t> tedavi bölgesine uygun teknik ile planlamayı yapmaktadırlar.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="" xmlns:a16="http://schemas.microsoft.com/office/drawing/2014/main" id="{9F7D5CDA-D291-4307-BF55-1381FED2963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Bir iskelet 'in radiologic rakamı">
            <a:extLst>
              <a:ext uri="{FF2B5EF4-FFF2-40B4-BE49-F238E27FC236}">
                <a16:creationId xmlns="" xmlns:a16="http://schemas.microsoft.com/office/drawing/2014/main" id="{0F7759B3-2736-E989-7CF0-F7ABFB4A6E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179" r="-1" b="-1"/>
          <a:stretch/>
        </p:blipFill>
        <p:spPr>
          <a:xfrm>
            <a:off x="6103027" y="10"/>
            <a:ext cx="6088971" cy="685799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="" xmlns:a16="http://schemas.microsoft.com/office/drawing/2014/main" id="{59B296B9-C5A5-4E4F-9B60-C907B5F1466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6103025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="" xmlns:a16="http://schemas.microsoft.com/office/drawing/2014/main" id="{D0300FD3-5AF1-6305-15FA-9078072672E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6103025" cy="2285995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61801" y="328512"/>
            <a:ext cx="4778387" cy="1628970"/>
          </a:xfrm>
        </p:spPr>
        <p:txBody>
          <a:bodyPr anchor="ctr">
            <a:normAutofit/>
          </a:bodyPr>
          <a:lstStyle/>
          <a:p>
            <a:r>
              <a:rPr lang="tr-TR" sz="4000" b="1" dirty="0"/>
              <a:t>HASTA TAKİP TEKNİKLERİ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761801" y="2884929"/>
            <a:ext cx="4659756" cy="3374137"/>
          </a:xfrm>
        </p:spPr>
        <p:txBody>
          <a:bodyPr anchor="ctr">
            <a:normAutofit/>
          </a:bodyPr>
          <a:lstStyle/>
          <a:p>
            <a:pPr>
              <a:buNone/>
            </a:pPr>
            <a:r>
              <a:rPr lang="tr-TR" dirty="0"/>
              <a:t>1. </a:t>
            </a:r>
            <a:r>
              <a:rPr lang="tr-TR" dirty="0" err="1"/>
              <a:t>Skull</a:t>
            </a:r>
            <a:r>
              <a:rPr lang="tr-TR" dirty="0"/>
              <a:t> </a:t>
            </a:r>
          </a:p>
          <a:p>
            <a:pPr>
              <a:buNone/>
            </a:pPr>
            <a:r>
              <a:rPr lang="tr-TR" dirty="0"/>
              <a:t>2. X-</a:t>
            </a:r>
            <a:r>
              <a:rPr lang="tr-TR" dirty="0" err="1"/>
              <a:t>Sight</a:t>
            </a:r>
            <a:r>
              <a:rPr lang="tr-TR" dirty="0"/>
              <a:t> </a:t>
            </a:r>
            <a:r>
              <a:rPr lang="tr-TR" dirty="0" err="1"/>
              <a:t>Spine</a:t>
            </a:r>
            <a:endParaRPr lang="tr-TR" dirty="0"/>
          </a:p>
          <a:p>
            <a:pPr>
              <a:buNone/>
            </a:pPr>
            <a:r>
              <a:rPr lang="tr-TR" dirty="0"/>
              <a:t>3. </a:t>
            </a:r>
            <a:r>
              <a:rPr lang="tr-TR" dirty="0" err="1"/>
              <a:t>Fiducial</a:t>
            </a:r>
            <a:endParaRPr lang="tr-TR" dirty="0"/>
          </a:p>
          <a:p>
            <a:pPr>
              <a:buNone/>
            </a:pPr>
            <a:r>
              <a:rPr lang="tr-TR" dirty="0"/>
              <a:t>4. </a:t>
            </a:r>
            <a:r>
              <a:rPr lang="tr-TR" dirty="0" err="1"/>
              <a:t>Synchrony</a:t>
            </a:r>
            <a:endParaRPr lang="tr-TR" dirty="0"/>
          </a:p>
          <a:p>
            <a:pPr>
              <a:buNone/>
            </a:pPr>
            <a:r>
              <a:rPr lang="tr-TR" dirty="0"/>
              <a:t>5. X-</a:t>
            </a:r>
            <a:r>
              <a:rPr lang="tr-TR" dirty="0" err="1"/>
              <a:t>Sight</a:t>
            </a:r>
            <a:r>
              <a:rPr lang="tr-TR" dirty="0"/>
              <a:t> </a:t>
            </a:r>
            <a:r>
              <a:rPr lang="tr-TR" dirty="0" err="1"/>
              <a:t>Lung</a:t>
            </a:r>
            <a:endParaRPr lang="tr-TR" dirty="0"/>
          </a:p>
          <a:p>
            <a:pPr>
              <a:buNone/>
            </a:pPr>
            <a:endParaRPr lang="tr-T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="" xmlns:a16="http://schemas.microsoft.com/office/drawing/2014/main" id="{4F7EBAE4-9945-4473-9E34-B2C66EA0F03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>
            <a:normAutofit/>
          </a:bodyPr>
          <a:lstStyle/>
          <a:p>
            <a:r>
              <a:rPr lang="tr-TR" b="1" dirty="0"/>
              <a:t/>
            </a:r>
            <a:br>
              <a:rPr lang="tr-TR" b="1" dirty="0"/>
            </a:br>
            <a:r>
              <a:rPr lang="tr-TR" sz="3600" b="1" dirty="0"/>
              <a:t>1. </a:t>
            </a:r>
            <a:r>
              <a:rPr lang="tr-TR" sz="3600" b="1" dirty="0" err="1"/>
              <a:t>Skull</a:t>
            </a:r>
            <a:r>
              <a:rPr lang="tr-TR" sz="3600" b="1" dirty="0"/>
              <a:t> Hasta Tekniği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/>
              <a:t>		Hastanın doğru konumda tutulması amacıyla tedavi süresince, cranial görüntüleme ile izlenmesine imkan sunan takip sistemidir.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07D6886C-2632-A270-AAF4-E77A1141F5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596" r="19858" b="-1"/>
          <a:stretch/>
        </p:blipFill>
        <p:spPr bwMode="auto"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!!Arc">
            <a:extLst>
              <a:ext uri="{FF2B5EF4-FFF2-40B4-BE49-F238E27FC236}">
                <a16:creationId xmlns="" xmlns:a16="http://schemas.microsoft.com/office/drawing/2014/main" id="{70BEB1E7-2F88-40BC-B73D-42E5B6F80BF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3" name="!!Oval">
            <a:extLst>
              <a:ext uri="{FF2B5EF4-FFF2-40B4-BE49-F238E27FC236}">
                <a16:creationId xmlns="" xmlns:a16="http://schemas.microsoft.com/office/drawing/2014/main" id="{A7B99495-F43F-4D80-A44F-2CB4764EB9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WhatsApp Image 2024-04-24 at 18.19.43.jpeg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9784" b="1521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42885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23875" y="42595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Skull Hasta Takip Tekniği Örneği 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0" y="35069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0" y="124356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62000" y="1138265"/>
            <a:ext cx="5791199" cy="1401183"/>
          </a:xfrm>
        </p:spPr>
        <p:txBody>
          <a:bodyPr anchor="t">
            <a:normAutofit/>
          </a:bodyPr>
          <a:lstStyle/>
          <a:p>
            <a:r>
              <a:rPr lang="tr-TR" sz="3200" b="1" dirty="0"/>
              <a:t/>
            </a:r>
            <a:br>
              <a:rPr lang="tr-TR" sz="3200" b="1" dirty="0"/>
            </a:br>
            <a:r>
              <a:rPr lang="tr-TR" sz="3600" b="1" dirty="0"/>
              <a:t>2. X-</a:t>
            </a:r>
            <a:r>
              <a:rPr lang="tr-TR" sz="3600" b="1" dirty="0" err="1"/>
              <a:t>Sight</a:t>
            </a:r>
            <a:r>
              <a:rPr lang="tr-TR" sz="3600" b="1" dirty="0"/>
              <a:t> </a:t>
            </a:r>
            <a:r>
              <a:rPr lang="tr-TR" sz="3600" b="1" dirty="0" err="1"/>
              <a:t>Spine</a:t>
            </a:r>
            <a:r>
              <a:rPr lang="tr-TR" sz="3600" b="1" dirty="0"/>
              <a:t> </a:t>
            </a:r>
            <a:endParaRPr lang="tr-TR" sz="3200" b="1" dirty="0"/>
          </a:p>
        </p:txBody>
      </p:sp>
      <p:cxnSp>
        <p:nvCxnSpPr>
          <p:cNvPr id="2066" name="Straight Connector 2054">
            <a:extLst>
              <a:ext uri="{FF2B5EF4-FFF2-40B4-BE49-F238E27FC236}">
                <a16:creationId xmlns="" xmlns:a16="http://schemas.microsoft.com/office/drawing/2014/main" id="{FC23E3B9-5ABF-58B3-E2B0-E9A5DAA9003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762000" y="2551176"/>
            <a:ext cx="5791199" cy="3602935"/>
          </a:xfrm>
        </p:spPr>
        <p:txBody>
          <a:bodyPr>
            <a:normAutofit/>
          </a:bodyPr>
          <a:lstStyle/>
          <a:p>
            <a:pPr indent="342900" algn="just">
              <a:buNone/>
            </a:pPr>
            <a:r>
              <a:rPr lang="tr-TR" sz="2400" dirty="0"/>
              <a:t>Hastanın doğru konumda tutulması amacıyla tedavi süresince, omurga bölgesindeki iskelet yapının izlenmesine imkan sunan takip sistemidir. Omurga görüntüsünden yola çıkarak tümörün konumunu kendi bulmaktadır.</a:t>
            </a:r>
          </a:p>
          <a:p>
            <a:endParaRPr lang="tr-TR" sz="2000" dirty="0"/>
          </a:p>
        </p:txBody>
      </p:sp>
      <p:sp>
        <p:nvSpPr>
          <p:cNvPr id="2067" name="Rectangle 2056">
            <a:extLst>
              <a:ext uri="{FF2B5EF4-FFF2-40B4-BE49-F238E27FC236}">
                <a16:creationId xmlns="" xmlns:a16="http://schemas.microsoft.com/office/drawing/2014/main" id="{DF8BC164-E230-753F-2C7E-B4EE7BA77CF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7388086" y="0"/>
            <a:ext cx="4803913" cy="6858000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Human Spine&quot; iPhone Case for Sale by doorfrontphotos | Human spine ...">
            <a:extLst>
              <a:ext uri="{FF2B5EF4-FFF2-40B4-BE49-F238E27FC236}">
                <a16:creationId xmlns="" xmlns:a16="http://schemas.microsoft.com/office/drawing/2014/main" id="{4DEC1FAD-3456-282E-8DEF-3EE7AF197C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89454" y="842824"/>
            <a:ext cx="3321666" cy="51670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6753252F-4873-4F63-801D-CC719279A7D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047C8CCB-F95D-4249-92DD-651249D3535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95A49073-8742-0307-E01C-8E0A75760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X-Sight Spine</a:t>
            </a:r>
          </a:p>
        </p:txBody>
      </p:sp>
      <p:pic>
        <p:nvPicPr>
          <p:cNvPr id="4" name="3 İçerik Yer Tutucusu">
            <a:extLst>
              <a:ext uri="{FF2B5EF4-FFF2-40B4-BE49-F238E27FC236}">
                <a16:creationId xmlns="" xmlns:a16="http://schemas.microsoft.com/office/drawing/2014/main" id="{261523B3-AE7C-AE64-8F3E-8BD3F1D6F2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1699" t="2002" r="3994" b="7903"/>
          <a:stretch/>
        </p:blipFill>
        <p:spPr bwMode="auto">
          <a:xfrm>
            <a:off x="4290005" y="961812"/>
            <a:ext cx="6685389" cy="4930987"/>
          </a:xfrm>
          <a:prstGeom prst="rect">
            <a:avLst/>
          </a:prstGeom>
          <a:noFill/>
        </p:spPr>
      </p:pic>
      <p:sp>
        <p:nvSpPr>
          <p:cNvPr id="6" name="5 Dikdörtgen"/>
          <p:cNvSpPr/>
          <p:nvPr/>
        </p:nvSpPr>
        <p:spPr>
          <a:xfrm>
            <a:off x="5953124" y="1071546"/>
            <a:ext cx="928694" cy="71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416095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="" xmlns:a16="http://schemas.microsoft.com/office/drawing/2014/main" id="{D2B783EE-0239-4717-BBEA-8C9EAC61C8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08152481-745E-EFF2-F4F4-6BA80F0E9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5120561" cy="1325563"/>
          </a:xfrm>
        </p:spPr>
        <p:txBody>
          <a:bodyPr>
            <a:normAutofit/>
          </a:bodyPr>
          <a:lstStyle/>
          <a:p>
            <a:r>
              <a:rPr lang="tr-TR" b="1"/>
              <a:t>3. </a:t>
            </a:r>
            <a:r>
              <a:rPr lang="tr-TR" b="1" err="1"/>
              <a:t>Fiducial</a:t>
            </a:r>
            <a:endParaRPr lang="tr-TR" b="1"/>
          </a:p>
        </p:txBody>
      </p:sp>
      <p:sp>
        <p:nvSpPr>
          <p:cNvPr id="3" name="İçerik Yer Tutucusu 2">
            <a:extLst>
              <a:ext uri="{FF2B5EF4-FFF2-40B4-BE49-F238E27FC236}">
                <a16:creationId xmlns="" xmlns:a16="http://schemas.microsoft.com/office/drawing/2014/main" id="{C4EA39E5-7FAA-936E-D937-B514FAC0D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092194" cy="4351338"/>
          </a:xfrm>
        </p:spPr>
        <p:txBody>
          <a:bodyPr>
            <a:normAutofit/>
          </a:bodyPr>
          <a:lstStyle/>
          <a:p>
            <a:pPr algn="just"/>
            <a:r>
              <a:rPr lang="tr-TR" sz="2400" dirty="0"/>
              <a:t>Kemik yapının olmadığı yerlerde referans olarak vücuda dışarıdan yerleştirilen </a:t>
            </a:r>
            <a:r>
              <a:rPr lang="tr-TR" sz="2400" dirty="0" err="1"/>
              <a:t>fiducial</a:t>
            </a:r>
            <a:r>
              <a:rPr lang="tr-TR" sz="2400" dirty="0"/>
              <a:t> denilen işaretleyiciler yardımıyla hedef bulma ve takip yöntemidir. Vücutta herhangi bir yere yerleştirilebilir. Yumuşak </a:t>
            </a:r>
            <a:r>
              <a:rPr lang="tr-TR" sz="2400" dirty="0" smtClean="0"/>
              <a:t>doku yapılarında </a:t>
            </a:r>
            <a:r>
              <a:rPr lang="tr-TR" sz="2400" dirty="0"/>
              <a:t>kullanılır. </a:t>
            </a:r>
            <a:endParaRPr lang="tr-TR" sz="2400" dirty="0" smtClean="0"/>
          </a:p>
          <a:p>
            <a:pPr algn="just"/>
            <a:r>
              <a:rPr lang="tr-TR" sz="2400" dirty="0" err="1" smtClean="0"/>
              <a:t>Fiducialler</a:t>
            </a:r>
            <a:r>
              <a:rPr lang="tr-TR" sz="2400" dirty="0" smtClean="0"/>
              <a:t> </a:t>
            </a:r>
            <a:r>
              <a:rPr lang="tr-TR" sz="2400" dirty="0"/>
              <a:t>yerleştirildikten </a:t>
            </a:r>
            <a:r>
              <a:rPr lang="tr-TR" sz="2400" b="1" dirty="0"/>
              <a:t>en az on gün sonra </a:t>
            </a:r>
            <a:r>
              <a:rPr lang="tr-TR" sz="2400" dirty="0"/>
              <a:t>BT-MR çekimi ve tedavi uygulanmaktadır. (Örnek prostat tedavisi)</a:t>
            </a:r>
          </a:p>
          <a:p>
            <a:pPr marL="0" indent="0">
              <a:buNone/>
            </a:pPr>
            <a:endParaRPr lang="tr-TR" sz="2400" dirty="0"/>
          </a:p>
        </p:txBody>
      </p:sp>
      <p:sp>
        <p:nvSpPr>
          <p:cNvPr id="12" name="Oval 11">
            <a:extLst>
              <a:ext uri="{FF2B5EF4-FFF2-40B4-BE49-F238E27FC236}">
                <a16:creationId xmlns="" xmlns:a16="http://schemas.microsoft.com/office/drawing/2014/main" id="{A7B99495-F43F-4D80-A44F-2CB4764EB9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="" xmlns:a16="http://schemas.microsoft.com/office/drawing/2014/main" id="{017A928F-FB65-EBB5-2718-8EF2B1271D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607" r="7856" b="-1"/>
          <a:stretch/>
        </p:blipFill>
        <p:spPr bwMode="auto"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rc 13">
            <a:extLst>
              <a:ext uri="{FF2B5EF4-FFF2-40B4-BE49-F238E27FC236}">
                <a16:creationId xmlns="" xmlns:a16="http://schemas.microsoft.com/office/drawing/2014/main" id="{70BEB1E7-2F88-40BC-B73D-42E5B6F80BF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E770D79-9A27-198E-EB70-3C4B34F389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139" r="13647" b="2"/>
          <a:stretch/>
        </p:blipFill>
        <p:spPr bwMode="auto"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2961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6753252F-4873-4F63-801D-CC719279A7D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047C8CCB-F95D-4249-92DD-651249D3535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EDC42041-2A89-B81F-FF87-25CF6F2FC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Fiducial Hasta </a:t>
            </a:r>
            <a:r>
              <a:rPr lang="en-US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Takip</a:t>
            </a:r>
            <a: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Örneği</a:t>
            </a:r>
            <a:endParaRPr lang="en-US" sz="2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3 İçerik Yer Tutucusu">
            <a:extLst>
              <a:ext uri="{FF2B5EF4-FFF2-40B4-BE49-F238E27FC236}">
                <a16:creationId xmlns="" xmlns:a16="http://schemas.microsoft.com/office/drawing/2014/main" id="{BEDAB6B6-1A40-8655-7C58-12C873600B50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 cstate="print"/>
          <a:srcRect l="1450" t="2918" r="4004" b="8542"/>
          <a:stretch/>
        </p:blipFill>
        <p:spPr bwMode="auto">
          <a:xfrm>
            <a:off x="3881422" y="1214422"/>
            <a:ext cx="6820042" cy="4930987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5 Dikdörtgen"/>
          <p:cNvSpPr/>
          <p:nvPr/>
        </p:nvSpPr>
        <p:spPr>
          <a:xfrm>
            <a:off x="5595934" y="1214422"/>
            <a:ext cx="785818" cy="214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39145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="" xmlns:a16="http://schemas.microsoft.com/office/drawing/2014/main" id="{3ECBE1F1-D69B-4AFA-ABD5-8E41720EF6D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="" xmlns:a16="http://schemas.microsoft.com/office/drawing/2014/main" id="{603A6265-E10C-4B85-9C20-E75FCAF9CC6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31890" y="245037"/>
            <a:ext cx="5464968" cy="1559301"/>
          </a:xfrm>
        </p:spPr>
        <p:txBody>
          <a:bodyPr>
            <a:normAutofit/>
          </a:bodyPr>
          <a:lstStyle/>
          <a:p>
            <a:r>
              <a:rPr lang="tr-TR" sz="4000" b="1" dirty="0"/>
              <a:t> 4. </a:t>
            </a:r>
            <a:r>
              <a:rPr lang="tr-TR" sz="4000" b="1" dirty="0" err="1"/>
              <a:t>Synchrony</a:t>
            </a:r>
            <a:r>
              <a:rPr lang="tr-TR" sz="4000" b="1" dirty="0"/>
              <a:t> 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096000" y="2132856"/>
            <a:ext cx="5885339" cy="4487329"/>
          </a:xfrm>
        </p:spPr>
        <p:txBody>
          <a:bodyPr anchor="ctr">
            <a:normAutofit/>
          </a:bodyPr>
          <a:lstStyle/>
          <a:p>
            <a:pPr marL="685800" indent="-457200" algn="just"/>
            <a:r>
              <a:rPr lang="tr-TR" sz="1600" dirty="0"/>
              <a:t>Nefes kaynaklı hareket eden hedef bölgelerin tedavisinde kullanılır. </a:t>
            </a:r>
          </a:p>
          <a:p>
            <a:pPr marL="685800" indent="-457200" algn="just"/>
            <a:r>
              <a:rPr lang="tr-TR" sz="1600" dirty="0"/>
              <a:t>Tümör içerisine/etrafına yerleştirilen </a:t>
            </a:r>
            <a:r>
              <a:rPr lang="tr-TR" sz="1600" dirty="0" err="1"/>
              <a:t>fiducial</a:t>
            </a:r>
            <a:r>
              <a:rPr lang="tr-TR" sz="1600" dirty="0"/>
              <a:t> işaretleyiciler takip edilir. </a:t>
            </a:r>
          </a:p>
          <a:p>
            <a:pPr marL="685800" indent="-457200" algn="just"/>
            <a:r>
              <a:rPr lang="tr-TR" sz="1600" dirty="0" err="1"/>
              <a:t>Fiducial</a:t>
            </a:r>
            <a:r>
              <a:rPr lang="tr-TR" sz="1600" dirty="0"/>
              <a:t> yönteminden farkı nefes hareketini takip etmek amacıyla hastanın üzerine </a:t>
            </a:r>
            <a:r>
              <a:rPr lang="tr-TR" sz="1600" dirty="0" err="1"/>
              <a:t>synchrony</a:t>
            </a:r>
            <a:r>
              <a:rPr lang="tr-TR" sz="1600" dirty="0"/>
              <a:t> yeleği giydirilip, üzerindeki </a:t>
            </a:r>
            <a:r>
              <a:rPr lang="tr-TR" sz="1600" dirty="0" err="1"/>
              <a:t>ledlerle</a:t>
            </a:r>
            <a:r>
              <a:rPr lang="tr-TR" sz="1600" dirty="0"/>
              <a:t> nefes döngüsünün takip edilmesidir.</a:t>
            </a:r>
          </a:p>
          <a:p>
            <a:pPr marL="685800" indent="-457200" algn="just"/>
            <a:r>
              <a:rPr lang="tr-TR" sz="1600" dirty="0" err="1"/>
              <a:t>Fiduciallerin</a:t>
            </a:r>
            <a:r>
              <a:rPr lang="tr-TR" sz="1600" dirty="0"/>
              <a:t> nefes döngüsündeki konumları </a:t>
            </a:r>
            <a:r>
              <a:rPr lang="tr-TR" sz="1600" dirty="0" err="1"/>
              <a:t>korele</a:t>
            </a:r>
            <a:r>
              <a:rPr lang="tr-TR" sz="1600" dirty="0"/>
              <a:t> edilerek bir model oluşturulur. </a:t>
            </a:r>
          </a:p>
          <a:p>
            <a:pPr marL="685800" indent="-457200" algn="just"/>
            <a:r>
              <a:rPr lang="tr-TR" sz="1600" dirty="0"/>
              <a:t>Bu işlemden sonra sadece hasta üzerindeki </a:t>
            </a:r>
            <a:r>
              <a:rPr lang="tr-TR" sz="1600" dirty="0" err="1"/>
              <a:t>ledler</a:t>
            </a:r>
            <a:r>
              <a:rPr lang="tr-TR" sz="1600" dirty="0"/>
              <a:t> takip edilerek tedavi yapılır. Aralarda (5-150s) pozisyon kontrolü için </a:t>
            </a:r>
            <a:r>
              <a:rPr lang="tr-TR" sz="1600" dirty="0" err="1"/>
              <a:t>kV</a:t>
            </a:r>
            <a:r>
              <a:rPr lang="tr-TR" sz="1600" dirty="0"/>
              <a:t> görüntüleri alınır.</a:t>
            </a:r>
          </a:p>
          <a:p>
            <a:pPr marL="685800" indent="-457200" algn="just"/>
            <a:r>
              <a:rPr lang="tr-TR" sz="1600" dirty="0"/>
              <a:t>Robot nefes hareketiyle beraber hareket ederek ışınlama işlemini sürekli olarak gerçekleştirir. (</a:t>
            </a:r>
            <a:r>
              <a:rPr lang="tr-TR" sz="1600" dirty="0" err="1"/>
              <a:t>Örn</a:t>
            </a:r>
            <a:r>
              <a:rPr lang="tr-TR" sz="1600" dirty="0"/>
              <a:t>. karaciğer, pankreas)</a:t>
            </a:r>
          </a:p>
        </p:txBody>
      </p:sp>
      <p:pic>
        <p:nvPicPr>
          <p:cNvPr id="5124" name="Picture 4">
            <a:extLst>
              <a:ext uri="{FF2B5EF4-FFF2-40B4-BE49-F238E27FC236}">
                <a16:creationId xmlns="" xmlns:a16="http://schemas.microsoft.com/office/drawing/2014/main" id="{7EA1FF8B-2F57-6A32-6C14-D0BDA49B4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5" y="1700808"/>
            <a:ext cx="6083558" cy="453927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="" xmlns:a16="http://schemas.microsoft.com/office/drawing/2014/main" id="{327D73B4-9F5C-4A64-A179-51B9500CB8B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667504" y="2214554"/>
            <a:ext cx="4195674" cy="2052522"/>
          </a:xfrm>
        </p:spPr>
        <p:txBody>
          <a:bodyPr anchor="b">
            <a:normAutofit fontScale="90000"/>
          </a:bodyPr>
          <a:lstStyle/>
          <a:p>
            <a:pPr algn="ctr"/>
            <a:r>
              <a:rPr lang="tr-TR" sz="5600" dirty="0" err="1"/>
              <a:t>Synchrony</a:t>
            </a:r>
            <a:r>
              <a:rPr lang="tr-TR" sz="5600" dirty="0"/>
              <a:t> LED Takip Yeleği</a:t>
            </a:r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C1F06963-6374-4B48-844F-071A9BAAAE0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3 İçerik Yer Tutucusu" descr="IMG-20190528-WA0004.jpg"/>
          <p:cNvPicPr>
            <a:picLocks noChangeAspect="1"/>
          </p:cNvPicPr>
          <p:nvPr/>
        </p:nvPicPr>
        <p:blipFill rotWithShape="1">
          <a:blip r:embed="rId2"/>
          <a:srcRect r="5000"/>
          <a:stretch/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15" name="!!plus graphic">
            <a:extLst>
              <a:ext uri="{FF2B5EF4-FFF2-40B4-BE49-F238E27FC236}">
                <a16:creationId xmlns="" xmlns:a16="http://schemas.microsoft.com/office/drawing/2014/main" id="{6CB927A4-E432-4310-9CD5-E89FF506317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!!circle graphic">
            <a:extLst>
              <a:ext uri="{FF2B5EF4-FFF2-40B4-BE49-F238E27FC236}">
                <a16:creationId xmlns="" xmlns:a16="http://schemas.microsoft.com/office/drawing/2014/main" id="{1453BF6C-B012-48B7-B4E8-6D7AC7C27D0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!!dot graphic">
            <a:extLst>
              <a:ext uri="{FF2B5EF4-FFF2-40B4-BE49-F238E27FC236}">
                <a16:creationId xmlns="" xmlns:a16="http://schemas.microsoft.com/office/drawing/2014/main" id="{E3020543-B24B-4EC4-8FFC-8DD88EEA91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1" name="!!Straight Connector">
            <a:extLst>
              <a:ext uri="{FF2B5EF4-FFF2-40B4-BE49-F238E27FC236}">
                <a16:creationId xmlns="" xmlns:a16="http://schemas.microsoft.com/office/drawing/2014/main" id="{C49DA8F6-BCC1-4447-B54C-57856834B9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6753252F-4873-4F63-801D-CC719279A7D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0">
            <a:extLst>
              <a:ext uri="{FF2B5EF4-FFF2-40B4-BE49-F238E27FC236}">
                <a16:creationId xmlns="" xmlns:a16="http://schemas.microsoft.com/office/drawing/2014/main" id="{047C8CCB-F95D-4249-92DD-651249D3535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1F4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Synchrony Nefes Takip Sistemi</a:t>
            </a:r>
          </a:p>
        </p:txBody>
      </p:sp>
      <p:pic>
        <p:nvPicPr>
          <p:cNvPr id="4" name="3 İçerik Yer Tutucusu" descr="936374d9-34cb-4904-9d44-37d1eccd626e.jpg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992" t="3110" r="4983" b="9653"/>
          <a:stretch/>
        </p:blipFill>
        <p:spPr>
          <a:xfrm>
            <a:off x="3575720" y="185870"/>
            <a:ext cx="8432137" cy="6486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5" name="Rectangle 6150">
            <a:extLst>
              <a:ext uri="{FF2B5EF4-FFF2-40B4-BE49-F238E27FC236}">
                <a16:creationId xmlns="" xmlns:a16="http://schemas.microsoft.com/office/drawing/2014/main" id="{D009D6D5-DAC2-4A8B-A17A-E206B9012D0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tr-TR" sz="4100" b="1"/>
              <a:t/>
            </a:r>
            <a:br>
              <a:rPr lang="tr-TR" sz="4100" b="1"/>
            </a:br>
            <a:r>
              <a:rPr lang="tr-TR" sz="4100"/>
              <a:t>5. X-</a:t>
            </a:r>
            <a:r>
              <a:rPr lang="tr-TR" sz="4100" err="1"/>
              <a:t>Sight</a:t>
            </a:r>
            <a:r>
              <a:rPr lang="tr-TR" sz="4100"/>
              <a:t> </a:t>
            </a:r>
            <a:r>
              <a:rPr lang="tr-TR" sz="4100" err="1"/>
              <a:t>Lung</a:t>
            </a:r>
            <a:r>
              <a:rPr lang="tr-TR" sz="4100"/>
              <a:t/>
            </a:r>
            <a:br>
              <a:rPr lang="tr-TR" sz="4100"/>
            </a:br>
            <a:endParaRPr lang="tr-TR" sz="410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1400" dirty="0"/>
              <a:t>Nefes kaynaklı hareket eden akciğer tümörlerinin tedavisinde kullanılır. </a:t>
            </a:r>
          </a:p>
          <a:p>
            <a:pPr>
              <a:buNone/>
            </a:pPr>
            <a:r>
              <a:rPr lang="tr-TR" sz="1400" dirty="0" err="1"/>
              <a:t>Synchrony</a:t>
            </a:r>
            <a:r>
              <a:rPr lang="tr-TR" sz="1400" dirty="0"/>
              <a:t> yönteminden farkı </a:t>
            </a:r>
            <a:r>
              <a:rPr lang="tr-TR" sz="1400" dirty="0" err="1"/>
              <a:t>fiducialler</a:t>
            </a:r>
            <a:r>
              <a:rPr lang="tr-TR" sz="1400" dirty="0"/>
              <a:t> yerine akciğer içerisinde bulunan tümörün takip edilmesidir. </a:t>
            </a:r>
          </a:p>
          <a:p>
            <a:pPr>
              <a:buNone/>
            </a:pPr>
            <a:r>
              <a:rPr lang="tr-TR" sz="1400" dirty="0"/>
              <a:t>Bu takip yapılırken  </a:t>
            </a:r>
            <a:r>
              <a:rPr lang="tr-TR" sz="1400" dirty="0" err="1"/>
              <a:t>DRR’daki</a:t>
            </a:r>
            <a:r>
              <a:rPr lang="tr-TR" sz="1400" dirty="0"/>
              <a:t> akciğer ile tümörün yoğunluk farkından yararlanılır. </a:t>
            </a:r>
          </a:p>
          <a:p>
            <a:pPr>
              <a:buNone/>
            </a:pPr>
            <a:r>
              <a:rPr lang="tr-TR" sz="1400" dirty="0"/>
              <a:t>Tümörün nefes döngüsünü içerisindeki konumları </a:t>
            </a:r>
            <a:r>
              <a:rPr lang="tr-TR" sz="1400" dirty="0" err="1"/>
              <a:t>korele</a:t>
            </a:r>
            <a:r>
              <a:rPr lang="tr-TR" sz="1400" dirty="0"/>
              <a:t> edilerek bir model oluşturulur. Bu işlemden sonra sadece hasta üzerindeki </a:t>
            </a:r>
            <a:r>
              <a:rPr lang="tr-TR" sz="1400" dirty="0" err="1"/>
              <a:t>led’ler</a:t>
            </a:r>
            <a:r>
              <a:rPr lang="tr-TR" sz="1400" dirty="0"/>
              <a:t> takip edilerek sürekli olarak ışınlama gerçekleştirilir. </a:t>
            </a:r>
          </a:p>
          <a:p>
            <a:pPr>
              <a:buNone/>
            </a:pPr>
            <a:r>
              <a:rPr lang="tr-TR" sz="1400" dirty="0"/>
              <a:t>Robot nefes hareketiyle beraber hareket ederek ışınlama işlemini gerçekleştirir. </a:t>
            </a:r>
          </a:p>
          <a:p>
            <a:pPr>
              <a:buNone/>
            </a:pPr>
            <a:r>
              <a:rPr lang="tr-TR" sz="1400" dirty="0"/>
              <a:t>Bu tekniğin kullanılabilmesi için </a:t>
            </a:r>
            <a:r>
              <a:rPr lang="tr-TR" sz="1400" dirty="0" err="1"/>
              <a:t>ortogonal</a:t>
            </a:r>
            <a:r>
              <a:rPr lang="tr-TR" sz="1400" dirty="0"/>
              <a:t> </a:t>
            </a:r>
            <a:r>
              <a:rPr lang="tr-TR" sz="1400" dirty="0" err="1"/>
              <a:t>kV</a:t>
            </a:r>
            <a:r>
              <a:rPr lang="tr-TR" sz="1400" dirty="0"/>
              <a:t> görüntülerinde tümör ile </a:t>
            </a:r>
            <a:r>
              <a:rPr lang="tr-TR" sz="1400" dirty="0" err="1"/>
              <a:t>spine</a:t>
            </a:r>
            <a:r>
              <a:rPr lang="tr-TR" sz="1400" dirty="0"/>
              <a:t> alanının </a:t>
            </a:r>
            <a:r>
              <a:rPr lang="tr-TR" sz="1400" dirty="0" err="1"/>
              <a:t>süperpoze</a:t>
            </a:r>
            <a:r>
              <a:rPr lang="tr-TR" sz="1400" dirty="0"/>
              <a:t> </a:t>
            </a:r>
            <a:r>
              <a:rPr lang="tr-TR" sz="1400" dirty="0" smtClean="0"/>
              <a:t>olmaması ve tümörün 15mm’den büyük olması </a:t>
            </a:r>
            <a:r>
              <a:rPr lang="tr-TR" sz="1400" dirty="0"/>
              <a:t>gerekir.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="" xmlns:a16="http://schemas.microsoft.com/office/drawing/2014/main" id="{E0A9F244-07AE-6595-7C07-95C0FB8970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082" r="3887"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="" xmlns:a16="http://schemas.microsoft.com/office/drawing/2014/main" id="{7DA3C418-758E-4180-A5D0-8655D68045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28C8EF06-5EC3-4883-AFAF-D74FF46550F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3" y="0"/>
            <a:ext cx="5135971" cy="687164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3 İçerik Yer Tutucusu" descr="16e4bbb3-e7b8-4346-8442-77388e439486.jpg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2" b="1098"/>
          <a:stretch/>
        </p:blipFill>
        <p:spPr>
          <a:xfrm>
            <a:off x="2915455" y="10"/>
            <a:ext cx="9276545" cy="6857990"/>
          </a:xfrm>
          <a:custGeom>
            <a:avLst/>
            <a:gdLst/>
            <a:ahLst/>
            <a:cxnLst/>
            <a:rect l="l" t="t" r="r" b="b"/>
            <a:pathLst>
              <a:path w="9276545" h="6871647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61916" y="2852381"/>
            <a:ext cx="3161940" cy="26402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X-Sight Lung </a:t>
            </a:r>
            <a:r>
              <a:rPr lang="tr-TR" sz="3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Örneği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Slide Background">
            <a:extLst>
              <a:ext uri="{FF2B5EF4-FFF2-40B4-BE49-F238E27FC236}">
                <a16:creationId xmlns="" xmlns:a16="http://schemas.microsoft.com/office/drawing/2014/main" id="{C0763A76-9F1C-4FC5-82B7-DD475DA461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20" name="Rectangle 19">
            <a:extLst>
              <a:ext uri="{FF2B5EF4-FFF2-40B4-BE49-F238E27FC236}">
                <a16:creationId xmlns="" xmlns:a16="http://schemas.microsoft.com/office/drawing/2014/main" id="{E81BF4F6-F2CF-4984-9D14-D6966D92F99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tr-TR" sz="4000" b="1"/>
              <a:t>7-ONAYLAR</a:t>
            </a:r>
          </a:p>
        </p:txBody>
      </p:sp>
      <p:pic>
        <p:nvPicPr>
          <p:cNvPr id="5" name="Picture 4" descr="Tıbbi x-ray sonuçları çözümleniyor">
            <a:extLst>
              <a:ext uri="{FF2B5EF4-FFF2-40B4-BE49-F238E27FC236}">
                <a16:creationId xmlns="" xmlns:a16="http://schemas.microsoft.com/office/drawing/2014/main" id="{8E6B9607-DE74-3EB4-FB35-401561C2E9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562" r="8038" b="-2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  <p:graphicFrame>
        <p:nvGraphicFramePr>
          <p:cNvPr id="6" name="İçerik Yer Tutucusu 5">
            <a:extLst>
              <a:ext uri="{FF2B5EF4-FFF2-40B4-BE49-F238E27FC236}">
                <a16:creationId xmlns="" xmlns:a16="http://schemas.microsoft.com/office/drawing/2014/main" id="{0F4B0EA8-3DA8-4840-AF8E-05C035C4DE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814851899"/>
              </p:ext>
            </p:extLst>
          </p:nvPr>
        </p:nvGraphicFramePr>
        <p:xfrm>
          <a:off x="761802" y="2743200"/>
          <a:ext cx="4646905" cy="36131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8- SET-UP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just">
              <a:buNone/>
            </a:pPr>
            <a:r>
              <a:rPr lang="tr-TR" dirty="0"/>
              <a:t>Hastanın BT çekimindeki yatış pozisyonu set-</a:t>
            </a:r>
            <a:r>
              <a:rPr lang="tr-TR" dirty="0" err="1"/>
              <a:t>up’ta</a:t>
            </a:r>
            <a:r>
              <a:rPr lang="tr-TR" dirty="0"/>
              <a:t> sağlanır ve gerekli </a:t>
            </a:r>
            <a:r>
              <a:rPr lang="tr-TR" dirty="0" err="1"/>
              <a:t>immobilizasyon</a:t>
            </a:r>
            <a:r>
              <a:rPr lang="tr-TR" dirty="0"/>
              <a:t> aletleri kullanılarak </a:t>
            </a:r>
          </a:p>
          <a:p>
            <a:pPr marL="1143000" lvl="1" indent="-457200" algn="just">
              <a:buFont typeface="Wingdings" pitchFamily="2" charset="2"/>
              <a:buChar char="Ø"/>
            </a:pPr>
            <a:r>
              <a:rPr lang="tr-TR" dirty="0"/>
              <a:t>(baş maskesi, baş- boyun maskesi, vakumlu yatak, diz altı destekleyici kama)</a:t>
            </a:r>
          </a:p>
          <a:p>
            <a:pPr indent="0" algn="just">
              <a:buNone/>
            </a:pPr>
            <a:r>
              <a:rPr lang="tr-TR" dirty="0"/>
              <a:t> hastaya yatış pozisyonu verilir.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SET-UP NOTLARI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dirty="0" smtClean="0"/>
              <a:t>Düzeltme değerlerimiz 1mm ve1derece </a:t>
            </a:r>
            <a:r>
              <a:rPr lang="tr-TR" dirty="0"/>
              <a:t>altı olmalıdır.</a:t>
            </a:r>
          </a:p>
          <a:p>
            <a:pPr algn="just"/>
            <a:r>
              <a:rPr lang="tr-TR" dirty="0" smtClean="0"/>
              <a:t>Masa hareketi altı </a:t>
            </a:r>
            <a:r>
              <a:rPr lang="tr-TR" dirty="0"/>
              <a:t>boyutludur.</a:t>
            </a:r>
          </a:p>
          <a:p>
            <a:pPr algn="just"/>
            <a:r>
              <a:rPr lang="tr-TR" dirty="0" smtClean="0"/>
              <a:t>Bizim </a:t>
            </a:r>
            <a:r>
              <a:rPr lang="tr-TR" dirty="0"/>
              <a:t>kullandığımız versiyonda (VSI)  </a:t>
            </a:r>
            <a:r>
              <a:rPr lang="tr-TR" dirty="0" err="1"/>
              <a:t>kolimatör</a:t>
            </a:r>
            <a:r>
              <a:rPr lang="tr-TR" dirty="0"/>
              <a:t> otomatik, bazı versiyonlarda da </a:t>
            </a:r>
            <a:r>
              <a:rPr lang="tr-TR" dirty="0" err="1"/>
              <a:t>manuel</a:t>
            </a:r>
            <a:r>
              <a:rPr lang="tr-TR" dirty="0"/>
              <a:t> takılmaktadır</a:t>
            </a:r>
            <a:r>
              <a:rPr lang="tr-TR" dirty="0" smtClean="0"/>
              <a:t>.</a:t>
            </a:r>
            <a:endParaRPr lang="tr-TR" dirty="0"/>
          </a:p>
          <a:p>
            <a:pPr algn="just"/>
            <a:r>
              <a:rPr lang="tr-TR" dirty="0" smtClean="0"/>
              <a:t>5 </a:t>
            </a:r>
            <a:r>
              <a:rPr lang="tr-TR" dirty="0"/>
              <a:t>mm ve 60 mm arasında </a:t>
            </a:r>
            <a:r>
              <a:rPr lang="tr-TR" dirty="0" err="1"/>
              <a:t>kolimatör</a:t>
            </a:r>
            <a:r>
              <a:rPr lang="tr-TR" dirty="0"/>
              <a:t> ebatlarımız bulunmakta olup toplam 12 adettir.</a:t>
            </a:r>
          </a:p>
          <a:p>
            <a:pPr algn="just"/>
            <a:r>
              <a:rPr lang="tr-TR" dirty="0" smtClean="0"/>
              <a:t>Kaynak tümör mesafesi (SAD) </a:t>
            </a:r>
            <a:r>
              <a:rPr lang="tr-TR" dirty="0"/>
              <a:t>80 </a:t>
            </a:r>
            <a:r>
              <a:rPr lang="tr-TR" dirty="0" err="1"/>
              <a:t>cm’dir</a:t>
            </a:r>
            <a:r>
              <a:rPr lang="tr-TR" dirty="0"/>
              <a:t>.</a:t>
            </a:r>
          </a:p>
          <a:p>
            <a:pPr algn="just"/>
            <a:r>
              <a:rPr lang="tr-TR" dirty="0" smtClean="0"/>
              <a:t>Görüntü </a:t>
            </a:r>
            <a:r>
              <a:rPr lang="tr-TR" dirty="0"/>
              <a:t>(</a:t>
            </a:r>
            <a:r>
              <a:rPr lang="tr-TR" dirty="0" err="1"/>
              <a:t>image</a:t>
            </a:r>
            <a:r>
              <a:rPr lang="tr-TR" dirty="0"/>
              <a:t>) aralığımız 5-150 saniye aralığındadır.</a:t>
            </a:r>
          </a:p>
          <a:p>
            <a:pPr algn="just"/>
            <a:r>
              <a:rPr lang="tr-TR" dirty="0" smtClean="0"/>
              <a:t>Dosya </a:t>
            </a:r>
            <a:r>
              <a:rPr lang="tr-TR" dirty="0" err="1"/>
              <a:t>node</a:t>
            </a:r>
            <a:r>
              <a:rPr lang="tr-TR" dirty="0"/>
              <a:t> takibi çok önemlidir.</a:t>
            </a:r>
          </a:p>
          <a:p>
            <a:pPr algn="just">
              <a:buNone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="" xmlns:a16="http://schemas.microsoft.com/office/drawing/2014/main" id="{22F15A2D-2324-487D-A02A-BF46C5C580E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="" xmlns:a16="http://schemas.microsoft.com/office/drawing/2014/main" id="{17A7F34E-D418-47E2-9F86-2C45BBC3121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Right Triangle 13">
            <a:extLst>
              <a:ext uri="{FF2B5EF4-FFF2-40B4-BE49-F238E27FC236}">
                <a16:creationId xmlns="" xmlns:a16="http://schemas.microsoft.com/office/drawing/2014/main" id="{2AEAFA59-923A-4F54-8B49-44C970BCC32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İçerik Yer Tutucusu 3" descr="Frontiers | Stereotactic Radiotherapy for the Management of Refractory ...">
            <a:extLst>
              <a:ext uri="{FF2B5EF4-FFF2-40B4-BE49-F238E27FC236}">
                <a16:creationId xmlns="" xmlns:a16="http://schemas.microsoft.com/office/drawing/2014/main" id="{C0F9588B-5603-C105-88C6-E15C8F9C69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77530" y="918546"/>
            <a:ext cx="7515975" cy="4979334"/>
          </a:xfrm>
          <a:prstGeom prst="rect">
            <a:avLst/>
          </a:prstGeom>
        </p:spPr>
      </p:pic>
      <p:sp>
        <p:nvSpPr>
          <p:cNvPr id="6" name="5 Metin kutusu"/>
          <p:cNvSpPr txBox="1"/>
          <p:nvPr/>
        </p:nvSpPr>
        <p:spPr>
          <a:xfrm>
            <a:off x="8810644" y="1214422"/>
            <a:ext cx="26432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 smtClean="0"/>
              <a:t>CyberKnife</a:t>
            </a:r>
            <a:r>
              <a:rPr lang="tr-TR" sz="2400" b="1" dirty="0" smtClean="0"/>
              <a:t> Robotik </a:t>
            </a:r>
            <a:r>
              <a:rPr lang="tr-TR" sz="2400" b="1" dirty="0" err="1" smtClean="0"/>
              <a:t>Radyocerrahi</a:t>
            </a:r>
            <a:r>
              <a:rPr lang="tr-TR" sz="2400" b="1" dirty="0" smtClean="0"/>
              <a:t> Cihazının Ana Unsurları</a:t>
            </a:r>
            <a:endParaRPr lang="tr-TR" sz="2400" b="1" dirty="0"/>
          </a:p>
        </p:txBody>
      </p:sp>
    </p:spTree>
    <p:extLst>
      <p:ext uri="{BB962C8B-B14F-4D97-AF65-F5344CB8AC3E}">
        <p14:creationId xmlns="" xmlns:p14="http://schemas.microsoft.com/office/powerpoint/2010/main" val="333622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/>
              <a:t>Sabit </a:t>
            </a:r>
            <a:r>
              <a:rPr lang="tr-TR" b="1" dirty="0" err="1" smtClean="0"/>
              <a:t>Kolimatör</a:t>
            </a:r>
            <a:endParaRPr lang="tr-TR" b="1" dirty="0"/>
          </a:p>
        </p:txBody>
      </p:sp>
      <p:pic>
        <p:nvPicPr>
          <p:cNvPr id="4" name="3 İçerik Yer Tutucusu" descr="WhatsApp Image 2024-04-24 at 18.19.10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55764" y="1825625"/>
            <a:ext cx="6080472" cy="43513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Metin Yer Tutucusu"/>
          <p:cNvSpPr>
            <a:spLocks noGrp="1"/>
          </p:cNvSpPr>
          <p:nvPr>
            <p:ph type="body" idx="1"/>
          </p:nvPr>
        </p:nvSpPr>
        <p:spPr>
          <a:xfrm>
            <a:off x="881026" y="500042"/>
            <a:ext cx="5157787" cy="823912"/>
          </a:xfrm>
        </p:spPr>
        <p:txBody>
          <a:bodyPr>
            <a:normAutofit/>
          </a:bodyPr>
          <a:lstStyle/>
          <a:p>
            <a:pPr algn="ctr"/>
            <a:r>
              <a:rPr lang="tr-TR" sz="3600" dirty="0" smtClean="0"/>
              <a:t>IRIS</a:t>
            </a:r>
            <a:endParaRPr lang="tr-TR" sz="3200" dirty="0"/>
          </a:p>
        </p:txBody>
      </p:sp>
      <p:pic>
        <p:nvPicPr>
          <p:cNvPr id="4" name="3 İçerik Yer Tutucusu" descr="0f13f424-af85-4d5e-b1a9-7009a87f6fb1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52530" y="2000240"/>
            <a:ext cx="3963952" cy="4189423"/>
          </a:xfrm>
        </p:spPr>
      </p:pic>
      <p:sp>
        <p:nvSpPr>
          <p:cNvPr id="18" name="17 Metin Yer Tutucusu"/>
          <p:cNvSpPr>
            <a:spLocks noGrp="1"/>
          </p:cNvSpPr>
          <p:nvPr>
            <p:ph type="body" sz="quarter" idx="3"/>
          </p:nvPr>
        </p:nvSpPr>
        <p:spPr>
          <a:xfrm>
            <a:off x="6238876" y="500042"/>
            <a:ext cx="5183188" cy="823912"/>
          </a:xfrm>
        </p:spPr>
        <p:txBody>
          <a:bodyPr>
            <a:normAutofit/>
          </a:bodyPr>
          <a:lstStyle/>
          <a:p>
            <a:pPr algn="ctr"/>
            <a:r>
              <a:rPr lang="tr-TR" sz="3600" dirty="0" smtClean="0"/>
              <a:t>MLC</a:t>
            </a:r>
            <a:endParaRPr lang="tr-TR" sz="3600" dirty="0"/>
          </a:p>
        </p:txBody>
      </p:sp>
      <p:pic>
        <p:nvPicPr>
          <p:cNvPr id="7" name="6 İçerik Yer Tutucusu" descr="WhatsApp Image 2024-04-24 at 12.32.12.jpe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385528" y="2505075"/>
            <a:ext cx="2756532" cy="3684588"/>
          </a:xfrm>
        </p:spPr>
      </p:pic>
      <p:pic>
        <p:nvPicPr>
          <p:cNvPr id="5" name="4 Resim" descr="3bc3c46b-2289-4033-b5dd-e55c25b226a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1818" y="1785926"/>
            <a:ext cx="4014614" cy="44537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890211615"/>
              </p:ext>
            </p:extLst>
          </p:nvPr>
        </p:nvGraphicFramePr>
        <p:xfrm>
          <a:off x="1809718" y="461666"/>
          <a:ext cx="8644000" cy="63370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28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28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288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288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855702">
                <a:tc>
                  <a:txBody>
                    <a:bodyPr/>
                    <a:lstStyle/>
                    <a:p>
                      <a:r>
                        <a:rPr lang="tr-TR" sz="2400" dirty="0"/>
                        <a:t>Anatomi</a:t>
                      </a:r>
                    </a:p>
                  </a:txBody>
                  <a:tcPr>
                    <a:solidFill>
                      <a:schemeClr val="accent1"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400" dirty="0"/>
                        <a:t>Hasta</a:t>
                      </a:r>
                      <a:r>
                        <a:rPr lang="tr-TR" sz="2400" baseline="0" dirty="0"/>
                        <a:t> Boyutu</a:t>
                      </a:r>
                      <a:endParaRPr lang="tr-TR" sz="2400" dirty="0"/>
                    </a:p>
                  </a:txBody>
                  <a:tcPr>
                    <a:solidFill>
                      <a:schemeClr val="accent1"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400" dirty="0" err="1"/>
                        <a:t>kv</a:t>
                      </a:r>
                      <a:r>
                        <a:rPr lang="tr-TR" sz="2400" baseline="0" dirty="0"/>
                        <a:t> </a:t>
                      </a:r>
                    </a:p>
                    <a:p>
                      <a:r>
                        <a:rPr lang="tr-TR" sz="2400" baseline="0" dirty="0"/>
                        <a:t>(100-125)</a:t>
                      </a:r>
                      <a:endParaRPr lang="tr-TR" sz="2400" dirty="0"/>
                    </a:p>
                  </a:txBody>
                  <a:tcPr>
                    <a:solidFill>
                      <a:schemeClr val="accent1"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400" dirty="0" err="1"/>
                        <a:t>mA</a:t>
                      </a:r>
                      <a:r>
                        <a:rPr lang="tr-TR" sz="2400" baseline="0" dirty="0"/>
                        <a:t> </a:t>
                      </a:r>
                    </a:p>
                    <a:p>
                      <a:r>
                        <a:rPr lang="tr-TR" sz="2400" baseline="0" dirty="0"/>
                        <a:t>(100-250)</a:t>
                      </a:r>
                      <a:endParaRPr lang="tr-TR" sz="2400" dirty="0"/>
                    </a:p>
                  </a:txBody>
                  <a:tcPr>
                    <a:solidFill>
                      <a:schemeClr val="accent1"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sz="2400" dirty="0"/>
                        <a:t>EX </a:t>
                      </a:r>
                    </a:p>
                    <a:p>
                      <a:r>
                        <a:rPr lang="tr-TR" sz="2400" dirty="0"/>
                        <a:t>(75-150)</a:t>
                      </a:r>
                    </a:p>
                  </a:txBody>
                  <a:tcPr>
                    <a:solidFill>
                      <a:schemeClr val="accent1">
                        <a:alpha val="77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2005">
                <a:tc>
                  <a:txBody>
                    <a:bodyPr/>
                    <a:lstStyle/>
                    <a:p>
                      <a:r>
                        <a:rPr lang="tr-TR" sz="2000" b="1" dirty="0"/>
                        <a:t>BOYUN</a:t>
                      </a:r>
                      <a:r>
                        <a:rPr lang="tr-TR" sz="2000" b="1" baseline="0" dirty="0"/>
                        <a:t> </a:t>
                      </a:r>
                      <a:endParaRPr lang="tr-TR" sz="2000" b="1" dirty="0"/>
                    </a:p>
                  </a:txBody>
                  <a:tcPr>
                    <a:solidFill>
                      <a:schemeClr val="accent1">
                        <a:tint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/>
                        <a:t>TÜMÜ</a:t>
                      </a:r>
                    </a:p>
                  </a:txBody>
                  <a:tcPr>
                    <a:solidFill>
                      <a:schemeClr val="accent1">
                        <a:tint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120</a:t>
                      </a:r>
                    </a:p>
                  </a:txBody>
                  <a:tcPr>
                    <a:solidFill>
                      <a:schemeClr val="accent1">
                        <a:tint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100-125</a:t>
                      </a:r>
                    </a:p>
                  </a:txBody>
                  <a:tcPr>
                    <a:solidFill>
                      <a:schemeClr val="accent1">
                        <a:tint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75</a:t>
                      </a:r>
                    </a:p>
                  </a:txBody>
                  <a:tcPr>
                    <a:solidFill>
                      <a:schemeClr val="accent1">
                        <a:tint val="40000"/>
                        <a:alpha val="77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12005">
                <a:tc>
                  <a:txBody>
                    <a:bodyPr/>
                    <a:lstStyle/>
                    <a:p>
                      <a:r>
                        <a:rPr lang="tr-TR" sz="2000" b="1" dirty="0"/>
                        <a:t>AKCİĞER</a:t>
                      </a:r>
                    </a:p>
                  </a:txBody>
                  <a:tcPr>
                    <a:solidFill>
                      <a:schemeClr val="accent1">
                        <a:tint val="2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/>
                        <a:t>SMALL</a:t>
                      </a:r>
                    </a:p>
                  </a:txBody>
                  <a:tcPr>
                    <a:solidFill>
                      <a:schemeClr val="accent1">
                        <a:tint val="2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120</a:t>
                      </a:r>
                    </a:p>
                  </a:txBody>
                  <a:tcPr>
                    <a:solidFill>
                      <a:schemeClr val="accent1">
                        <a:tint val="2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100-125</a:t>
                      </a:r>
                    </a:p>
                  </a:txBody>
                  <a:tcPr>
                    <a:solidFill>
                      <a:schemeClr val="accent1">
                        <a:tint val="2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75</a:t>
                      </a:r>
                    </a:p>
                  </a:txBody>
                  <a:tcPr>
                    <a:solidFill>
                      <a:schemeClr val="accent1">
                        <a:tint val="20000"/>
                        <a:alpha val="77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12005">
                <a:tc>
                  <a:txBody>
                    <a:bodyPr/>
                    <a:lstStyle/>
                    <a:p>
                      <a:endParaRPr lang="tr-TR" sz="2000" b="1" dirty="0"/>
                    </a:p>
                  </a:txBody>
                  <a:tcPr>
                    <a:solidFill>
                      <a:schemeClr val="accent1">
                        <a:tint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/>
                        <a:t>MEDIUM</a:t>
                      </a:r>
                    </a:p>
                  </a:txBody>
                  <a:tcPr>
                    <a:solidFill>
                      <a:schemeClr val="accent1">
                        <a:tint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120</a:t>
                      </a:r>
                    </a:p>
                  </a:txBody>
                  <a:tcPr>
                    <a:solidFill>
                      <a:schemeClr val="accent1">
                        <a:tint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125-150</a:t>
                      </a:r>
                    </a:p>
                  </a:txBody>
                  <a:tcPr>
                    <a:solidFill>
                      <a:schemeClr val="accent1">
                        <a:tint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75</a:t>
                      </a:r>
                    </a:p>
                  </a:txBody>
                  <a:tcPr>
                    <a:solidFill>
                      <a:schemeClr val="accent1">
                        <a:tint val="40000"/>
                        <a:alpha val="77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2005">
                <a:tc>
                  <a:txBody>
                    <a:bodyPr/>
                    <a:lstStyle/>
                    <a:p>
                      <a:endParaRPr lang="tr-TR" sz="2000" b="1"/>
                    </a:p>
                  </a:txBody>
                  <a:tcPr>
                    <a:solidFill>
                      <a:schemeClr val="accent1">
                        <a:tint val="2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/>
                        <a:t>LARGE</a:t>
                      </a:r>
                    </a:p>
                  </a:txBody>
                  <a:tcPr>
                    <a:solidFill>
                      <a:schemeClr val="accent1">
                        <a:tint val="2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125</a:t>
                      </a:r>
                    </a:p>
                  </a:txBody>
                  <a:tcPr>
                    <a:solidFill>
                      <a:schemeClr val="accent1">
                        <a:tint val="2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150-200</a:t>
                      </a:r>
                    </a:p>
                  </a:txBody>
                  <a:tcPr>
                    <a:solidFill>
                      <a:schemeClr val="accent1">
                        <a:tint val="2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75</a:t>
                      </a:r>
                    </a:p>
                  </a:txBody>
                  <a:tcPr>
                    <a:solidFill>
                      <a:schemeClr val="accent1">
                        <a:tint val="20000"/>
                        <a:alpha val="77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12005">
                <a:tc>
                  <a:txBody>
                    <a:bodyPr/>
                    <a:lstStyle/>
                    <a:p>
                      <a:r>
                        <a:rPr lang="tr-TR" sz="2000" b="1" dirty="0"/>
                        <a:t>ABDOMEN</a:t>
                      </a:r>
                      <a:r>
                        <a:rPr lang="tr-TR" sz="2000" b="1" baseline="0" dirty="0"/>
                        <a:t> </a:t>
                      </a:r>
                      <a:endParaRPr lang="tr-TR" sz="2000" b="1" dirty="0"/>
                    </a:p>
                  </a:txBody>
                  <a:tcPr>
                    <a:solidFill>
                      <a:schemeClr val="accent1">
                        <a:tint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/>
                        <a:t>SMALL</a:t>
                      </a:r>
                    </a:p>
                  </a:txBody>
                  <a:tcPr>
                    <a:solidFill>
                      <a:schemeClr val="accent1">
                        <a:tint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120</a:t>
                      </a:r>
                    </a:p>
                  </a:txBody>
                  <a:tcPr>
                    <a:solidFill>
                      <a:schemeClr val="accent1">
                        <a:tint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150-200</a:t>
                      </a:r>
                    </a:p>
                  </a:txBody>
                  <a:tcPr>
                    <a:solidFill>
                      <a:schemeClr val="accent1">
                        <a:tint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100*</a:t>
                      </a:r>
                    </a:p>
                  </a:txBody>
                  <a:tcPr>
                    <a:solidFill>
                      <a:schemeClr val="accent1">
                        <a:tint val="40000"/>
                        <a:alpha val="77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12005">
                <a:tc>
                  <a:txBody>
                    <a:bodyPr/>
                    <a:lstStyle/>
                    <a:p>
                      <a:endParaRPr lang="tr-TR" sz="2000" b="1"/>
                    </a:p>
                  </a:txBody>
                  <a:tcPr>
                    <a:solidFill>
                      <a:schemeClr val="accent1">
                        <a:tint val="2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/>
                        <a:t>MEDIUM</a:t>
                      </a:r>
                    </a:p>
                  </a:txBody>
                  <a:tcPr>
                    <a:solidFill>
                      <a:schemeClr val="accent1">
                        <a:tint val="2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125</a:t>
                      </a:r>
                    </a:p>
                  </a:txBody>
                  <a:tcPr>
                    <a:solidFill>
                      <a:schemeClr val="accent1">
                        <a:tint val="2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150-200</a:t>
                      </a:r>
                    </a:p>
                  </a:txBody>
                  <a:tcPr>
                    <a:solidFill>
                      <a:schemeClr val="accent1">
                        <a:tint val="2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125*</a:t>
                      </a:r>
                    </a:p>
                  </a:txBody>
                  <a:tcPr>
                    <a:solidFill>
                      <a:schemeClr val="accent1">
                        <a:tint val="20000"/>
                        <a:alpha val="77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12005">
                <a:tc>
                  <a:txBody>
                    <a:bodyPr/>
                    <a:lstStyle/>
                    <a:p>
                      <a:endParaRPr lang="tr-TR" sz="2000" b="1" dirty="0"/>
                    </a:p>
                  </a:txBody>
                  <a:tcPr>
                    <a:solidFill>
                      <a:schemeClr val="accent1">
                        <a:tint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/>
                        <a:t>LARGE</a:t>
                      </a:r>
                    </a:p>
                  </a:txBody>
                  <a:tcPr>
                    <a:solidFill>
                      <a:schemeClr val="accent1">
                        <a:tint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125</a:t>
                      </a:r>
                    </a:p>
                  </a:txBody>
                  <a:tcPr>
                    <a:solidFill>
                      <a:schemeClr val="accent1">
                        <a:tint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200-250</a:t>
                      </a:r>
                    </a:p>
                  </a:txBody>
                  <a:tcPr>
                    <a:solidFill>
                      <a:schemeClr val="accent1">
                        <a:tint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150*</a:t>
                      </a:r>
                    </a:p>
                  </a:txBody>
                  <a:tcPr>
                    <a:solidFill>
                      <a:schemeClr val="accent1">
                        <a:tint val="40000"/>
                        <a:alpha val="77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665546">
                <a:tc>
                  <a:txBody>
                    <a:bodyPr/>
                    <a:lstStyle/>
                    <a:p>
                      <a:r>
                        <a:rPr lang="tr-TR" sz="2000" b="1" dirty="0"/>
                        <a:t>PELVİS</a:t>
                      </a:r>
                    </a:p>
                  </a:txBody>
                  <a:tcPr>
                    <a:solidFill>
                      <a:schemeClr val="accent1">
                        <a:tint val="2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/>
                        <a:t>SMALL</a:t>
                      </a:r>
                    </a:p>
                    <a:p>
                      <a:r>
                        <a:rPr lang="tr-TR" b="0" dirty="0"/>
                        <a:t>MEDIUM</a:t>
                      </a:r>
                    </a:p>
                  </a:txBody>
                  <a:tcPr>
                    <a:solidFill>
                      <a:schemeClr val="accent1">
                        <a:tint val="2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125</a:t>
                      </a:r>
                    </a:p>
                  </a:txBody>
                  <a:tcPr>
                    <a:solidFill>
                      <a:schemeClr val="accent1">
                        <a:tint val="2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150-200</a:t>
                      </a:r>
                    </a:p>
                  </a:txBody>
                  <a:tcPr>
                    <a:solidFill>
                      <a:schemeClr val="accent1">
                        <a:tint val="2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125</a:t>
                      </a:r>
                    </a:p>
                  </a:txBody>
                  <a:tcPr>
                    <a:solidFill>
                      <a:schemeClr val="accent1">
                        <a:tint val="20000"/>
                        <a:alpha val="77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12005">
                <a:tc>
                  <a:txBody>
                    <a:bodyPr/>
                    <a:lstStyle/>
                    <a:p>
                      <a:endParaRPr lang="tr-TR" sz="2000" b="1" dirty="0"/>
                    </a:p>
                  </a:txBody>
                  <a:tcPr>
                    <a:solidFill>
                      <a:schemeClr val="accent1">
                        <a:tint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/>
                        <a:t>LARGE</a:t>
                      </a:r>
                    </a:p>
                  </a:txBody>
                  <a:tcPr>
                    <a:solidFill>
                      <a:schemeClr val="accent1">
                        <a:tint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125</a:t>
                      </a:r>
                    </a:p>
                  </a:txBody>
                  <a:tcPr>
                    <a:solidFill>
                      <a:schemeClr val="accent1">
                        <a:tint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200-250</a:t>
                      </a:r>
                    </a:p>
                  </a:txBody>
                  <a:tcPr>
                    <a:solidFill>
                      <a:schemeClr val="accent1">
                        <a:tint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150</a:t>
                      </a:r>
                    </a:p>
                  </a:txBody>
                  <a:tcPr>
                    <a:solidFill>
                      <a:schemeClr val="accent1">
                        <a:tint val="40000"/>
                        <a:alpha val="77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665546">
                <a:tc>
                  <a:txBody>
                    <a:bodyPr/>
                    <a:lstStyle/>
                    <a:p>
                      <a:r>
                        <a:rPr lang="tr-TR" sz="2000" b="1" dirty="0"/>
                        <a:t>PROSTAT</a:t>
                      </a:r>
                    </a:p>
                  </a:txBody>
                  <a:tcPr>
                    <a:solidFill>
                      <a:schemeClr val="accent1">
                        <a:tint val="2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/>
                        <a:t>SMALL</a:t>
                      </a:r>
                    </a:p>
                    <a:p>
                      <a:r>
                        <a:rPr lang="tr-TR" b="0" dirty="0"/>
                        <a:t>MEDIUM</a:t>
                      </a:r>
                    </a:p>
                  </a:txBody>
                  <a:tcPr>
                    <a:solidFill>
                      <a:schemeClr val="accent1">
                        <a:tint val="2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125</a:t>
                      </a:r>
                    </a:p>
                  </a:txBody>
                  <a:tcPr>
                    <a:solidFill>
                      <a:schemeClr val="accent1">
                        <a:tint val="2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200-250</a:t>
                      </a:r>
                    </a:p>
                  </a:txBody>
                  <a:tcPr>
                    <a:solidFill>
                      <a:schemeClr val="accent1">
                        <a:tint val="2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125</a:t>
                      </a:r>
                    </a:p>
                  </a:txBody>
                  <a:tcPr>
                    <a:solidFill>
                      <a:schemeClr val="accent1">
                        <a:tint val="20000"/>
                        <a:alpha val="77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80312"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solidFill>
                      <a:schemeClr val="accent1">
                        <a:tint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b="0" dirty="0"/>
                        <a:t>LARGE</a:t>
                      </a:r>
                    </a:p>
                  </a:txBody>
                  <a:tcPr>
                    <a:solidFill>
                      <a:schemeClr val="accent1">
                        <a:tint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125</a:t>
                      </a:r>
                    </a:p>
                  </a:txBody>
                  <a:tcPr>
                    <a:solidFill>
                      <a:schemeClr val="accent1">
                        <a:tint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200-250</a:t>
                      </a:r>
                    </a:p>
                  </a:txBody>
                  <a:tcPr>
                    <a:solidFill>
                      <a:schemeClr val="accent1">
                        <a:tint val="40000"/>
                        <a:alpha val="7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150</a:t>
                      </a:r>
                    </a:p>
                  </a:txBody>
                  <a:tcPr>
                    <a:solidFill>
                      <a:schemeClr val="accent1">
                        <a:tint val="40000"/>
                        <a:alpha val="77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73917">
                <a:tc gridSpan="5">
                  <a:txBody>
                    <a:bodyPr/>
                    <a:lstStyle/>
                    <a:p>
                      <a:pPr algn="r"/>
                      <a:r>
                        <a:rPr lang="tr-TR" dirty="0"/>
                        <a:t>*</a:t>
                      </a:r>
                      <a:r>
                        <a:rPr lang="tr-TR" dirty="0" err="1"/>
                        <a:t>Synchrony</a:t>
                      </a:r>
                      <a:r>
                        <a:rPr lang="tr-TR" baseline="0" dirty="0"/>
                        <a:t> tedavilerinde EX değeri  75 olarak ayarlanır.</a:t>
                      </a:r>
                      <a:endParaRPr lang="tr-TR" dirty="0"/>
                    </a:p>
                  </a:txBody>
                  <a:tcPr>
                    <a:solidFill>
                      <a:schemeClr val="accent1">
                        <a:tint val="20000"/>
                        <a:alpha val="77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5 Metin kutusu"/>
          <p:cNvSpPr txBox="1"/>
          <p:nvPr/>
        </p:nvSpPr>
        <p:spPr>
          <a:xfrm>
            <a:off x="1809718" y="1"/>
            <a:ext cx="8644000" cy="461665"/>
          </a:xfrm>
          <a:prstGeom prst="rect">
            <a:avLst/>
          </a:prstGeom>
          <a:pattFill prst="pct10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GÖRÜNTÜ ALIM PARAMETRELERİ </a:t>
            </a:r>
          </a:p>
        </p:txBody>
      </p:sp>
      <p:sp>
        <p:nvSpPr>
          <p:cNvPr id="7" name="6 Metin kutusu"/>
          <p:cNvSpPr txBox="1"/>
          <p:nvPr/>
        </p:nvSpPr>
        <p:spPr>
          <a:xfrm>
            <a:off x="3791744" y="6511612"/>
            <a:ext cx="5286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b="1" dirty="0"/>
              <a:t>Not: </a:t>
            </a:r>
            <a:r>
              <a:rPr lang="tr-TR" dirty="0" err="1"/>
              <a:t>Accuray’in</a:t>
            </a:r>
            <a:r>
              <a:rPr lang="tr-TR" dirty="0"/>
              <a:t> tavsiye ettiği değerlerdir.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38200" y="704936"/>
            <a:ext cx="8282136" cy="1325563"/>
          </a:xfrm>
        </p:spPr>
        <p:txBody>
          <a:bodyPr>
            <a:normAutofit fontScale="90000"/>
          </a:bodyPr>
          <a:lstStyle/>
          <a:p>
            <a:r>
              <a:rPr lang="tr-TR" sz="3600" b="1" dirty="0" err="1"/>
              <a:t>Medicana</a:t>
            </a:r>
            <a:r>
              <a:rPr lang="tr-TR" sz="3600" b="1" dirty="0"/>
              <a:t> International Ankara Hastanesi</a:t>
            </a:r>
            <a:br>
              <a:rPr lang="tr-TR" sz="3600" b="1" dirty="0"/>
            </a:br>
            <a:r>
              <a:rPr lang="tr-TR" sz="3600" b="1" dirty="0" err="1"/>
              <a:t>CyberKnife</a:t>
            </a:r>
            <a:r>
              <a:rPr lang="tr-TR" sz="3600" b="1" dirty="0"/>
              <a:t> </a:t>
            </a:r>
            <a:r>
              <a:rPr lang="tr-TR" sz="3600" b="1" dirty="0" err="1"/>
              <a:t>Radyocerrahi</a:t>
            </a:r>
            <a:r>
              <a:rPr lang="tr-TR" sz="3600" b="1" dirty="0"/>
              <a:t> Merkezi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838200" y="2500306"/>
            <a:ext cx="10515600" cy="3676656"/>
          </a:xfrm>
        </p:spPr>
        <p:txBody>
          <a:bodyPr>
            <a:normAutofit/>
          </a:bodyPr>
          <a:lstStyle/>
          <a:p>
            <a:r>
              <a:rPr lang="tr-TR" dirty="0"/>
              <a:t>Kliniğimizde yıllık yaklaşık </a:t>
            </a:r>
            <a:r>
              <a:rPr lang="tr-TR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1000</a:t>
            </a:r>
            <a:r>
              <a:rPr lang="tr-TR" dirty="0"/>
              <a:t> hasta tedavi edilmektedir.</a:t>
            </a:r>
          </a:p>
          <a:p>
            <a:r>
              <a:rPr lang="tr-TR" dirty="0"/>
              <a:t>Kliniğimizde iyi huylu (</a:t>
            </a:r>
            <a:r>
              <a:rPr lang="tr-TR" dirty="0" err="1"/>
              <a:t>benign</a:t>
            </a:r>
            <a:r>
              <a:rPr lang="tr-TR" dirty="0"/>
              <a:t>), kötü huylu (</a:t>
            </a:r>
            <a:r>
              <a:rPr lang="tr-TR" dirty="0" err="1"/>
              <a:t>malign</a:t>
            </a:r>
            <a:r>
              <a:rPr lang="tr-TR" dirty="0"/>
              <a:t>) tümörlerin yanı sıra fonksiyonel tedaviler de yapılmaktadır. </a:t>
            </a:r>
          </a:p>
          <a:p>
            <a:r>
              <a:rPr lang="tr-TR" dirty="0"/>
              <a:t>Fonksiyonel tedavilere örnek;</a:t>
            </a:r>
          </a:p>
          <a:p>
            <a:pPr lvl="1"/>
            <a:r>
              <a:rPr lang="tr-T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Obsesif </a:t>
            </a:r>
            <a:r>
              <a:rPr lang="tr-TR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Kompulsif</a:t>
            </a:r>
            <a:r>
              <a:rPr lang="tr-T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Bozukluk (OKB)</a:t>
            </a:r>
          </a:p>
          <a:p>
            <a:pPr lvl="1"/>
            <a:r>
              <a:rPr lang="tr-TR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Trigeminal</a:t>
            </a:r>
            <a:r>
              <a:rPr lang="tr-T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Nevraji</a:t>
            </a:r>
            <a:endParaRPr lang="tr-TR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tr-TR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Uveal</a:t>
            </a:r>
            <a:r>
              <a:rPr lang="tr-T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Melanom</a:t>
            </a:r>
            <a:r>
              <a:rPr lang="tr-T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(</a:t>
            </a:r>
            <a:r>
              <a:rPr lang="tr-TR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Orbita</a:t>
            </a:r>
            <a:r>
              <a:rPr lang="tr-T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tr-TR" dirty="0"/>
          </a:p>
        </p:txBody>
      </p:sp>
      <p:pic>
        <p:nvPicPr>
          <p:cNvPr id="5" name="Resim 4" descr="Emerging Technology: The Cyberknife &amp; Radiosurgery - Atrial ...">
            <a:extLst>
              <a:ext uri="{FF2B5EF4-FFF2-40B4-BE49-F238E27FC236}">
                <a16:creationId xmlns="" xmlns:a16="http://schemas.microsoft.com/office/drawing/2014/main" id="{A874C3FF-6FB9-9017-FC3D-383D053279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552384" y="260648"/>
            <a:ext cx="2639616" cy="216448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="" xmlns:a16="http://schemas.microsoft.com/office/drawing/2014/main" id="{9089EED9-F54D-4F20-A2C6-949DE417695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7E46F721-3785-414D-8697-16AF490E680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115300" y="1562669"/>
            <a:ext cx="3389515" cy="238068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CYBERKNİFE TEAM</a:t>
            </a:r>
          </a:p>
        </p:txBody>
      </p:sp>
      <p:pic>
        <p:nvPicPr>
          <p:cNvPr id="4" name="3 İçerik Yer Tutucusu" descr="5a50cc76-93af-47fe-8418-0b095f901c4a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t="1560" b="8300"/>
          <a:stretch/>
        </p:blipFill>
        <p:spPr>
          <a:xfrm>
            <a:off x="0" y="-2024781"/>
            <a:ext cx="12192000" cy="109075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>
              <p:cTn id="2" repeatCount="indefinite" restart="whenNotActive" fill="hold" evtFilter="cancelBubble" nodeType="interactiveSeq">
                <p:stCondLst>
                  <p:cond delay="indefinite"/>
                  <p:cond evt="onBegin" delay="0">
                    <p:tn val="1"/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1894 -0.23042" pathEditMode="relative" ptsTypes="AA">
                                      <p:cBhvr>
                                        <p:cTn id="6" dur="3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30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01894 -0.23042 L 0 0" pathEditMode="relative" ptsTypes="AA">
                                      <p:cBhvr>
                                        <p:cTn id="11" dur="3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3" dur="30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5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" pathEditMode="relative" ptsTypes="AA">
                                      <p:cBhvr>
                                        <p:cTn id="1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2818</TotalTime>
  <Words>685</Words>
  <Application>Microsoft Macintosh PowerPoint</Application>
  <PresentationFormat>Özel</PresentationFormat>
  <Paragraphs>151</Paragraphs>
  <Slides>31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31</vt:i4>
      </vt:variant>
    </vt:vector>
  </HeadingPairs>
  <TitlesOfParts>
    <vt:vector size="32" baseType="lpstr">
      <vt:lpstr>Office Teması</vt:lpstr>
      <vt:lpstr>SRS/SBRT UYGULAMALARINDA ROBOTİK TABANLI İŞ AKIŞI VE RTT’NİN ROLÜ</vt:lpstr>
      <vt:lpstr>1-Hasta Kayıt</vt:lpstr>
      <vt:lpstr>2- BT-MR-PET</vt:lpstr>
      <vt:lpstr>3-İMMOBİLİZASYON</vt:lpstr>
      <vt:lpstr>Baş Maskesi</vt:lpstr>
      <vt:lpstr>Baş-Boyun Maskesi</vt:lpstr>
      <vt:lpstr>Vakumlu Yatak</vt:lpstr>
      <vt:lpstr>4- FÜZYON</vt:lpstr>
      <vt:lpstr>5-KONTURLAMA</vt:lpstr>
      <vt:lpstr>6-PLANLAMA</vt:lpstr>
      <vt:lpstr>HASTA TAKİP TEKNİKLERİ</vt:lpstr>
      <vt:lpstr> 1. Skull Hasta Tekniği</vt:lpstr>
      <vt:lpstr>Skull Hasta Takip Tekniği Örneği  </vt:lpstr>
      <vt:lpstr> 2. X-Sight Spine </vt:lpstr>
      <vt:lpstr>X-Sight Spine</vt:lpstr>
      <vt:lpstr>3. Fiducial</vt:lpstr>
      <vt:lpstr>Fiducial Hasta Takip Örneği</vt:lpstr>
      <vt:lpstr> 4. Synchrony </vt:lpstr>
      <vt:lpstr>Synchrony LED Takip Yeleği</vt:lpstr>
      <vt:lpstr>Synchrony Nefes Takip Sistemi</vt:lpstr>
      <vt:lpstr> 5. X-Sight Lung </vt:lpstr>
      <vt:lpstr>X-Sight Lung Örneği</vt:lpstr>
      <vt:lpstr>7-ONAYLAR</vt:lpstr>
      <vt:lpstr>8- SET-UP</vt:lpstr>
      <vt:lpstr>SET-UP NOTLARI</vt:lpstr>
      <vt:lpstr>Slayt 26</vt:lpstr>
      <vt:lpstr>Sabit Kolimatör</vt:lpstr>
      <vt:lpstr>Slayt 28</vt:lpstr>
      <vt:lpstr>Slayt 29</vt:lpstr>
      <vt:lpstr>Medicana International Ankara Hastanesi CyberKnife Radyocerrahi Merkezi</vt:lpstr>
      <vt:lpstr>CYBERKNİFE TEAM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CYBERKNIFE’DE ROBOTİK TABANLI İŞ AKIŞI VE RTT İLE UYUMU</dc:title>
  <dc:creator>ACER</dc:creator>
  <cp:lastModifiedBy>ACER</cp:lastModifiedBy>
  <cp:revision>252</cp:revision>
  <dcterms:created xsi:type="dcterms:W3CDTF">2024-04-21T10:32:31Z</dcterms:created>
  <dcterms:modified xsi:type="dcterms:W3CDTF">2024-05-14T07:50:35Z</dcterms:modified>
</cp:coreProperties>
</file>