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5" r:id="rId4"/>
    <p:sldId id="266" r:id="rId5"/>
    <p:sldId id="268" r:id="rId6"/>
    <p:sldId id="269" r:id="rId7"/>
    <p:sldId id="270" r:id="rId8"/>
    <p:sldId id="273" r:id="rId9"/>
    <p:sldId id="271" r:id="rId10"/>
    <p:sldId id="258" r:id="rId11"/>
    <p:sldId id="257" r:id="rId12"/>
    <p:sldId id="260" r:id="rId13"/>
    <p:sldId id="287" r:id="rId14"/>
    <p:sldId id="274" r:id="rId15"/>
    <p:sldId id="279" r:id="rId16"/>
    <p:sldId id="278" r:id="rId17"/>
    <p:sldId id="277" r:id="rId18"/>
    <p:sldId id="276" r:id="rId19"/>
    <p:sldId id="275" r:id="rId20"/>
    <p:sldId id="289" r:id="rId21"/>
    <p:sldId id="283" r:id="rId22"/>
    <p:sldId id="281" r:id="rId23"/>
    <p:sldId id="288" r:id="rId24"/>
    <p:sldId id="291" r:id="rId25"/>
    <p:sldId id="284" r:id="rId26"/>
    <p:sldId id="286" r:id="rId27"/>
    <p:sldId id="292" r:id="rId28"/>
    <p:sldId id="280" r:id="rId29"/>
    <p:sldId id="298" r:id="rId30"/>
    <p:sldId id="295" r:id="rId31"/>
    <p:sldId id="294" r:id="rId32"/>
    <p:sldId id="290" r:id="rId33"/>
    <p:sldId id="293" r:id="rId34"/>
    <p:sldId id="296" r:id="rId35"/>
    <p:sldId id="297" r:id="rId36"/>
    <p:sldId id="261" r:id="rId37"/>
    <p:sldId id="262" r:id="rId38"/>
    <p:sldId id="264" r:id="rId39"/>
    <p:sldId id="263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7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869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92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632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6287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8542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628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2265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887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967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70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429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9428E-EF56-4618-90CB-582D41430519}" type="datetimeFigureOut">
              <a:rPr lang="tr-TR" smtClean="0"/>
              <a:t>28.05.2024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533B-CC20-4CE9-A1F4-EE1210F9B8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557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mailto:rizacetingoz@gmail.com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207963"/>
            <a:ext cx="9144000" cy="23876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RTT Eğitimi 4 yıl mı olmalı?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52988"/>
          </a:xfrm>
        </p:spPr>
        <p:txBody>
          <a:bodyPr>
            <a:normAutofit lnSpcReduction="10000"/>
          </a:bodyPr>
          <a:lstStyle/>
          <a:p>
            <a:r>
              <a:rPr lang="tr-TR" sz="3200" dirty="0"/>
              <a:t>Dr. Rıza Çetingöz</a:t>
            </a:r>
          </a:p>
          <a:p>
            <a:r>
              <a:rPr lang="tr-TR" dirty="0"/>
              <a:t>DEÜTF Radyasyon Onkolojisi A.D</a:t>
            </a:r>
          </a:p>
          <a:p>
            <a:endParaRPr lang="tr-TR" dirty="0"/>
          </a:p>
          <a:p>
            <a:r>
              <a:rPr lang="tr-TR" dirty="0"/>
              <a:t>IV. Ulusal Radyoterapi Kongresi ve Eğitim Seminerleri</a:t>
            </a:r>
          </a:p>
          <a:p>
            <a:r>
              <a:rPr lang="tr-TR" dirty="0"/>
              <a:t>12-16 Mayıs 2024</a:t>
            </a:r>
          </a:p>
          <a:p>
            <a:r>
              <a:rPr lang="tr-TR" dirty="0"/>
              <a:t> Antalya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0358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7-us.googleusercontent.com/Kf_yr91teK3iWUFkFUuR2YvdLeBwXUXGz-bxQnuvFtZ91FKRwqrTdZiAzxti5qH0oTY-EqTlFqYV4wxqWeb0dmvdQIJR_gUu63aB0EI9uLVUJ0rl4Xqn_9Z-EXUNgauQbQLuckgnA7Yjd6Cc93JbKg=s2048">
            <a:extLst>
              <a:ext uri="{FF2B5EF4-FFF2-40B4-BE49-F238E27FC236}">
                <a16:creationId xmlns:a16="http://schemas.microsoft.com/office/drawing/2014/main" id="{8E997B3C-BC2C-47F9-A591-061C5014D7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715" y="289388"/>
            <a:ext cx="4840740" cy="677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5973035F-3054-833A-3BEA-827B44390E01}"/>
              </a:ext>
            </a:extLst>
          </p:cNvPr>
          <p:cNvSpPr/>
          <p:nvPr/>
        </p:nvSpPr>
        <p:spPr>
          <a:xfrm>
            <a:off x="4384685" y="2592279"/>
            <a:ext cx="914400" cy="15979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41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910730-D002-4275-B3DD-0A6E8C2E1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4" y="487156"/>
            <a:ext cx="10515600" cy="5900392"/>
          </a:xfrm>
        </p:spPr>
        <p:txBody>
          <a:bodyPr>
            <a:normAutofit lnSpcReduction="10000"/>
          </a:bodyPr>
          <a:lstStyle/>
          <a:p>
            <a:r>
              <a:rPr lang="tr-TR" dirty="0"/>
              <a:t>Radyoterapi hazırlığı, uygulaması ve hasta üzerine olası zararları çok karmaşık bir süreçtir.</a:t>
            </a:r>
          </a:p>
          <a:p>
            <a:endParaRPr lang="tr-TR" dirty="0"/>
          </a:p>
          <a:p>
            <a:r>
              <a:rPr lang="tr-TR" dirty="0"/>
              <a:t>Eskiden radyoterapide geniş alanlar ve görece düşük dozlar söz konusuydu</a:t>
            </a:r>
          </a:p>
          <a:p>
            <a:endParaRPr lang="tr-TR" dirty="0"/>
          </a:p>
          <a:p>
            <a:r>
              <a:rPr lang="tr-TR" dirty="0"/>
              <a:t>Teknikerin rolü daha azdı</a:t>
            </a:r>
          </a:p>
          <a:p>
            <a:endParaRPr lang="tr-TR" dirty="0"/>
          </a:p>
          <a:p>
            <a:r>
              <a:rPr lang="tr-TR" dirty="0"/>
              <a:t>RTT eğitiminde radyoterapiye özgü kavramlar sınırlı</a:t>
            </a:r>
          </a:p>
          <a:p>
            <a:endParaRPr lang="tr-TR" dirty="0"/>
          </a:p>
          <a:p>
            <a:r>
              <a:rPr lang="tr-TR" dirty="0"/>
              <a:t>Konuk öğretim üyeleri aracılığıyla eğitim</a:t>
            </a:r>
          </a:p>
          <a:p>
            <a:endParaRPr lang="tr-TR" dirty="0"/>
          </a:p>
          <a:p>
            <a:r>
              <a:rPr lang="tr-TR" dirty="0"/>
              <a:t>Bazı merkezlerde uygulama hastaneleri bulunmuyor(</a:t>
            </a:r>
            <a:r>
              <a:rPr lang="tr-TR" dirty="0" err="1"/>
              <a:t>du</a:t>
            </a:r>
            <a:r>
              <a:rPr lang="tr-TR" dirty="0"/>
              <a:t>)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336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531395-43D9-47B3-91EE-918F7EE56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9190"/>
            <a:ext cx="10515600" cy="5582340"/>
          </a:xfrm>
        </p:spPr>
        <p:txBody>
          <a:bodyPr>
            <a:normAutofit/>
          </a:bodyPr>
          <a:lstStyle/>
          <a:p>
            <a:r>
              <a:rPr lang="tr-TR" dirty="0"/>
              <a:t>RTT teknikerleri, stajlar hariç, kuramsal eğitimde genellikle yer almıyor</a:t>
            </a:r>
          </a:p>
          <a:p>
            <a:endParaRPr lang="tr-TR" dirty="0"/>
          </a:p>
          <a:p>
            <a:r>
              <a:rPr lang="tr-TR" dirty="0"/>
              <a:t>Eğitimler programları radyasyon onkoloji uzmanları ve tıbbi fizik uzmanları tarafından hazırlanıyor. Eğitim aynı kişiler tarafından veriliyor</a:t>
            </a:r>
          </a:p>
          <a:p>
            <a:endParaRPr lang="tr-TR" dirty="0"/>
          </a:p>
          <a:p>
            <a:r>
              <a:rPr lang="tr-TR" dirty="0"/>
              <a:t>Modern radyoterapi gittikçe daha karmaşık tedavileri içerecek</a:t>
            </a:r>
          </a:p>
          <a:p>
            <a:endParaRPr lang="tr-TR" dirty="0"/>
          </a:p>
          <a:p>
            <a:r>
              <a:rPr lang="tr-TR" dirty="0"/>
              <a:t>1x34 GY, 3x18 </a:t>
            </a:r>
            <a:r>
              <a:rPr lang="tr-TR" dirty="0" err="1"/>
              <a:t>Gy</a:t>
            </a:r>
            <a:r>
              <a:rPr lang="tr-TR" dirty="0"/>
              <a:t> gibi çok yüksek dozlar</a:t>
            </a:r>
          </a:p>
          <a:p>
            <a:endParaRPr lang="tr-TR" dirty="0"/>
          </a:p>
          <a:p>
            <a:r>
              <a:rPr lang="tr-TR" dirty="0"/>
              <a:t>Sistemik tedavilerle (KT, </a:t>
            </a:r>
            <a:r>
              <a:rPr lang="tr-TR" dirty="0" err="1"/>
              <a:t>immunoterapi</a:t>
            </a:r>
            <a:r>
              <a:rPr lang="tr-TR" dirty="0"/>
              <a:t>) eşzamanlı RT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457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68EE95A-0A0F-4CAB-8F83-F2F855E3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Radyasyon kazaları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9980C7-2605-4835-B22E-8D4ED507E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1233"/>
            <a:ext cx="10515600" cy="5032375"/>
          </a:xfrm>
        </p:spPr>
        <p:txBody>
          <a:bodyPr>
            <a:normAutofit/>
          </a:bodyPr>
          <a:lstStyle/>
          <a:p>
            <a:r>
              <a:rPr lang="tr-TR" dirty="0"/>
              <a:t>Farkındalık ve bilgi eksikliği</a:t>
            </a:r>
          </a:p>
          <a:p>
            <a:endParaRPr lang="tr-TR" dirty="0"/>
          </a:p>
          <a:p>
            <a:r>
              <a:rPr lang="tr-TR" dirty="0"/>
              <a:t>İşlemlerin kontrol </a:t>
            </a:r>
            <a:r>
              <a:rPr lang="tr-TR" dirty="0" err="1"/>
              <a:t>eksiklği</a:t>
            </a:r>
            <a:endParaRPr lang="tr-TR" dirty="0"/>
          </a:p>
          <a:p>
            <a:endParaRPr lang="tr-TR" dirty="0"/>
          </a:p>
          <a:p>
            <a:r>
              <a:rPr lang="tr-TR" dirty="0"/>
              <a:t>İyi eğitimli, kalifiye çalışan eksikliği</a:t>
            </a:r>
          </a:p>
          <a:p>
            <a:pPr marL="0" indent="0">
              <a:buNone/>
            </a:pPr>
            <a:r>
              <a:rPr lang="tr-TR" sz="2000" dirty="0"/>
              <a:t>							</a:t>
            </a:r>
            <a:r>
              <a:rPr lang="tr-TR" sz="2000" dirty="0" err="1"/>
              <a:t>Holmerg</a:t>
            </a:r>
            <a:r>
              <a:rPr lang="tr-TR" sz="2000" dirty="0"/>
              <a:t> O. 2007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639084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42BE8D-AB31-4425-8E70-5DD80204E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1548"/>
            <a:ext cx="11035748" cy="58854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Son 30 yılda 7741 kaza/olay, 3125 hastayı etkilemiş: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Önemli kısmı sistem/işlem  hatası: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Yanlış ekipman ve yanlış </a:t>
            </a:r>
            <a:r>
              <a:rPr lang="tr-TR" dirty="0" err="1"/>
              <a:t>setup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Yanlış tedavi kararı              	          bilgisi ve deneyimi yetersiz personel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Yanlış tedavi uygulaması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err="1"/>
              <a:t>Ted</a:t>
            </a:r>
            <a:r>
              <a:rPr lang="tr-TR" dirty="0"/>
              <a:t>. kontrolünün yetersiz yapılması</a:t>
            </a:r>
          </a:p>
          <a:p>
            <a:endParaRPr lang="tr-TR" dirty="0"/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05A737FF-78B4-4799-80D3-BC5D871D7584}"/>
              </a:ext>
            </a:extLst>
          </p:cNvPr>
          <p:cNvCxnSpPr>
            <a:cxnSpLocks/>
          </p:cNvCxnSpPr>
          <p:nvPr/>
        </p:nvCxnSpPr>
        <p:spPr>
          <a:xfrm>
            <a:off x="5565913" y="2319130"/>
            <a:ext cx="0" cy="2703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CC4C3328-6B06-49FB-9CDE-6C63EFD8C3DA}"/>
              </a:ext>
            </a:extLst>
          </p:cNvPr>
          <p:cNvCxnSpPr>
            <a:cxnSpLocks/>
          </p:cNvCxnSpPr>
          <p:nvPr/>
        </p:nvCxnSpPr>
        <p:spPr>
          <a:xfrm>
            <a:off x="5711687" y="3564835"/>
            <a:ext cx="3843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55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36889A3-FD7A-425D-A317-C80F7DA12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Bilgi ve deneyim kazanmak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9CDE94-7605-4BAF-BE63-3424B5171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487" y="240872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Zamanla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             ve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                      ustalarla…</a:t>
            </a:r>
          </a:p>
        </p:txBody>
      </p:sp>
    </p:spTree>
    <p:extLst>
      <p:ext uri="{BB962C8B-B14F-4D97-AF65-F5344CB8AC3E}">
        <p14:creationId xmlns:p14="http://schemas.microsoft.com/office/powerpoint/2010/main" val="217335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30FBC5B9-1FAC-4BCA-85A6-790B799F9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22947"/>
            <a:ext cx="12192000" cy="4266171"/>
          </a:xfrm>
        </p:spPr>
      </p:pic>
    </p:spTree>
    <p:extLst>
      <p:ext uri="{BB962C8B-B14F-4D97-AF65-F5344CB8AC3E}">
        <p14:creationId xmlns:p14="http://schemas.microsoft.com/office/powerpoint/2010/main" val="15559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38F13F4-0B2C-44BB-850E-DCAB6D6C7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64" y="918093"/>
            <a:ext cx="11665488" cy="4674324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34D3E2D4-C087-4101-A5B1-F7957613BED8}"/>
              </a:ext>
            </a:extLst>
          </p:cNvPr>
          <p:cNvSpPr/>
          <p:nvPr/>
        </p:nvSpPr>
        <p:spPr>
          <a:xfrm>
            <a:off x="1099930" y="2504661"/>
            <a:ext cx="1961322" cy="1987826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8544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84" y="116569"/>
            <a:ext cx="9658216" cy="6665231"/>
          </a:xfrm>
        </p:spPr>
      </p:pic>
    </p:spTree>
    <p:extLst>
      <p:ext uri="{BB962C8B-B14F-4D97-AF65-F5344CB8AC3E}">
        <p14:creationId xmlns:p14="http://schemas.microsoft.com/office/powerpoint/2010/main" val="3702806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15" y="271842"/>
            <a:ext cx="11442839" cy="6181967"/>
          </a:xfr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411003B2-A5E4-4CF8-9668-43C4E85B1D4C}"/>
              </a:ext>
            </a:extLst>
          </p:cNvPr>
          <p:cNvSpPr/>
          <p:nvPr/>
        </p:nvSpPr>
        <p:spPr>
          <a:xfrm>
            <a:off x="2703443" y="1961322"/>
            <a:ext cx="2835966" cy="41744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9420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" y="966787"/>
            <a:ext cx="10595704" cy="39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15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ACB15E6-F0CC-4FF1-A740-D18E5AB01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2766218"/>
            <a:ext cx="10515600" cy="1325563"/>
          </a:xfrm>
        </p:spPr>
        <p:txBody>
          <a:bodyPr/>
          <a:lstStyle/>
          <a:p>
            <a:r>
              <a:rPr lang="tr-TR" dirty="0"/>
              <a:t>Eğitimde standart önemli</a:t>
            </a:r>
          </a:p>
        </p:txBody>
      </p:sp>
    </p:spTree>
    <p:extLst>
      <p:ext uri="{BB962C8B-B14F-4D97-AF65-F5344CB8AC3E}">
        <p14:creationId xmlns:p14="http://schemas.microsoft.com/office/powerpoint/2010/main" val="3427869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64F32864-16E6-4FC3-838F-D7267F830C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300" y="43688"/>
            <a:ext cx="5058511" cy="6770624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2D0225D9-9ED2-45EC-B023-7494057F5D9B}"/>
              </a:ext>
            </a:extLst>
          </p:cNvPr>
          <p:cNvSpPr/>
          <p:nvPr/>
        </p:nvSpPr>
        <p:spPr>
          <a:xfrm>
            <a:off x="5871411" y="1235242"/>
            <a:ext cx="1780673" cy="417095"/>
          </a:xfrm>
          <a:prstGeom prst="rect">
            <a:avLst/>
          </a:prstGeom>
          <a:noFill/>
          <a:ln w="60325" cmpd="sng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915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B6F7B6F-7D0D-4201-8EEC-E3C5487A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RTT Derneği Yönetim Kurulu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36BF659B-AF52-49E9-9E39-1A5FA1EC4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4" y="1690688"/>
            <a:ext cx="3110160" cy="4351338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9D88F6F1-E4D4-4E02-ABAB-814C82D82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2803249"/>
            <a:ext cx="7400925" cy="933450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79BE1857-2DFA-462B-87A1-EF10922360DC}"/>
              </a:ext>
            </a:extLst>
          </p:cNvPr>
          <p:cNvSpPr/>
          <p:nvPr/>
        </p:nvSpPr>
        <p:spPr>
          <a:xfrm>
            <a:off x="3952875" y="3429000"/>
            <a:ext cx="7400925" cy="3076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9455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CD2D13B-00EA-4964-994E-74E88BBBC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F25700AC-7557-4AA3-9DE2-B4257D1A67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72" y="1838877"/>
            <a:ext cx="3722720" cy="4351338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DF3EF491-F8B8-48B3-A284-6CF3E1BB9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624137"/>
            <a:ext cx="7772400" cy="1609725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C17C4FCD-71C9-478A-86FE-555F4F6EFC5C}"/>
              </a:ext>
            </a:extLst>
          </p:cNvPr>
          <p:cNvSpPr/>
          <p:nvPr/>
        </p:nvSpPr>
        <p:spPr>
          <a:xfrm>
            <a:off x="5662863" y="3641558"/>
            <a:ext cx="3737811" cy="30480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7759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AE12E3B-7391-4681-8883-53310A03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3BEAAE33-EC69-4944-A7BA-9CB62805D8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82" y="1799121"/>
            <a:ext cx="3707306" cy="4351338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F493A93-4246-4E7E-8D04-9B9CC6B9B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768" y="2343150"/>
            <a:ext cx="7715250" cy="2171700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2F3AFA5B-DD99-4889-9969-9AA99316B9E7}"/>
              </a:ext>
            </a:extLst>
          </p:cNvPr>
          <p:cNvSpPr/>
          <p:nvPr/>
        </p:nvSpPr>
        <p:spPr>
          <a:xfrm>
            <a:off x="4347411" y="3625516"/>
            <a:ext cx="7006389" cy="8893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3683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8C1829F-4354-4B82-A3B7-2BDEF704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C30CA03-3DE8-4359-BCA7-B8AE29691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9604"/>
            <a:ext cx="3768006" cy="4351338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E786D87-4BBB-48A3-B47C-3FAAD6364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074" y="1690688"/>
            <a:ext cx="8305800" cy="4076700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3D66090B-A0A1-4823-9312-E1B6A261BA99}"/>
              </a:ext>
            </a:extLst>
          </p:cNvPr>
          <p:cNvSpPr/>
          <p:nvPr/>
        </p:nvSpPr>
        <p:spPr>
          <a:xfrm>
            <a:off x="3930316" y="4668253"/>
            <a:ext cx="6497052" cy="256673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771E5DA-23FE-492D-A4EE-DFE6B131F377}"/>
              </a:ext>
            </a:extLst>
          </p:cNvPr>
          <p:cNvSpPr/>
          <p:nvPr/>
        </p:nvSpPr>
        <p:spPr>
          <a:xfrm>
            <a:off x="4892842" y="5438274"/>
            <a:ext cx="3531154" cy="329114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1373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A580C35-4BD1-4B58-98E2-49CF284A9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D6CF315-67FA-45DF-950D-AF1E4E124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94" y="1812373"/>
            <a:ext cx="3462185" cy="4351338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6E1C0BDC-EF78-42B2-B1D3-38DDF19B1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979" y="2948194"/>
            <a:ext cx="7505700" cy="1200150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99C4C261-053E-4BEF-8D0F-E9C5EE433708}"/>
              </a:ext>
            </a:extLst>
          </p:cNvPr>
          <p:cNvSpPr/>
          <p:nvPr/>
        </p:nvSpPr>
        <p:spPr>
          <a:xfrm>
            <a:off x="8438147" y="3429000"/>
            <a:ext cx="3126059" cy="324853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2400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792FDE4-61D4-4D95-A536-1176FC3EE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270C55-0221-4E4E-ACFF-EC720EDBF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Kendini aşma, geliştirme çabası</a:t>
            </a:r>
          </a:p>
          <a:p>
            <a:endParaRPr lang="tr-TR" dirty="0"/>
          </a:p>
          <a:p>
            <a:r>
              <a:rPr lang="tr-TR" dirty="0"/>
              <a:t>Bilgiye susamışlık</a:t>
            </a:r>
          </a:p>
          <a:p>
            <a:endParaRPr lang="tr-TR" dirty="0"/>
          </a:p>
          <a:p>
            <a:r>
              <a:rPr lang="tr-TR" dirty="0"/>
              <a:t>Eğitim, öğretim hakkı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871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32DA571-6F66-4875-8C07-AC12575704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52" y="551001"/>
            <a:ext cx="10596496" cy="6128094"/>
          </a:xfrm>
        </p:spPr>
      </p:pic>
    </p:spTree>
    <p:extLst>
      <p:ext uri="{BB962C8B-B14F-4D97-AF65-F5344CB8AC3E}">
        <p14:creationId xmlns:p14="http://schemas.microsoft.com/office/powerpoint/2010/main" val="2107201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7BE31CCF-78D7-EE36-E22D-9310820BDD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300" y="27780"/>
            <a:ext cx="9145399" cy="6830220"/>
          </a:xfrm>
        </p:spPr>
      </p:pic>
    </p:spTree>
    <p:extLst>
      <p:ext uri="{BB962C8B-B14F-4D97-AF65-F5344CB8AC3E}">
        <p14:creationId xmlns:p14="http://schemas.microsoft.com/office/powerpoint/2010/main" val="777119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15A4ED6-CAC0-4E1C-BD38-077AD919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305AA10F-A15F-4EB8-9914-27874A7A27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53" y="345567"/>
            <a:ext cx="11908047" cy="5679223"/>
          </a:xfrm>
        </p:spPr>
      </p:pic>
    </p:spTree>
    <p:extLst>
      <p:ext uri="{BB962C8B-B14F-4D97-AF65-F5344CB8AC3E}">
        <p14:creationId xmlns:p14="http://schemas.microsoft.com/office/powerpoint/2010/main" val="757421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F63E52B-F75B-4CA3-BFFD-725F4140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895" y="2766218"/>
            <a:ext cx="10515600" cy="1325563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Kurumsal çabalar</a:t>
            </a:r>
          </a:p>
        </p:txBody>
      </p:sp>
    </p:spTree>
    <p:extLst>
      <p:ext uri="{BB962C8B-B14F-4D97-AF65-F5344CB8AC3E}">
        <p14:creationId xmlns:p14="http://schemas.microsoft.com/office/powerpoint/2010/main" val="2092126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B61DB59-D720-4F91-A32A-F4AE290F34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419" y="0"/>
            <a:ext cx="5968242" cy="6860689"/>
          </a:xfrm>
        </p:spPr>
      </p:pic>
    </p:spTree>
    <p:extLst>
      <p:ext uri="{BB962C8B-B14F-4D97-AF65-F5344CB8AC3E}">
        <p14:creationId xmlns:p14="http://schemas.microsoft.com/office/powerpoint/2010/main" val="1831167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47BCBA7-982F-4A44-8EDD-6B3FA04BC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826" y="-92765"/>
            <a:ext cx="4945547" cy="6835119"/>
          </a:xfrm>
        </p:spPr>
      </p:pic>
    </p:spTree>
    <p:extLst>
      <p:ext uri="{BB962C8B-B14F-4D97-AF65-F5344CB8AC3E}">
        <p14:creationId xmlns:p14="http://schemas.microsoft.com/office/powerpoint/2010/main" val="3828029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F63E52B-F75B-4CA3-BFFD-725F4140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468" y="2943640"/>
            <a:ext cx="10515600" cy="1325563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Kurumsal çabalar</a:t>
            </a:r>
            <a:br>
              <a:rPr lang="tr-TR" dirty="0">
                <a:solidFill>
                  <a:srgbClr val="FF0000"/>
                </a:solidFill>
              </a:rPr>
            </a:br>
            <a:r>
              <a:rPr lang="tr-TR" dirty="0">
                <a:solidFill>
                  <a:srgbClr val="FF0000"/>
                </a:solidFill>
              </a:rPr>
              <a:t>            ancak günceli takip etmeye yarar</a:t>
            </a:r>
          </a:p>
        </p:txBody>
      </p:sp>
    </p:spTree>
    <p:extLst>
      <p:ext uri="{BB962C8B-B14F-4D97-AF65-F5344CB8AC3E}">
        <p14:creationId xmlns:p14="http://schemas.microsoft.com/office/powerpoint/2010/main" val="313263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0729033-BE3C-4915-AA73-6BA833209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Eğitimin 4 yıla çıkmasıyla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EB3D54-575B-4DB6-9FF4-D44E2F802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965" y="1545188"/>
            <a:ext cx="10515600" cy="5133907"/>
          </a:xfrm>
        </p:spPr>
        <p:txBody>
          <a:bodyPr>
            <a:normAutofit/>
          </a:bodyPr>
          <a:lstStyle/>
          <a:p>
            <a:r>
              <a:rPr lang="tr-TR" dirty="0"/>
              <a:t>Kişisel gelişimin önü açılacak</a:t>
            </a:r>
          </a:p>
          <a:p>
            <a:endParaRPr lang="tr-TR" dirty="0"/>
          </a:p>
          <a:p>
            <a:r>
              <a:rPr lang="tr-TR" dirty="0"/>
              <a:t>Akademik eğitim alınacak </a:t>
            </a:r>
          </a:p>
          <a:p>
            <a:endParaRPr lang="tr-TR" dirty="0"/>
          </a:p>
          <a:p>
            <a:r>
              <a:rPr lang="tr-TR" dirty="0"/>
              <a:t>Eğitim verecek, araştırmalar yapılacak dolasıyla mesleği geliştirme, ilerletme</a:t>
            </a:r>
          </a:p>
          <a:p>
            <a:endParaRPr lang="tr-TR" dirty="0"/>
          </a:p>
          <a:p>
            <a:r>
              <a:rPr lang="tr-TR" dirty="0" err="1"/>
              <a:t>İnnovasyon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2892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CAEA3A-3700-8F56-003D-2024DF59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09B7AC-52EF-A561-EBCD-C44E05EFD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Özlük haklarında artış</a:t>
            </a:r>
          </a:p>
          <a:p>
            <a:endParaRPr lang="tr-TR" dirty="0"/>
          </a:p>
          <a:p>
            <a:r>
              <a:rPr lang="tr-TR" dirty="0"/>
              <a:t>Meslekte otonomi ile diğer uzmanlık alanları özüne dönecek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Beklentiler karşılandığı için maddi ve manevi doyum sağlanacak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77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501B949-6B79-408D-9D3D-EAD74368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B0F11B23-F3E5-C484-ACB6-801F5DE5ED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605" y="0"/>
            <a:ext cx="3807143" cy="6779845"/>
          </a:xfrm>
        </p:spPr>
      </p:pic>
    </p:spTree>
    <p:extLst>
      <p:ext uri="{BB962C8B-B14F-4D97-AF65-F5344CB8AC3E}">
        <p14:creationId xmlns:p14="http://schemas.microsoft.com/office/powerpoint/2010/main" val="1330543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3C2D551-644F-40EB-8367-A13A778A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149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dirty="0"/>
              <a:t>Dün akşam GPT-4o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tr-TR" dirty="0" err="1">
                <a:solidFill>
                  <a:schemeClr val="bg2">
                    <a:lumMod val="75000"/>
                  </a:schemeClr>
                </a:solidFill>
              </a:rPr>
              <a:t>mni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</a:rPr>
              <a:t>) </a:t>
            </a:r>
            <a:r>
              <a:rPr lang="tr-TR" dirty="0"/>
              <a:t>duyuruldu. </a:t>
            </a:r>
            <a:br>
              <a:rPr lang="tr-TR" dirty="0"/>
            </a:br>
            <a:br>
              <a:rPr lang="tr-TR" dirty="0"/>
            </a:br>
            <a:r>
              <a:rPr lang="tr-TR" dirty="0"/>
              <a:t>Bu sabah artık farklı bir dünya var ve daha fazla bilgiye ulaşmaya gereksinim…</a:t>
            </a:r>
          </a:p>
        </p:txBody>
      </p:sp>
    </p:spTree>
    <p:extLst>
      <p:ext uri="{BB962C8B-B14F-4D97-AF65-F5344CB8AC3E}">
        <p14:creationId xmlns:p14="http://schemas.microsoft.com/office/powerpoint/2010/main" val="1440358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24EEBE1-D15B-4E4C-8286-6F7760F0D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RTT eğitimi 4 yıl mı olmalı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D664A3-D134-4F60-991E-86C0C5FF3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1329"/>
            <a:ext cx="10515600" cy="4351338"/>
          </a:xfrm>
        </p:spPr>
        <p:txBody>
          <a:bodyPr/>
          <a:lstStyle/>
          <a:p>
            <a:r>
              <a:rPr lang="tr-TR" dirty="0"/>
              <a:t>Tartışılacak bir konu değil,</a:t>
            </a:r>
          </a:p>
          <a:p>
            <a:endParaRPr lang="tr-TR" dirty="0"/>
          </a:p>
          <a:p>
            <a:pPr marL="0" indent="0" algn="ctr">
              <a:buNone/>
            </a:pPr>
            <a:r>
              <a:rPr lang="tr-TR" dirty="0"/>
              <a:t>artık bir </a:t>
            </a:r>
            <a:r>
              <a:rPr lang="tr-TR" b="1" i="1" dirty="0"/>
              <a:t>zorunluluktur…</a:t>
            </a:r>
          </a:p>
        </p:txBody>
      </p:sp>
    </p:spTree>
    <p:extLst>
      <p:ext uri="{BB962C8B-B14F-4D97-AF65-F5344CB8AC3E}">
        <p14:creationId xmlns:p14="http://schemas.microsoft.com/office/powerpoint/2010/main" val="305065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73EDF2C-F300-439F-9A82-7995BACFA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124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Dr. Rıza Çetingöz</a:t>
            </a:r>
            <a:br>
              <a:rPr lang="tr-TR" dirty="0"/>
            </a:br>
            <a:r>
              <a:rPr lang="tr-TR" dirty="0">
                <a:hlinkClick r:id="rId2"/>
              </a:rPr>
              <a:t>rizacetingoz@gmail.com</a:t>
            </a:r>
            <a:br>
              <a:rPr lang="tr-TR" dirty="0"/>
            </a:br>
            <a:br>
              <a:rPr lang="tr-TR" dirty="0"/>
            </a:br>
            <a:r>
              <a:rPr lang="tr-TR" dirty="0"/>
              <a:t>0532 316 21 90</a:t>
            </a:r>
          </a:p>
        </p:txBody>
      </p:sp>
    </p:spTree>
    <p:extLst>
      <p:ext uri="{BB962C8B-B14F-4D97-AF65-F5344CB8AC3E}">
        <p14:creationId xmlns:p14="http://schemas.microsoft.com/office/powerpoint/2010/main" val="3153542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7DC150-D789-FEF7-6218-718247744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580FBE-8FBF-052D-4552-4BD9B5A6A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4377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1F6060-1D17-4C6B-0589-025C6C8DF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B55CF1-3352-1481-DC32-38C079C1F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1012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" y="1210469"/>
            <a:ext cx="11660769" cy="4075906"/>
          </a:xfrm>
        </p:spPr>
      </p:pic>
    </p:spTree>
    <p:extLst>
      <p:ext uri="{BB962C8B-B14F-4D97-AF65-F5344CB8AC3E}">
        <p14:creationId xmlns:p14="http://schemas.microsoft.com/office/powerpoint/2010/main" val="36812570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69" y="215900"/>
            <a:ext cx="9717756" cy="6429492"/>
          </a:xfrm>
        </p:spPr>
      </p:pic>
    </p:spTree>
    <p:extLst>
      <p:ext uri="{BB962C8B-B14F-4D97-AF65-F5344CB8AC3E}">
        <p14:creationId xmlns:p14="http://schemas.microsoft.com/office/powerpoint/2010/main" val="338026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167481"/>
            <a:ext cx="5543550" cy="6376597"/>
          </a:xfrm>
        </p:spPr>
      </p:pic>
    </p:spTree>
    <p:extLst>
      <p:ext uri="{BB962C8B-B14F-4D97-AF65-F5344CB8AC3E}">
        <p14:creationId xmlns:p14="http://schemas.microsoft.com/office/powerpoint/2010/main" val="21407640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587" y="1000919"/>
            <a:ext cx="8328463" cy="4723606"/>
          </a:xfrm>
        </p:spPr>
      </p:pic>
    </p:spTree>
    <p:extLst>
      <p:ext uri="{BB962C8B-B14F-4D97-AF65-F5344CB8AC3E}">
        <p14:creationId xmlns:p14="http://schemas.microsoft.com/office/powerpoint/2010/main" val="2766678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9691</TotalTime>
  <Words>333</Words>
  <Application>Microsoft Office PowerPoint</Application>
  <PresentationFormat>Geniş ekran</PresentationFormat>
  <Paragraphs>89</Paragraphs>
  <Slides>39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Teması</vt:lpstr>
      <vt:lpstr>RTT Eğitimi 4 yıl mı olmalı?</vt:lpstr>
      <vt:lpstr>PowerPoint Sunusu</vt:lpstr>
      <vt:lpstr>PowerPoint Sunusu</vt:lpstr>
      <vt:lpstr>PowerPoint Sunusu</vt:lpstr>
      <vt:lpstr>Radyasyon kazaları</vt:lpstr>
      <vt:lpstr>PowerPoint Sunusu</vt:lpstr>
      <vt:lpstr>Bilgi ve deneyim kazanmak</vt:lpstr>
      <vt:lpstr>PowerPoint Sunusu</vt:lpstr>
      <vt:lpstr>PowerPoint Sunusu</vt:lpstr>
      <vt:lpstr>PowerPoint Sunusu</vt:lpstr>
      <vt:lpstr>PowerPoint Sunusu</vt:lpstr>
      <vt:lpstr>PowerPoint Sunusu</vt:lpstr>
      <vt:lpstr>Eğitimde standart önemli</vt:lpstr>
      <vt:lpstr>PowerPoint Sunusu</vt:lpstr>
      <vt:lpstr>RTT Derneği Yönetim Kurulu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Kurumsal çabalar</vt:lpstr>
      <vt:lpstr>PowerPoint Sunusu</vt:lpstr>
      <vt:lpstr>PowerPoint Sunusu</vt:lpstr>
      <vt:lpstr>Kurumsal çabalar             ancak günceli takip etmeye yarar</vt:lpstr>
      <vt:lpstr>Eğitimin 4 yıla çıkmasıyla</vt:lpstr>
      <vt:lpstr>PowerPoint Sunusu</vt:lpstr>
      <vt:lpstr>PowerPoint Sunusu</vt:lpstr>
      <vt:lpstr>Dün akşam GPT-4o(mni) duyuruldu.   Bu sabah artık farklı bir dünya var ve daha fazla bilgiye ulaşmaya gereksinim…</vt:lpstr>
      <vt:lpstr>RTT eğitimi 4 yıl mı olmalı</vt:lpstr>
      <vt:lpstr>Dr. Rıza Çetingöz rizacetingoz@gmail.com  0532 316 21 90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RTT Eğitimi 4 yıl mı olmalı</dc:title>
  <dc:creator>Rıza Çetingöz</dc:creator>
  <cp:lastModifiedBy>Şahin BİNGÖL</cp:lastModifiedBy>
  <cp:revision>34</cp:revision>
  <dcterms:created xsi:type="dcterms:W3CDTF">2024-05-02T10:28:27Z</dcterms:created>
  <dcterms:modified xsi:type="dcterms:W3CDTF">2024-05-28T18:52:38Z</dcterms:modified>
</cp:coreProperties>
</file>