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66" r:id="rId2"/>
    <p:sldId id="256" r:id="rId3"/>
    <p:sldId id="288" r:id="rId4"/>
    <p:sldId id="269" r:id="rId5"/>
    <p:sldId id="259" r:id="rId6"/>
    <p:sldId id="276" r:id="rId7"/>
    <p:sldId id="290" r:id="rId8"/>
    <p:sldId id="291" r:id="rId9"/>
    <p:sldId id="267" r:id="rId10"/>
    <p:sldId id="287" r:id="rId11"/>
    <p:sldId id="258" r:id="rId12"/>
    <p:sldId id="284" r:id="rId13"/>
    <p:sldId id="271" r:id="rId14"/>
    <p:sldId id="260" r:id="rId15"/>
    <p:sldId id="268" r:id="rId16"/>
    <p:sldId id="278" r:id="rId17"/>
    <p:sldId id="286" r:id="rId18"/>
    <p:sldId id="289" r:id="rId19"/>
    <p:sldId id="280" r:id="rId20"/>
    <p:sldId id="282" r:id="rId21"/>
    <p:sldId id="279" r:id="rId22"/>
    <p:sldId id="283" r:id="rId23"/>
    <p:sldId id="274" r:id="rId24"/>
    <p:sldId id="272" r:id="rId25"/>
    <p:sldId id="265" r:id="rId26"/>
    <p:sldId id="273" r:id="rId2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4" autoAdjust="0"/>
    <p:restoredTop sz="94610"/>
  </p:normalViewPr>
  <p:slideViewPr>
    <p:cSldViewPr snapToGrid="0" snapToObjects="1">
      <p:cViewPr varScale="1">
        <p:scale>
          <a:sx n="72" d="100"/>
          <a:sy n="72" d="100"/>
        </p:scale>
        <p:origin x="365"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8547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512153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video" Target="file:///C:\Users\velocity\Desktop\i&#351;\Tomo%20backup\Tomo%20SUNUM%20-%20SON%20GUNCEL\MLC%20Real%20Time.wmv" TargetMode="Externa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wmf"/><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wmf"/><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metin, logo, yazı tipi, grafik içeren bir resim&#10;&#10;Açıklama otomatik olarak oluşturuldu">
            <a:extLst>
              <a:ext uri="{FF2B5EF4-FFF2-40B4-BE49-F238E27FC236}">
                <a16:creationId xmlns:a16="http://schemas.microsoft.com/office/drawing/2014/main" id="{6DEC1FC2-FA38-7168-5C75-7369B10BEB86}"/>
              </a:ext>
            </a:extLst>
          </p:cNvPr>
          <p:cNvPicPr>
            <a:picLocks noChangeAspect="1"/>
          </p:cNvPicPr>
          <p:nvPr/>
        </p:nvPicPr>
        <p:blipFill rotWithShape="1">
          <a:blip r:embed="rId2"/>
          <a:srcRect l="29552" t="4663" r="27677" b="21244"/>
          <a:stretch/>
        </p:blipFill>
        <p:spPr>
          <a:xfrm>
            <a:off x="0" y="0"/>
            <a:ext cx="2416628" cy="2334986"/>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pic>
        <p:nvPicPr>
          <p:cNvPr id="3" name="Picture 6" descr="Meditel Medikal Teknik Elektronik A.Ş">
            <a:extLst>
              <a:ext uri="{FF2B5EF4-FFF2-40B4-BE49-F238E27FC236}">
                <a16:creationId xmlns:a16="http://schemas.microsoft.com/office/drawing/2014/main" id="{4404F69A-193F-C628-88C6-6BB3C3643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1756571" y="7034618"/>
            <a:ext cx="2563586" cy="971910"/>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3592286" y="873579"/>
            <a:ext cx="7984671" cy="1938992"/>
          </a:xfrm>
          <a:prstGeom prst="rect">
            <a:avLst/>
          </a:prstGeom>
          <a:noFill/>
        </p:spPr>
        <p:txBody>
          <a:bodyPr wrap="square" rtlCol="0">
            <a:spAutoFit/>
          </a:bodyPr>
          <a:lstStyle/>
          <a:p>
            <a:pPr algn="ctr"/>
            <a:r>
              <a:rPr lang="tr-TR" sz="4000" b="1" dirty="0"/>
              <a:t>SRS/SBRT  UYGULAMALARINDA HELİKAL TABANLI İŞ AKIŞI VE RTT’NİN ROLÜ</a:t>
            </a:r>
          </a:p>
        </p:txBody>
      </p:sp>
      <p:sp>
        <p:nvSpPr>
          <p:cNvPr id="6" name="Metin kutusu 5"/>
          <p:cNvSpPr txBox="1"/>
          <p:nvPr/>
        </p:nvSpPr>
        <p:spPr>
          <a:xfrm>
            <a:off x="2416628" y="3396374"/>
            <a:ext cx="10499272" cy="584775"/>
          </a:xfrm>
          <a:prstGeom prst="rect">
            <a:avLst/>
          </a:prstGeom>
          <a:noFill/>
        </p:spPr>
        <p:txBody>
          <a:bodyPr wrap="square" rtlCol="0">
            <a:spAutoFit/>
          </a:bodyPr>
          <a:lstStyle/>
          <a:p>
            <a:r>
              <a:rPr lang="tr-TR" sz="3200" b="1" dirty="0"/>
              <a:t>4.ULUSAL RADYOTERAPİ KONGRESİ VE EĞİTİM SEMİNERLERİ</a:t>
            </a:r>
          </a:p>
        </p:txBody>
      </p:sp>
      <p:sp>
        <p:nvSpPr>
          <p:cNvPr id="7" name="Metin kutusu 6"/>
          <p:cNvSpPr txBox="1"/>
          <p:nvPr/>
        </p:nvSpPr>
        <p:spPr>
          <a:xfrm>
            <a:off x="3445328" y="4601897"/>
            <a:ext cx="8441872" cy="1200329"/>
          </a:xfrm>
          <a:prstGeom prst="rect">
            <a:avLst/>
          </a:prstGeom>
          <a:noFill/>
        </p:spPr>
        <p:txBody>
          <a:bodyPr wrap="square" rtlCol="0">
            <a:spAutoFit/>
          </a:bodyPr>
          <a:lstStyle/>
          <a:p>
            <a:pPr algn="ctr"/>
            <a:r>
              <a:rPr lang="tr-TR" sz="2400" b="1" dirty="0"/>
              <a:t>RTT.MERT KUBUR</a:t>
            </a:r>
          </a:p>
          <a:p>
            <a:pPr algn="ctr"/>
            <a:r>
              <a:rPr lang="tr-TR" sz="2400" b="1" dirty="0"/>
              <a:t>PAMUKKALE ÜNİVERSİTESİ HASTANESİ</a:t>
            </a:r>
          </a:p>
          <a:p>
            <a:pPr algn="ctr"/>
            <a:r>
              <a:rPr lang="tr-TR" sz="2400" b="1" dirty="0"/>
              <a:t>RADYASYON ONKOLOJİSİ A.D.</a:t>
            </a:r>
          </a:p>
        </p:txBody>
      </p:sp>
      <p:sp>
        <p:nvSpPr>
          <p:cNvPr id="8" name="Metin kutusu 7"/>
          <p:cNvSpPr txBox="1"/>
          <p:nvPr/>
        </p:nvSpPr>
        <p:spPr>
          <a:xfrm>
            <a:off x="4637313" y="6422974"/>
            <a:ext cx="5649686" cy="369332"/>
          </a:xfrm>
          <a:prstGeom prst="rect">
            <a:avLst/>
          </a:prstGeom>
          <a:noFill/>
        </p:spPr>
        <p:txBody>
          <a:bodyPr wrap="square" rtlCol="0">
            <a:spAutoFit/>
          </a:bodyPr>
          <a:lstStyle/>
          <a:p>
            <a:pPr algn="ctr"/>
            <a:r>
              <a:rPr lang="tr-TR" dirty="0"/>
              <a:t>12-16 MAYIS 2024 ANTALYA</a:t>
            </a:r>
          </a:p>
        </p:txBody>
      </p:sp>
      <p:pic>
        <p:nvPicPr>
          <p:cNvPr id="1026" name="Picture 2" descr="Radyoterapi Teknikerleri Derneğ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1297" y="163917"/>
            <a:ext cx="2308860" cy="230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53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5" name="Text 1"/>
          <p:cNvSpPr/>
          <p:nvPr/>
        </p:nvSpPr>
        <p:spPr>
          <a:xfrm>
            <a:off x="460671" y="277089"/>
            <a:ext cx="7477601" cy="4791075"/>
          </a:xfrm>
          <a:prstGeom prst="rect">
            <a:avLst/>
          </a:prstGeom>
          <a:noFill/>
          <a:ln/>
        </p:spPr>
        <p:txBody>
          <a:bodyPr wrap="square" rtlCol="0" anchor="t"/>
          <a:lstStyle/>
          <a:p>
            <a:pPr marL="0" indent="0" algn="ctr">
              <a:lnSpc>
                <a:spcPts val="7545"/>
              </a:lnSpc>
              <a:buNone/>
            </a:pPr>
            <a:r>
              <a:rPr lang="en-US" sz="6500" b="1" dirty="0">
                <a:solidFill>
                  <a:schemeClr val="tx1">
                    <a:lumMod val="85000"/>
                    <a:lumOff val="15000"/>
                  </a:schemeClr>
                </a:solidFill>
                <a:ea typeface="Instrument Sans" pitchFamily="34" charset="-122"/>
                <a:cs typeface="Instrument Sans" pitchFamily="34" charset="-120"/>
              </a:rPr>
              <a:t>SRS SBRT </a:t>
            </a:r>
            <a:r>
              <a:rPr lang="en-US" sz="6500" b="1" dirty="0" err="1">
                <a:solidFill>
                  <a:schemeClr val="tx1">
                    <a:lumMod val="85000"/>
                    <a:lumOff val="15000"/>
                  </a:schemeClr>
                </a:solidFill>
                <a:ea typeface="Instrument Sans" pitchFamily="34" charset="-122"/>
                <a:cs typeface="Instrument Sans" pitchFamily="34" charset="-120"/>
              </a:rPr>
              <a:t>Hastalarında</a:t>
            </a:r>
            <a:r>
              <a:rPr lang="en-US" sz="6500" b="1" dirty="0">
                <a:solidFill>
                  <a:schemeClr val="tx1">
                    <a:lumMod val="85000"/>
                    <a:lumOff val="15000"/>
                  </a:schemeClr>
                </a:solidFill>
                <a:ea typeface="Instrument Sans" pitchFamily="34" charset="-122"/>
                <a:cs typeface="Instrument Sans" pitchFamily="34" charset="-120"/>
              </a:rPr>
              <a:t> </a:t>
            </a:r>
            <a:r>
              <a:rPr lang="en-US" sz="6500" b="1" dirty="0" err="1">
                <a:solidFill>
                  <a:schemeClr val="tx1">
                    <a:lumMod val="85000"/>
                    <a:lumOff val="15000"/>
                  </a:schemeClr>
                </a:solidFill>
                <a:ea typeface="Instrument Sans" pitchFamily="34" charset="-122"/>
                <a:cs typeface="Instrument Sans" pitchFamily="34" charset="-120"/>
              </a:rPr>
              <a:t>Helikal</a:t>
            </a:r>
            <a:r>
              <a:rPr lang="en-US" sz="6500" b="1" dirty="0">
                <a:solidFill>
                  <a:schemeClr val="tx1">
                    <a:lumMod val="85000"/>
                    <a:lumOff val="15000"/>
                  </a:schemeClr>
                </a:solidFill>
                <a:ea typeface="Instrument Sans" pitchFamily="34" charset="-122"/>
                <a:cs typeface="Instrument Sans" pitchFamily="34" charset="-120"/>
              </a:rPr>
              <a:t> </a:t>
            </a:r>
            <a:r>
              <a:rPr lang="en-US" sz="6500" b="1" dirty="0" err="1">
                <a:solidFill>
                  <a:schemeClr val="tx1">
                    <a:lumMod val="85000"/>
                    <a:lumOff val="15000"/>
                  </a:schemeClr>
                </a:solidFill>
                <a:ea typeface="Instrument Sans" pitchFamily="34" charset="-122"/>
                <a:cs typeface="Instrument Sans" pitchFamily="34" charset="-120"/>
              </a:rPr>
              <a:t>Tabanlı</a:t>
            </a:r>
            <a:r>
              <a:rPr lang="en-US" sz="6500" b="1" dirty="0">
                <a:solidFill>
                  <a:schemeClr val="tx1">
                    <a:lumMod val="85000"/>
                    <a:lumOff val="15000"/>
                  </a:schemeClr>
                </a:solidFill>
                <a:ea typeface="Instrument Sans" pitchFamily="34" charset="-122"/>
                <a:cs typeface="Instrument Sans" pitchFamily="34" charset="-120"/>
              </a:rPr>
              <a:t> </a:t>
            </a:r>
            <a:r>
              <a:rPr lang="tr-TR" sz="6500" b="1" dirty="0" err="1">
                <a:solidFill>
                  <a:schemeClr val="tx1">
                    <a:lumMod val="85000"/>
                    <a:lumOff val="15000"/>
                  </a:schemeClr>
                </a:solidFill>
                <a:ea typeface="Instrument Sans" pitchFamily="34" charset="-122"/>
                <a:cs typeface="Instrument Sans" pitchFamily="34" charset="-120"/>
              </a:rPr>
              <a:t>Tomotherapy</a:t>
            </a:r>
            <a:r>
              <a:rPr lang="tr-TR" sz="6500" b="1" dirty="0">
                <a:solidFill>
                  <a:schemeClr val="tx1">
                    <a:lumMod val="85000"/>
                    <a:lumOff val="15000"/>
                  </a:schemeClr>
                </a:solidFill>
                <a:ea typeface="Instrument Sans" pitchFamily="34" charset="-122"/>
                <a:cs typeface="Instrument Sans" pitchFamily="34" charset="-120"/>
              </a:rPr>
              <a:t> </a:t>
            </a:r>
            <a:r>
              <a:rPr lang="en-US" sz="6500" b="1" dirty="0" err="1">
                <a:solidFill>
                  <a:schemeClr val="tx1">
                    <a:lumMod val="85000"/>
                    <a:lumOff val="15000"/>
                  </a:schemeClr>
                </a:solidFill>
                <a:ea typeface="Instrument Sans" pitchFamily="34" charset="-122"/>
                <a:cs typeface="Instrument Sans" pitchFamily="34" charset="-120"/>
              </a:rPr>
              <a:t>Tedavi</a:t>
            </a:r>
            <a:r>
              <a:rPr lang="tr-TR" sz="6500" b="1" dirty="0">
                <a:solidFill>
                  <a:schemeClr val="tx1">
                    <a:lumMod val="85000"/>
                    <a:lumOff val="15000"/>
                  </a:schemeClr>
                </a:solidFill>
                <a:ea typeface="Instrument Sans" pitchFamily="34" charset="-122"/>
                <a:cs typeface="Instrument Sans" pitchFamily="34" charset="-120"/>
              </a:rPr>
              <a:t>si</a:t>
            </a:r>
            <a:endParaRPr lang="en-US" sz="6500" b="1" dirty="0">
              <a:solidFill>
                <a:schemeClr val="tx1">
                  <a:lumMod val="85000"/>
                  <a:lumOff val="15000"/>
                </a:schemeClr>
              </a:solidFill>
            </a:endParaRPr>
          </a:p>
        </p:txBody>
      </p:sp>
      <p:sp>
        <p:nvSpPr>
          <p:cNvPr id="6" name="Text 2"/>
          <p:cNvSpPr/>
          <p:nvPr/>
        </p:nvSpPr>
        <p:spPr>
          <a:xfrm>
            <a:off x="833199" y="4114800"/>
            <a:ext cx="7477601" cy="4023360"/>
          </a:xfrm>
          <a:prstGeom prst="rect">
            <a:avLst/>
          </a:prstGeom>
          <a:noFill/>
          <a:ln/>
        </p:spPr>
        <p:txBody>
          <a:bodyPr wrap="square" rtlCol="0" anchor="t"/>
          <a:lstStyle/>
          <a:p>
            <a:pPr marL="342900" indent="-342900">
              <a:lnSpc>
                <a:spcPts val="2799"/>
              </a:lnSpc>
              <a:buFont typeface="Arial" panose="020B0604020202020204" pitchFamily="34" charset="0"/>
              <a:buChar char="•"/>
            </a:pPr>
            <a:endParaRPr lang="tr-TR" sz="2400" dirty="0">
              <a:solidFill>
                <a:schemeClr val="tx1">
                  <a:lumMod val="85000"/>
                  <a:lumOff val="15000"/>
                </a:schemeClr>
              </a:solidFill>
              <a:ea typeface="Instrument Sans" pitchFamily="34" charset="-122"/>
              <a:cs typeface="Instrument Sans" pitchFamily="34" charset="-120"/>
            </a:endParaRPr>
          </a:p>
          <a:p>
            <a:pPr marL="342900" indent="-342900">
              <a:lnSpc>
                <a:spcPts val="2799"/>
              </a:lnSpc>
              <a:buFont typeface="Arial" panose="020B0604020202020204" pitchFamily="34" charset="0"/>
              <a:buChar char="•"/>
            </a:pPr>
            <a:r>
              <a:rPr lang="tr-TR" sz="2400" dirty="0"/>
              <a:t>Radyoterapi </a:t>
            </a:r>
            <a:r>
              <a:rPr lang="tr-TR" sz="2400" dirty="0" err="1"/>
              <a:t>helikal</a:t>
            </a:r>
            <a:r>
              <a:rPr lang="tr-TR" sz="2400" dirty="0"/>
              <a:t> tedavisi, kanser hastalarının tedavisinde önemli avantajlar sağlayan yeni bir yöntemdir. </a:t>
            </a:r>
          </a:p>
          <a:p>
            <a:pPr marL="342900" indent="-342900">
              <a:lnSpc>
                <a:spcPts val="2799"/>
              </a:lnSpc>
              <a:buFont typeface="Arial" panose="020B0604020202020204" pitchFamily="34" charset="0"/>
              <a:buChar char="•"/>
            </a:pPr>
            <a:r>
              <a:rPr lang="tr-TR" sz="2400" dirty="0"/>
              <a:t>Bu yöntem, tümörü hassas bir şekilde hedefleyerek sağlıklı dokuları korumayı amaçlar ve tedavinin etkinliğini artırır.</a:t>
            </a:r>
          </a:p>
          <a:p>
            <a:pPr marL="342900" indent="-342900">
              <a:lnSpc>
                <a:spcPts val="2799"/>
              </a:lnSpc>
              <a:buFont typeface="Arial" panose="020B0604020202020204" pitchFamily="34" charset="0"/>
              <a:buChar char="•"/>
            </a:pPr>
            <a:r>
              <a:rPr lang="en-US" sz="2400" dirty="0" err="1">
                <a:solidFill>
                  <a:schemeClr val="tx1">
                    <a:lumMod val="85000"/>
                    <a:lumOff val="15000"/>
                  </a:schemeClr>
                </a:solidFill>
                <a:ea typeface="Instrument Sans" pitchFamily="34" charset="-122"/>
                <a:cs typeface="Instrument Sans" pitchFamily="34" charset="-120"/>
              </a:rPr>
              <a:t>Stereotaktik</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Vücut</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Radyoterapi</a:t>
            </a:r>
            <a:r>
              <a:rPr lang="en-US" sz="2400" dirty="0">
                <a:solidFill>
                  <a:schemeClr val="tx1">
                    <a:lumMod val="85000"/>
                    <a:lumOff val="15000"/>
                  </a:schemeClr>
                </a:solidFill>
                <a:ea typeface="Instrument Sans" pitchFamily="34" charset="-122"/>
                <a:cs typeface="Instrument Sans" pitchFamily="34" charset="-120"/>
              </a:rPr>
              <a:t> (SBRT) </a:t>
            </a:r>
            <a:r>
              <a:rPr lang="en-US" sz="2400" dirty="0" err="1">
                <a:solidFill>
                  <a:schemeClr val="tx1">
                    <a:lumMod val="85000"/>
                    <a:lumOff val="15000"/>
                  </a:schemeClr>
                </a:solidFill>
                <a:ea typeface="Instrument Sans" pitchFamily="34" charset="-122"/>
                <a:cs typeface="Instrument Sans" pitchFamily="34" charset="-120"/>
              </a:rPr>
              <a:t>ve</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Stereotaktik</a:t>
            </a:r>
            <a:r>
              <a:rPr lang="en-US" sz="2400" dirty="0">
                <a:solidFill>
                  <a:schemeClr val="tx1">
                    <a:lumMod val="85000"/>
                    <a:lumOff val="15000"/>
                  </a:schemeClr>
                </a:solidFill>
                <a:ea typeface="Instrument Sans" pitchFamily="34" charset="-122"/>
                <a:cs typeface="Instrument Sans" pitchFamily="34" charset="-120"/>
              </a:rPr>
              <a:t> Radyocerrahisi (SRS) hastalarına yönelik helikal tabanlı Tomotherapy tedavisi, gelişmiş teknolojisi ve dozimetrik özellikleriyle öne çıkmaktadır.</a:t>
            </a:r>
            <a:endParaRPr lang="en-US" sz="2400" dirty="0">
              <a:solidFill>
                <a:schemeClr val="tx1">
                  <a:lumMod val="85000"/>
                  <a:lumOff val="15000"/>
                </a:schemeClr>
              </a:solidFill>
            </a:endParaRPr>
          </a:p>
        </p:txBody>
      </p:sp>
      <p:sp>
        <p:nvSpPr>
          <p:cNvPr id="9" name="Text 4"/>
          <p:cNvSpPr/>
          <p:nvPr/>
        </p:nvSpPr>
        <p:spPr>
          <a:xfrm>
            <a:off x="1299686" y="7140535"/>
            <a:ext cx="1818918" cy="388858"/>
          </a:xfrm>
          <a:prstGeom prst="rect">
            <a:avLst/>
          </a:prstGeom>
          <a:noFill/>
          <a:ln/>
        </p:spPr>
        <p:txBody>
          <a:bodyPr wrap="none" rtlCol="0" anchor="t"/>
          <a:lstStyle/>
          <a:p>
            <a:pPr marL="0" indent="0" algn="l">
              <a:lnSpc>
                <a:spcPts val="3062"/>
              </a:lnSpc>
              <a:buNone/>
            </a:pPr>
            <a:endParaRPr lang="en-US" sz="2187" b="1" dirty="0">
              <a:solidFill>
                <a:schemeClr val="tx1">
                  <a:lumMod val="85000"/>
                  <a:lumOff val="15000"/>
                </a:schemeClr>
              </a:solidFill>
            </a:endParaRPr>
          </a:p>
        </p:txBody>
      </p:sp>
      <p:pic>
        <p:nvPicPr>
          <p:cNvPr id="10" name="Image 3" descr="preencoded.png">
            <a:hlinkClick r:id="rId3"/>
          </p:cNvPr>
          <p:cNvPicPr>
            <a:picLocks noChangeAspect="1"/>
          </p:cNvPicPr>
          <p:nvPr/>
        </p:nvPicPr>
        <p:blipFill>
          <a:blip r:embed="rId4"/>
          <a:stretch>
            <a:fillRect/>
          </a:stretch>
        </p:blipFill>
        <p:spPr>
          <a:xfrm>
            <a:off x="12242153" y="7589520"/>
            <a:ext cx="2296807" cy="548640"/>
          </a:xfrm>
          <a:prstGeom prst="rect">
            <a:avLst/>
          </a:prstGeom>
        </p:spPr>
      </p:pic>
      <p:pic>
        <p:nvPicPr>
          <p:cNvPr id="11" name="Resim 10">
            <a:extLst>
              <a:ext uri="{FF2B5EF4-FFF2-40B4-BE49-F238E27FC236}">
                <a16:creationId xmlns:a16="http://schemas.microsoft.com/office/drawing/2014/main" id="{C591CB74-693E-A348-56C3-777E8865EF02}"/>
              </a:ext>
            </a:extLst>
          </p:cNvPr>
          <p:cNvPicPr>
            <a:picLocks noChangeAspect="1"/>
          </p:cNvPicPr>
          <p:nvPr/>
        </p:nvPicPr>
        <p:blipFill>
          <a:blip r:embed="rId5"/>
          <a:stretch>
            <a:fillRect/>
          </a:stretch>
        </p:blipFill>
        <p:spPr>
          <a:xfrm>
            <a:off x="9052084" y="419955"/>
            <a:ext cx="5486876" cy="77182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4F45D2B-D0CA-FC5D-44A6-9B420E2C76AC}"/>
              </a:ext>
            </a:extLst>
          </p:cNvPr>
          <p:cNvSpPr txBox="1"/>
          <p:nvPr/>
        </p:nvSpPr>
        <p:spPr>
          <a:xfrm>
            <a:off x="3025832" y="-33250"/>
            <a:ext cx="8578735" cy="2872709"/>
          </a:xfrm>
          <a:prstGeom prst="rect">
            <a:avLst/>
          </a:prstGeom>
          <a:noFill/>
        </p:spPr>
        <p:txBody>
          <a:bodyPr wrap="square">
            <a:spAutoFit/>
          </a:bodyPr>
          <a:lstStyle/>
          <a:p>
            <a:pPr marL="0" indent="0" algn="ctr">
              <a:lnSpc>
                <a:spcPts val="5468"/>
              </a:lnSpc>
              <a:buNone/>
            </a:pPr>
            <a:r>
              <a:rPr lang="tr-TR" sz="4000" b="1" dirty="0" err="1">
                <a:solidFill>
                  <a:schemeClr val="tx1">
                    <a:lumMod val="85000"/>
                    <a:lumOff val="15000"/>
                  </a:schemeClr>
                </a:solidFill>
                <a:latin typeface="Instrument Sans" pitchFamily="34" charset="0"/>
                <a:ea typeface="Instrument Sans" pitchFamily="34" charset="-122"/>
                <a:cs typeface="Instrument Sans" pitchFamily="34" charset="-120"/>
              </a:rPr>
              <a:t>Helikal</a:t>
            </a:r>
            <a:r>
              <a:rPr lang="tr-TR" sz="4000"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4000" b="1" dirty="0" err="1">
                <a:solidFill>
                  <a:schemeClr val="tx1">
                    <a:lumMod val="85000"/>
                    <a:lumOff val="15000"/>
                  </a:schemeClr>
                </a:solidFill>
                <a:latin typeface="Instrument Sans" pitchFamily="34" charset="0"/>
                <a:ea typeface="Instrument Sans" pitchFamily="34" charset="-122"/>
                <a:cs typeface="Instrument Sans" pitchFamily="34" charset="-120"/>
              </a:rPr>
              <a:t>Tomotherapy</a:t>
            </a:r>
            <a:r>
              <a:rPr lang="en-US" sz="4000"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4000" b="1" dirty="0" err="1">
                <a:solidFill>
                  <a:schemeClr val="tx1">
                    <a:lumMod val="85000"/>
                    <a:lumOff val="15000"/>
                  </a:schemeClr>
                </a:solidFill>
                <a:latin typeface="Instrument Sans" pitchFamily="34" charset="0"/>
                <a:ea typeface="Instrument Sans" pitchFamily="34" charset="-122"/>
                <a:cs typeface="Instrument Sans" pitchFamily="34" charset="-120"/>
              </a:rPr>
              <a:t>Sisteminin</a:t>
            </a:r>
            <a:r>
              <a:rPr lang="en-US" sz="4000"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4000" b="1" dirty="0" err="1">
                <a:solidFill>
                  <a:schemeClr val="tx1">
                    <a:lumMod val="85000"/>
                    <a:lumOff val="15000"/>
                  </a:schemeClr>
                </a:solidFill>
                <a:latin typeface="Instrument Sans" pitchFamily="34" charset="0"/>
                <a:ea typeface="Instrument Sans" pitchFamily="34" charset="-122"/>
                <a:cs typeface="Instrument Sans" pitchFamily="34" charset="-120"/>
              </a:rPr>
              <a:t>Tanımı</a:t>
            </a:r>
            <a:r>
              <a:rPr lang="en-US" sz="4000"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4000" b="1" dirty="0" err="1">
                <a:solidFill>
                  <a:schemeClr val="tx1">
                    <a:lumMod val="85000"/>
                    <a:lumOff val="15000"/>
                  </a:schemeClr>
                </a:solidFill>
                <a:latin typeface="Instrument Sans" pitchFamily="34" charset="0"/>
                <a:ea typeface="Instrument Sans" pitchFamily="34" charset="-122"/>
                <a:cs typeface="Instrument Sans" pitchFamily="34" charset="-120"/>
              </a:rPr>
              <a:t>ve</a:t>
            </a:r>
            <a:r>
              <a:rPr lang="en-US" sz="4000"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4000" b="1" dirty="0" err="1">
                <a:solidFill>
                  <a:schemeClr val="tx1">
                    <a:lumMod val="85000"/>
                    <a:lumOff val="15000"/>
                  </a:schemeClr>
                </a:solidFill>
                <a:latin typeface="Instrument Sans" pitchFamily="34" charset="0"/>
                <a:ea typeface="Instrument Sans" pitchFamily="34" charset="-122"/>
                <a:cs typeface="Instrument Sans" pitchFamily="34" charset="-120"/>
              </a:rPr>
              <a:t>Temel</a:t>
            </a:r>
            <a:r>
              <a:rPr lang="en-US" sz="4000"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4000" b="1" dirty="0" err="1">
                <a:solidFill>
                  <a:schemeClr val="tx1">
                    <a:lumMod val="85000"/>
                    <a:lumOff val="15000"/>
                  </a:schemeClr>
                </a:solidFill>
                <a:latin typeface="Instrument Sans" pitchFamily="34" charset="0"/>
                <a:ea typeface="Instrument Sans" pitchFamily="34" charset="-122"/>
                <a:cs typeface="Instrument Sans" pitchFamily="34" charset="-120"/>
              </a:rPr>
              <a:t>Özellikleri</a:t>
            </a:r>
            <a:endParaRPr lang="tr-TR" sz="4000" b="1" dirty="0">
              <a:solidFill>
                <a:schemeClr val="tx1">
                  <a:lumMod val="85000"/>
                  <a:lumOff val="15000"/>
                </a:schemeClr>
              </a:solidFill>
              <a:latin typeface="Instrument Sans" pitchFamily="34" charset="0"/>
              <a:ea typeface="Instrument Sans" pitchFamily="34" charset="-122"/>
              <a:cs typeface="Instrument Sans" pitchFamily="34" charset="-120"/>
            </a:endParaRPr>
          </a:p>
          <a:p>
            <a:pPr marL="0" indent="0" algn="ctr">
              <a:lnSpc>
                <a:spcPts val="5468"/>
              </a:lnSpc>
              <a:buNone/>
            </a:pPr>
            <a:endParaRPr lang="tr-TR" sz="4000" b="1" dirty="0">
              <a:solidFill>
                <a:schemeClr val="tx1">
                  <a:lumMod val="85000"/>
                  <a:lumOff val="15000"/>
                </a:schemeClr>
              </a:solidFill>
              <a:ea typeface="Instrument Sans" pitchFamily="34" charset="-122"/>
            </a:endParaRPr>
          </a:p>
          <a:p>
            <a:pPr marL="0" indent="0" algn="ctr">
              <a:lnSpc>
                <a:spcPts val="5468"/>
              </a:lnSpc>
              <a:buNone/>
            </a:pPr>
            <a:endParaRPr lang="en-US" sz="4000" dirty="0">
              <a:solidFill>
                <a:schemeClr val="tx1">
                  <a:lumMod val="85000"/>
                  <a:lumOff val="15000"/>
                </a:schemeClr>
              </a:solidFill>
            </a:endParaRPr>
          </a:p>
        </p:txBody>
      </p:sp>
      <p:sp>
        <p:nvSpPr>
          <p:cNvPr id="5" name="Metin kutusu 4">
            <a:extLst>
              <a:ext uri="{FF2B5EF4-FFF2-40B4-BE49-F238E27FC236}">
                <a16:creationId xmlns:a16="http://schemas.microsoft.com/office/drawing/2014/main" id="{8C6398A3-EB20-4B56-44BE-BF652FE639AD}"/>
              </a:ext>
            </a:extLst>
          </p:cNvPr>
          <p:cNvSpPr txBox="1"/>
          <p:nvPr/>
        </p:nvSpPr>
        <p:spPr>
          <a:xfrm>
            <a:off x="2660073" y="1403104"/>
            <a:ext cx="10224653" cy="3295133"/>
          </a:xfrm>
          <a:prstGeom prst="rect">
            <a:avLst/>
          </a:prstGeom>
          <a:noFill/>
        </p:spPr>
        <p:txBody>
          <a:bodyPr wrap="square">
            <a:spAutoFit/>
          </a:bodyPr>
          <a:lstStyle/>
          <a:p>
            <a:pPr marL="342900" indent="-342900" algn="just">
              <a:lnSpc>
                <a:spcPts val="2799"/>
              </a:lnSpc>
              <a:buFont typeface="Arial" panose="020B0604020202020204" pitchFamily="34" charset="0"/>
              <a:buChar char="•"/>
            </a:pPr>
            <a:r>
              <a:rPr lang="en-US" sz="2000" dirty="0" err="1">
                <a:solidFill>
                  <a:schemeClr val="tx1">
                    <a:lumMod val="85000"/>
                    <a:lumOff val="15000"/>
                  </a:schemeClr>
                </a:solidFill>
                <a:ea typeface="Instrument Sans" pitchFamily="34" charset="-122"/>
                <a:cs typeface="Instrument Sans" pitchFamily="34" charset="-120"/>
              </a:rPr>
              <a:t>Tomotherapy</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radyasyonun</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helikal</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bir</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tarama</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yöntemiyle</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vücuda</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uygulandığı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özel</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bir</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radyoterapi</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sistemidir</a:t>
            </a:r>
            <a:r>
              <a:rPr lang="en-US" sz="2000" dirty="0">
                <a:solidFill>
                  <a:schemeClr val="tx1">
                    <a:lumMod val="85000"/>
                    <a:lumOff val="15000"/>
                  </a:schemeClr>
                </a:solidFill>
                <a:ea typeface="Instrument Sans" pitchFamily="34" charset="-122"/>
                <a:cs typeface="Instrument Sans" pitchFamily="34" charset="-120"/>
              </a:rPr>
              <a:t>. </a:t>
            </a:r>
            <a:endParaRPr lang="tr-TR" sz="2000" dirty="0">
              <a:solidFill>
                <a:schemeClr val="tx1">
                  <a:lumMod val="85000"/>
                  <a:lumOff val="15000"/>
                </a:schemeClr>
              </a:solidFill>
              <a:ea typeface="Instrument Sans" pitchFamily="34" charset="-122"/>
              <a:cs typeface="Instrument Sans" pitchFamily="34" charset="-120"/>
            </a:endParaRPr>
          </a:p>
          <a:p>
            <a:pPr marL="342900" indent="-342900" algn="just">
              <a:lnSpc>
                <a:spcPts val="2799"/>
              </a:lnSpc>
              <a:buFont typeface="Arial" panose="020B0604020202020204" pitchFamily="34" charset="0"/>
              <a:buChar char="•"/>
            </a:pPr>
            <a:r>
              <a:rPr lang="en-US" sz="2000" dirty="0" err="1">
                <a:solidFill>
                  <a:schemeClr val="tx1">
                    <a:lumMod val="85000"/>
                    <a:lumOff val="15000"/>
                  </a:schemeClr>
                </a:solidFill>
                <a:ea typeface="Instrument Sans" pitchFamily="34" charset="-122"/>
                <a:cs typeface="Instrument Sans" pitchFamily="34" charset="-120"/>
              </a:rPr>
              <a:t>Temel</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özelliği</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yüksek</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dozlu</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radyasyonu</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hedef</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bölgeye</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hassas</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bir</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şekilde</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yönlendirmesidir</a:t>
            </a:r>
            <a:r>
              <a:rPr lang="en-US" sz="2000" dirty="0">
                <a:solidFill>
                  <a:schemeClr val="tx1">
                    <a:lumMod val="85000"/>
                    <a:lumOff val="15000"/>
                  </a:schemeClr>
                </a:solidFill>
                <a:ea typeface="Instrument Sans" pitchFamily="34" charset="-122"/>
                <a:cs typeface="Instrument Sans" pitchFamily="34" charset="-120"/>
              </a:rPr>
              <a:t>. </a:t>
            </a:r>
            <a:endParaRPr lang="tr-TR" sz="2000" dirty="0">
              <a:solidFill>
                <a:schemeClr val="tx1">
                  <a:lumMod val="85000"/>
                  <a:lumOff val="15000"/>
                </a:schemeClr>
              </a:solidFill>
              <a:ea typeface="Instrument Sans" pitchFamily="34" charset="-122"/>
              <a:cs typeface="Instrument Sans" pitchFamily="34" charset="-120"/>
            </a:endParaRPr>
          </a:p>
          <a:p>
            <a:pPr marL="342900" indent="-342900" algn="just">
              <a:lnSpc>
                <a:spcPts val="2799"/>
              </a:lnSpc>
              <a:buFont typeface="Arial" panose="020B0604020202020204" pitchFamily="34" charset="0"/>
              <a:buChar char="•"/>
            </a:pPr>
            <a:r>
              <a:rPr lang="en-US" sz="2000" dirty="0" err="1">
                <a:solidFill>
                  <a:schemeClr val="tx1">
                    <a:lumMod val="85000"/>
                    <a:lumOff val="15000"/>
                  </a:schemeClr>
                </a:solidFill>
                <a:ea typeface="Instrument Sans" pitchFamily="34" charset="-122"/>
                <a:cs typeface="Instrument Sans" pitchFamily="34" charset="-120"/>
              </a:rPr>
              <a:t>Tomotherapy</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sisteminde</a:t>
            </a:r>
            <a:r>
              <a:rPr lang="en-US" sz="2000" dirty="0">
                <a:solidFill>
                  <a:schemeClr val="tx1">
                    <a:lumMod val="85000"/>
                    <a:lumOff val="15000"/>
                  </a:schemeClr>
                </a:solidFill>
                <a:ea typeface="Instrument Sans" pitchFamily="34" charset="-122"/>
                <a:cs typeface="Instrument Sans" pitchFamily="34" charset="-120"/>
              </a:rPr>
              <a:t>, hasta </a:t>
            </a:r>
            <a:r>
              <a:rPr lang="en-US" sz="2000" dirty="0" err="1">
                <a:solidFill>
                  <a:schemeClr val="tx1">
                    <a:lumMod val="85000"/>
                    <a:lumOff val="15000"/>
                  </a:schemeClr>
                </a:solidFill>
                <a:ea typeface="Instrument Sans" pitchFamily="34" charset="-122"/>
                <a:cs typeface="Instrument Sans" pitchFamily="34" charset="-120"/>
              </a:rPr>
              <a:t>yatağı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etrafında</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dönen</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yüksek</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enerjili</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foton</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ışını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kaynağı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sayesinde</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tedavi</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planlanması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ve</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uygul</a:t>
            </a:r>
            <a:r>
              <a:rPr lang="tr-TR" sz="2000" dirty="0">
                <a:solidFill>
                  <a:schemeClr val="tx1">
                    <a:lumMod val="85000"/>
                    <a:lumOff val="15000"/>
                  </a:schemeClr>
                </a:solidFill>
                <a:ea typeface="Instrument Sans" pitchFamily="34" charset="-122"/>
                <a:cs typeface="Instrument Sans" pitchFamily="34" charset="-120"/>
              </a:rPr>
              <a:t>a</a:t>
            </a:r>
            <a:r>
              <a:rPr lang="en-US" sz="2000" dirty="0" err="1">
                <a:solidFill>
                  <a:schemeClr val="tx1">
                    <a:lumMod val="85000"/>
                    <a:lumOff val="15000"/>
                  </a:schemeClr>
                </a:solidFill>
                <a:ea typeface="Instrument Sans" pitchFamily="34" charset="-122"/>
                <a:cs typeface="Instrument Sans" pitchFamily="34" charset="-120"/>
              </a:rPr>
              <a:t>ması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gerçekleşir</a:t>
            </a:r>
            <a:r>
              <a:rPr lang="en-US" sz="2000" dirty="0">
                <a:solidFill>
                  <a:schemeClr val="tx1">
                    <a:lumMod val="85000"/>
                    <a:lumOff val="15000"/>
                  </a:schemeClr>
                </a:solidFill>
                <a:ea typeface="Instrument Sans" pitchFamily="34" charset="-122"/>
                <a:cs typeface="Instrument Sans" pitchFamily="34" charset="-120"/>
              </a:rPr>
              <a:t>.</a:t>
            </a:r>
            <a:r>
              <a:rPr lang="tr-TR" sz="2000" dirty="0">
                <a:solidFill>
                  <a:schemeClr val="tx1">
                    <a:lumMod val="85000"/>
                    <a:lumOff val="15000"/>
                  </a:schemeClr>
                </a:solidFill>
                <a:ea typeface="Instrument Sans" pitchFamily="34" charset="-122"/>
                <a:cs typeface="Instrument Sans" pitchFamily="34" charset="-120"/>
              </a:rPr>
              <a:t> </a:t>
            </a:r>
          </a:p>
          <a:p>
            <a:pPr marL="342900" indent="-342900" algn="just">
              <a:lnSpc>
                <a:spcPts val="2799"/>
              </a:lnSpc>
              <a:buFont typeface="Arial" panose="020B0604020202020204" pitchFamily="34" charset="0"/>
              <a:buChar char="•"/>
            </a:pPr>
            <a:r>
              <a:rPr lang="tr-TR" sz="2000" dirty="0" err="1">
                <a:solidFill>
                  <a:schemeClr val="tx1">
                    <a:lumMod val="85000"/>
                    <a:lumOff val="15000"/>
                  </a:schemeClr>
                </a:solidFill>
                <a:ea typeface="Instrument Sans" pitchFamily="34" charset="-122"/>
                <a:cs typeface="Instrument Sans" pitchFamily="34" charset="-120"/>
              </a:rPr>
              <a:t>Helikal</a:t>
            </a:r>
            <a:r>
              <a:rPr lang="tr-TR" sz="2000" dirty="0">
                <a:solidFill>
                  <a:schemeClr val="tx1">
                    <a:lumMod val="85000"/>
                    <a:lumOff val="15000"/>
                  </a:schemeClr>
                </a:solidFill>
                <a:ea typeface="Instrument Sans" pitchFamily="34" charset="-122"/>
                <a:cs typeface="Instrument Sans" pitchFamily="34" charset="-120"/>
              </a:rPr>
              <a:t> </a:t>
            </a:r>
            <a:r>
              <a:rPr lang="tr-TR" sz="2000" dirty="0" err="1">
                <a:solidFill>
                  <a:schemeClr val="tx1">
                    <a:lumMod val="85000"/>
                    <a:lumOff val="15000"/>
                  </a:schemeClr>
                </a:solidFill>
                <a:ea typeface="Instrument Sans" pitchFamily="34" charset="-122"/>
                <a:cs typeface="Instrument Sans" pitchFamily="34" charset="-120"/>
              </a:rPr>
              <a:t>Tomoterapi</a:t>
            </a:r>
            <a:r>
              <a:rPr lang="tr-TR" sz="2000" dirty="0">
                <a:solidFill>
                  <a:schemeClr val="tx1">
                    <a:lumMod val="85000"/>
                    <a:lumOff val="15000"/>
                  </a:schemeClr>
                </a:solidFill>
                <a:ea typeface="Instrument Sans" pitchFamily="34" charset="-122"/>
                <a:cs typeface="Instrument Sans" pitchFamily="34" charset="-120"/>
              </a:rPr>
              <a:t> SBRT </a:t>
            </a:r>
            <a:r>
              <a:rPr lang="tr-TR" sz="2000" dirty="0" err="1">
                <a:solidFill>
                  <a:schemeClr val="tx1">
                    <a:lumMod val="85000"/>
                    <a:lumOff val="15000"/>
                  </a:schemeClr>
                </a:solidFill>
                <a:ea typeface="Instrument Sans" pitchFamily="34" charset="-122"/>
                <a:cs typeface="Instrument Sans" pitchFamily="34" charset="-120"/>
              </a:rPr>
              <a:t>A</a:t>
            </a:r>
            <a:r>
              <a:rPr lang="tr-TR" sz="2000" dirty="0" err="1">
                <a:solidFill>
                  <a:schemeClr val="tx1">
                    <a:lumMod val="85000"/>
                    <a:lumOff val="15000"/>
                  </a:schemeClr>
                </a:solidFill>
              </a:rPr>
              <a:t>bdominopelvik</a:t>
            </a:r>
            <a:r>
              <a:rPr lang="tr-TR" sz="2000" dirty="0">
                <a:solidFill>
                  <a:schemeClr val="tx1">
                    <a:lumMod val="85000"/>
                    <a:lumOff val="15000"/>
                  </a:schemeClr>
                </a:solidFill>
              </a:rPr>
              <a:t>, torasik kavite, spinal ve </a:t>
            </a:r>
            <a:r>
              <a:rPr lang="tr-TR" sz="2000" dirty="0" err="1">
                <a:solidFill>
                  <a:schemeClr val="tx1">
                    <a:lumMod val="85000"/>
                    <a:lumOff val="15000"/>
                  </a:schemeClr>
                </a:solidFill>
              </a:rPr>
              <a:t>paraspinal</a:t>
            </a:r>
            <a:r>
              <a:rPr lang="tr-TR" sz="2000" dirty="0">
                <a:solidFill>
                  <a:schemeClr val="tx1">
                    <a:lumMod val="85000"/>
                    <a:lumOff val="15000"/>
                  </a:schemeClr>
                </a:solidFill>
              </a:rPr>
              <a:t> kavite bölgeleri boyunca erken evre primer ya da </a:t>
            </a:r>
            <a:r>
              <a:rPr lang="tr-TR" sz="2000" dirty="0" err="1">
                <a:solidFill>
                  <a:schemeClr val="tx1">
                    <a:lumMod val="85000"/>
                    <a:lumOff val="15000"/>
                  </a:schemeClr>
                </a:solidFill>
              </a:rPr>
              <a:t>oligometastatik</a:t>
            </a:r>
            <a:r>
              <a:rPr lang="tr-TR" sz="2000" dirty="0">
                <a:solidFill>
                  <a:schemeClr val="tx1">
                    <a:lumMod val="85000"/>
                    <a:lumOff val="15000"/>
                  </a:schemeClr>
                </a:solidFill>
              </a:rPr>
              <a:t> kanserlerin kontrolünde oldukça efektif bir radyoterapi prosedürü olarak da tanımlanabilir. </a:t>
            </a:r>
          </a:p>
          <a:p>
            <a:pPr marL="342900" indent="-342900" algn="just">
              <a:lnSpc>
                <a:spcPts val="2799"/>
              </a:lnSpc>
              <a:buFont typeface="Arial" panose="020B0604020202020204" pitchFamily="34" charset="0"/>
              <a:buChar char="•"/>
            </a:pPr>
            <a:r>
              <a:rPr lang="tr-TR" sz="2000" dirty="0" err="1">
                <a:solidFill>
                  <a:schemeClr val="tx1">
                    <a:lumMod val="85000"/>
                    <a:lumOff val="15000"/>
                  </a:schemeClr>
                </a:solidFill>
                <a:ea typeface="Instrument Sans" pitchFamily="34" charset="-122"/>
                <a:cs typeface="Instrument Sans" pitchFamily="34" charset="-120"/>
              </a:rPr>
              <a:t>Kraniospinal</a:t>
            </a:r>
            <a:r>
              <a:rPr lang="tr-TR" sz="2000" dirty="0">
                <a:solidFill>
                  <a:schemeClr val="tx1">
                    <a:lumMod val="85000"/>
                    <a:lumOff val="15000"/>
                  </a:schemeClr>
                </a:solidFill>
                <a:ea typeface="Instrument Sans" pitchFamily="34" charset="-122"/>
                <a:cs typeface="Instrument Sans" pitchFamily="34" charset="-120"/>
              </a:rPr>
              <a:t> </a:t>
            </a:r>
            <a:r>
              <a:rPr lang="tr-TR" sz="2000" dirty="0" err="1">
                <a:solidFill>
                  <a:schemeClr val="tx1">
                    <a:lumMod val="85000"/>
                    <a:lumOff val="15000"/>
                  </a:schemeClr>
                </a:solidFill>
                <a:ea typeface="Instrument Sans" pitchFamily="34" charset="-122"/>
                <a:cs typeface="Instrument Sans" pitchFamily="34" charset="-120"/>
              </a:rPr>
              <a:t>hastlarının</a:t>
            </a:r>
            <a:r>
              <a:rPr lang="tr-TR" sz="2000" dirty="0">
                <a:solidFill>
                  <a:schemeClr val="tx1">
                    <a:lumMod val="85000"/>
                    <a:lumOff val="15000"/>
                  </a:schemeClr>
                </a:solidFill>
                <a:ea typeface="Instrument Sans" pitchFamily="34" charset="-122"/>
                <a:cs typeface="Instrument Sans" pitchFamily="34" charset="-120"/>
              </a:rPr>
              <a:t> tedavilerinde büyük avantaj sağlamaktadır</a:t>
            </a:r>
            <a:endParaRPr lang="en-US" sz="2000" dirty="0">
              <a:solidFill>
                <a:schemeClr val="tx1">
                  <a:lumMod val="85000"/>
                  <a:lumOff val="15000"/>
                </a:schemeClr>
              </a:solidFill>
            </a:endParaRPr>
          </a:p>
        </p:txBody>
      </p:sp>
      <p:pic>
        <p:nvPicPr>
          <p:cNvPr id="6" name="Picture 5">
            <a:extLst>
              <a:ext uri="{FF2B5EF4-FFF2-40B4-BE49-F238E27FC236}">
                <a16:creationId xmlns:a16="http://schemas.microsoft.com/office/drawing/2014/main" id="{28A067EB-604A-4A01-523D-C1018EB58AE4}"/>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382" y="4751457"/>
            <a:ext cx="5031525" cy="342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01A99086-6D2E-6B0B-8806-042D7539DD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8535" y="4792700"/>
            <a:ext cx="4450938" cy="3325895"/>
          </a:xfrm>
          <a:prstGeom prst="rect">
            <a:avLst/>
          </a:prstGeom>
          <a:noFill/>
          <a:extLst>
            <a:ext uri="{909E8E84-426E-40dd-AFC4-6F175D3DCCD1}">
              <a14:hiddenFill xmlns="" xmlns:a14="http://schemas.microsoft.com/office/drawing/2010/main" xmlns:lc="http://schemas.openxmlformats.org/drawingml/2006/lockedCanvas">
                <a:solidFill>
                  <a:srgbClr val="FFFFFF"/>
                </a:solidFill>
              </a14:hiddenFill>
            </a:ext>
          </a:extLst>
        </p:spPr>
      </p:pic>
      <p:pic>
        <p:nvPicPr>
          <p:cNvPr id="8" name="Picture 22">
            <a:extLst>
              <a:ext uri="{FF2B5EF4-FFF2-40B4-BE49-F238E27FC236}">
                <a16:creationId xmlns:a16="http://schemas.microsoft.com/office/drawing/2014/main" id="{66C35200-49EF-51EF-E338-1FB05F3FC2BD}"/>
              </a:ext>
            </a:extLst>
          </p:cNvPr>
          <p:cNvPicPr>
            <a:picLocks noChangeAspect="1"/>
          </p:cNvPicPr>
          <p:nvPr/>
        </p:nvPicPr>
        <p:blipFill>
          <a:blip r:embed="rId4"/>
          <a:stretch>
            <a:fillRect/>
          </a:stretch>
        </p:blipFill>
        <p:spPr>
          <a:xfrm>
            <a:off x="6627705" y="4892686"/>
            <a:ext cx="1296450" cy="3251413"/>
          </a:xfrm>
          <a:prstGeom prst="rect">
            <a:avLst/>
          </a:prstGeom>
        </p:spPr>
      </p:pic>
      <p:pic>
        <p:nvPicPr>
          <p:cNvPr id="9" name="Picture 23">
            <a:extLst>
              <a:ext uri="{FF2B5EF4-FFF2-40B4-BE49-F238E27FC236}">
                <a16:creationId xmlns:a16="http://schemas.microsoft.com/office/drawing/2014/main" id="{0719432C-B8ED-3D2D-BC43-CEF4FDA3217F}"/>
              </a:ext>
            </a:extLst>
          </p:cNvPr>
          <p:cNvPicPr>
            <a:picLocks noChangeAspect="1"/>
          </p:cNvPicPr>
          <p:nvPr/>
        </p:nvPicPr>
        <p:blipFill>
          <a:blip r:embed="rId5"/>
          <a:stretch>
            <a:fillRect/>
          </a:stretch>
        </p:blipFill>
        <p:spPr>
          <a:xfrm>
            <a:off x="7946723" y="4871378"/>
            <a:ext cx="1565517" cy="3247217"/>
          </a:xfrm>
          <a:prstGeom prst="rect">
            <a:avLst/>
          </a:prstGeom>
        </p:spPr>
      </p:pic>
    </p:spTree>
    <p:extLst>
      <p:ext uri="{BB962C8B-B14F-4D97-AF65-F5344CB8AC3E}">
        <p14:creationId xmlns:p14="http://schemas.microsoft.com/office/powerpoint/2010/main" val="3378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 y="8085261"/>
            <a:ext cx="14648640" cy="148036"/>
            <a:chOff x="-5025" y="6737718"/>
            <a:chExt cx="12207200" cy="123363"/>
          </a:xfrm>
        </p:grpSpPr>
        <p:sp>
          <p:nvSpPr>
            <p:cNvPr id="8" name="Rectangle 7">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9" name="Rectangle 8">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3" name="TextBox 20">
            <a:extLst>
              <a:ext uri="{FF2B5EF4-FFF2-40B4-BE49-F238E27FC236}">
                <a16:creationId xmlns:a16="http://schemas.microsoft.com/office/drawing/2014/main" id="{0B281E14-5E39-4D04-9CB1-00D852A5D7FF}"/>
              </a:ext>
            </a:extLst>
          </p:cNvPr>
          <p:cNvSpPr txBox="1"/>
          <p:nvPr/>
        </p:nvSpPr>
        <p:spPr>
          <a:xfrm>
            <a:off x="1280816" y="85391"/>
            <a:ext cx="10916627" cy="461665"/>
          </a:xfrm>
          <a:prstGeom prst="rect">
            <a:avLst/>
          </a:prstGeom>
          <a:noFill/>
        </p:spPr>
        <p:txBody>
          <a:bodyPr wrap="square"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latin typeface="+mj-lt"/>
                <a:cs typeface="Poppins SemiBold" panose="00000700000000000000" pitchFamily="2" charset="0"/>
              </a:rPr>
              <a:t>HELİKAL TOMOTHERAPY TEDAVİ YÖNTEMİ 3D PRİ</a:t>
            </a:r>
            <a:r>
              <a:rPr lang="tr-TR" sz="2400" b="1" dirty="0">
                <a:solidFill>
                  <a:schemeClr val="tx1">
                    <a:lumMod val="85000"/>
                    <a:lumOff val="15000"/>
                  </a:schemeClr>
                </a:solidFill>
                <a:latin typeface="+mj-lt"/>
                <a:cs typeface="Poppins SemiBold" panose="00000700000000000000" pitchFamily="2" charset="0"/>
              </a:rPr>
              <a:t>N</a:t>
            </a:r>
            <a:r>
              <a:rPr lang="en-US" sz="2400" b="1" dirty="0">
                <a:solidFill>
                  <a:schemeClr val="tx1">
                    <a:lumMod val="85000"/>
                    <a:lumOff val="15000"/>
                  </a:schemeClr>
                </a:solidFill>
                <a:latin typeface="+mj-lt"/>
                <a:cs typeface="Poppins SemiBold" panose="00000700000000000000" pitchFamily="2" charset="0"/>
              </a:rPr>
              <a:t>TER GİBİ</a:t>
            </a:r>
            <a:endParaRPr lang="tr-TR" sz="2400" b="1" dirty="0">
              <a:solidFill>
                <a:schemeClr val="tx1">
                  <a:lumMod val="85000"/>
                  <a:lumOff val="15000"/>
                </a:schemeClr>
              </a:solidFill>
              <a:latin typeface="+mj-lt"/>
              <a:cs typeface="Poppins SemiBold" panose="00000700000000000000" pitchFamily="2" charset="0"/>
            </a:endParaRPr>
          </a:p>
        </p:txBody>
      </p:sp>
      <p:pic>
        <p:nvPicPr>
          <p:cNvPr id="4" name="Picture 3" descr="Spiral_CT">
            <a:extLst>
              <a:ext uri="{FF2B5EF4-FFF2-40B4-BE49-F238E27FC236}">
                <a16:creationId xmlns:a16="http://schemas.microsoft.com/office/drawing/2014/main" id="{291C6D05-2933-414C-B690-3F0C90B518CD}"/>
              </a:ext>
            </a:extLst>
          </p:cNvPr>
          <p:cNvPicPr>
            <a:picLocks noChangeAspect="1" noChangeArrowheads="1"/>
          </p:cNvPicPr>
          <p:nvPr/>
        </p:nvPicPr>
        <p:blipFill>
          <a:blip r:embed="rId2" cstate="print">
            <a:lum bright="12000"/>
            <a:extLst>
              <a:ext uri="{28A0092B-C50C-407E-A947-70E740481C1C}">
                <a14:useLocalDpi xmlns:a14="http://schemas.microsoft.com/office/drawing/2010/main" val="0"/>
              </a:ext>
            </a:extLst>
          </a:blip>
          <a:srcRect t="31960" b="10664"/>
          <a:stretch>
            <a:fillRect/>
          </a:stretch>
        </p:blipFill>
        <p:spPr bwMode="auto">
          <a:xfrm>
            <a:off x="7772871" y="821852"/>
            <a:ext cx="6774366" cy="417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3B47195-7011-4065-A4DC-819FB8226E7A}"/>
              </a:ext>
            </a:extLst>
          </p:cNvPr>
          <p:cNvSpPr txBox="1"/>
          <p:nvPr/>
        </p:nvSpPr>
        <p:spPr>
          <a:xfrm>
            <a:off x="1140536" y="5592614"/>
            <a:ext cx="5939819" cy="1938992"/>
          </a:xfrm>
          <a:prstGeom prst="rect">
            <a:avLst/>
          </a:prstGeom>
          <a:noFill/>
        </p:spPr>
        <p:txBody>
          <a:bodyPr wrap="square"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000" b="1" dirty="0">
                <a:solidFill>
                  <a:schemeClr val="tx1">
                    <a:lumMod val="85000"/>
                    <a:lumOff val="15000"/>
                  </a:schemeClr>
                </a:solidFill>
                <a:cs typeface="Poppins SemiBold" panose="00000700000000000000" pitchFamily="2" charset="0"/>
              </a:rPr>
              <a:t>Masa </a:t>
            </a:r>
            <a:r>
              <a:rPr lang="en-US" sz="2000" b="1" dirty="0" err="1">
                <a:solidFill>
                  <a:schemeClr val="tx1">
                    <a:lumMod val="85000"/>
                    <a:lumOff val="15000"/>
                  </a:schemeClr>
                </a:solidFill>
                <a:cs typeface="Poppins SemiBold" panose="00000700000000000000" pitchFamily="2" charset="0"/>
              </a:rPr>
              <a:t>Tedavi</a:t>
            </a:r>
            <a:r>
              <a:rPr lang="en-US" sz="2000" b="1" dirty="0">
                <a:solidFill>
                  <a:schemeClr val="tx1">
                    <a:lumMod val="85000"/>
                    <a:lumOff val="15000"/>
                  </a:schemeClr>
                </a:solidFill>
                <a:cs typeface="Poppins SemiBold" panose="00000700000000000000" pitchFamily="2" charset="0"/>
              </a:rPr>
              <a:t> </a:t>
            </a:r>
            <a:r>
              <a:rPr lang="en-US" sz="2000" b="1" dirty="0" err="1">
                <a:solidFill>
                  <a:schemeClr val="tx1">
                    <a:lumMod val="85000"/>
                    <a:lumOff val="15000"/>
                  </a:schemeClr>
                </a:solidFill>
                <a:cs typeface="Poppins SemiBold" panose="00000700000000000000" pitchFamily="2" charset="0"/>
              </a:rPr>
              <a:t>Sirasinda</a:t>
            </a:r>
            <a:r>
              <a:rPr lang="en-US" sz="2000" b="1" dirty="0">
                <a:solidFill>
                  <a:schemeClr val="tx1">
                    <a:lumMod val="85000"/>
                    <a:lumOff val="15000"/>
                  </a:schemeClr>
                </a:solidFill>
                <a:cs typeface="Poppins SemiBold" panose="00000700000000000000" pitchFamily="2" charset="0"/>
              </a:rPr>
              <a:t> </a:t>
            </a:r>
            <a:r>
              <a:rPr lang="en-US" sz="2000" b="1" dirty="0" err="1">
                <a:solidFill>
                  <a:schemeClr val="tx1">
                    <a:lumMod val="85000"/>
                    <a:lumOff val="15000"/>
                  </a:schemeClr>
                </a:solidFill>
                <a:cs typeface="Poppins SemiBold" panose="00000700000000000000" pitchFamily="2" charset="0"/>
              </a:rPr>
              <a:t>Sabit</a:t>
            </a:r>
            <a:r>
              <a:rPr lang="en-US" sz="2000" b="1" dirty="0">
                <a:solidFill>
                  <a:schemeClr val="tx1">
                    <a:lumMod val="85000"/>
                    <a:lumOff val="15000"/>
                  </a:schemeClr>
                </a:solidFill>
                <a:cs typeface="Poppins SemiBold" panose="00000700000000000000" pitchFamily="2" charset="0"/>
              </a:rPr>
              <a:t> </a:t>
            </a:r>
            <a:r>
              <a:rPr lang="en-US" sz="2000" b="1" dirty="0" err="1">
                <a:solidFill>
                  <a:schemeClr val="tx1">
                    <a:lumMod val="85000"/>
                    <a:lumOff val="15000"/>
                  </a:schemeClr>
                </a:solidFill>
                <a:cs typeface="Poppins SemiBold" panose="00000700000000000000" pitchFamily="2" charset="0"/>
              </a:rPr>
              <a:t>Hizla</a:t>
            </a:r>
            <a:r>
              <a:rPr lang="en-US" sz="2000" b="1" dirty="0">
                <a:solidFill>
                  <a:schemeClr val="tx1">
                    <a:lumMod val="85000"/>
                    <a:lumOff val="15000"/>
                  </a:schemeClr>
                </a:solidFill>
                <a:cs typeface="Poppins SemiBold" panose="00000700000000000000" pitchFamily="2" charset="0"/>
              </a:rPr>
              <a:t> </a:t>
            </a:r>
            <a:r>
              <a:rPr lang="en-US" sz="2000" b="1" dirty="0" err="1">
                <a:solidFill>
                  <a:schemeClr val="tx1">
                    <a:lumMod val="85000"/>
                    <a:lumOff val="15000"/>
                  </a:schemeClr>
                </a:solidFill>
                <a:cs typeface="Poppins SemiBold" panose="00000700000000000000" pitchFamily="2" charset="0"/>
              </a:rPr>
              <a:t>Hareket</a:t>
            </a:r>
            <a:r>
              <a:rPr lang="en-US" sz="2000" b="1" dirty="0">
                <a:solidFill>
                  <a:schemeClr val="tx1">
                    <a:lumMod val="85000"/>
                    <a:lumOff val="15000"/>
                  </a:schemeClr>
                </a:solidFill>
                <a:cs typeface="Poppins SemiBold" panose="00000700000000000000" pitchFamily="2" charset="0"/>
              </a:rPr>
              <a:t> </a:t>
            </a:r>
            <a:r>
              <a:rPr lang="en-US" sz="2000" b="1" dirty="0" err="1">
                <a:solidFill>
                  <a:schemeClr val="tx1">
                    <a:lumMod val="85000"/>
                    <a:lumOff val="15000"/>
                  </a:schemeClr>
                </a:solidFill>
                <a:cs typeface="Poppins SemiBold" panose="00000700000000000000" pitchFamily="2" charset="0"/>
              </a:rPr>
              <a:t>Etmeli</a:t>
            </a:r>
            <a:endParaRPr lang="en-US" sz="2000" b="1" dirty="0">
              <a:solidFill>
                <a:schemeClr val="tx1">
                  <a:lumMod val="85000"/>
                  <a:lumOff val="15000"/>
                </a:schemeClr>
              </a:solidFill>
              <a:cs typeface="Poppins SemiBold" panose="00000700000000000000" pitchFamily="2" charset="0"/>
            </a:endParaRPr>
          </a:p>
          <a:p>
            <a:pPr marL="285750" indent="-285750">
              <a:buFont typeface="Arial" panose="020B0604020202020204" pitchFamily="34" charset="0"/>
              <a:buChar char="•"/>
            </a:pPr>
            <a:r>
              <a:rPr lang="en-US" sz="2000" b="1" dirty="0" err="1">
                <a:solidFill>
                  <a:schemeClr val="tx1">
                    <a:lumMod val="85000"/>
                    <a:lumOff val="15000"/>
                  </a:schemeClr>
                </a:solidFill>
                <a:cs typeface="Poppins SemiBold" panose="00000700000000000000" pitchFamily="2" charset="0"/>
              </a:rPr>
              <a:t>Kolimasyon</a:t>
            </a:r>
            <a:r>
              <a:rPr lang="en-US" sz="2000" b="1" dirty="0">
                <a:solidFill>
                  <a:schemeClr val="tx1">
                    <a:lumMod val="85000"/>
                    <a:lumOff val="15000"/>
                  </a:schemeClr>
                </a:solidFill>
                <a:cs typeface="Poppins SemiBold" panose="00000700000000000000" pitchFamily="2" charset="0"/>
              </a:rPr>
              <a:t> </a:t>
            </a:r>
            <a:r>
              <a:rPr lang="en-US" sz="2000" b="1" dirty="0" err="1">
                <a:solidFill>
                  <a:schemeClr val="tx1">
                    <a:lumMod val="85000"/>
                    <a:lumOff val="15000"/>
                  </a:schemeClr>
                </a:solidFill>
                <a:cs typeface="Poppins SemiBold" panose="00000700000000000000" pitchFamily="2" charset="0"/>
              </a:rPr>
              <a:t>Sistemi</a:t>
            </a:r>
            <a:r>
              <a:rPr lang="en-US" sz="2000" b="1" dirty="0">
                <a:solidFill>
                  <a:schemeClr val="tx1">
                    <a:lumMod val="85000"/>
                    <a:lumOff val="15000"/>
                  </a:schemeClr>
                </a:solidFill>
                <a:cs typeface="Poppins SemiBold" panose="00000700000000000000" pitchFamily="2" charset="0"/>
              </a:rPr>
              <a:t> Buna Uygun </a:t>
            </a:r>
            <a:r>
              <a:rPr lang="en-US" sz="2000" b="1" dirty="0" err="1">
                <a:solidFill>
                  <a:schemeClr val="tx1">
                    <a:lumMod val="85000"/>
                    <a:lumOff val="15000"/>
                  </a:schemeClr>
                </a:solidFill>
                <a:cs typeface="Poppins SemiBold" panose="00000700000000000000" pitchFamily="2" charset="0"/>
              </a:rPr>
              <a:t>Olmali</a:t>
            </a:r>
            <a:r>
              <a:rPr lang="en-US" sz="2000" b="1" dirty="0">
                <a:solidFill>
                  <a:schemeClr val="tx1">
                    <a:lumMod val="85000"/>
                    <a:lumOff val="15000"/>
                  </a:schemeClr>
                </a:solidFill>
                <a:cs typeface="Poppins SemiBold" panose="00000700000000000000" pitchFamily="2" charset="0"/>
              </a:rPr>
              <a:t> (Fan Bean)</a:t>
            </a:r>
            <a:endParaRPr lang="tr-TR" sz="2000" b="1" dirty="0">
              <a:solidFill>
                <a:schemeClr val="tx1">
                  <a:lumMod val="85000"/>
                  <a:lumOff val="15000"/>
                </a:schemeClr>
              </a:solidFill>
              <a:cs typeface="Poppins SemiBold" panose="00000700000000000000" pitchFamily="2" charset="0"/>
            </a:endParaRPr>
          </a:p>
          <a:p>
            <a:endParaRPr lang="tr-TR" sz="2000" b="1" dirty="0">
              <a:solidFill>
                <a:schemeClr val="tx1">
                  <a:lumMod val="85000"/>
                  <a:lumOff val="15000"/>
                </a:schemeClr>
              </a:solidFill>
              <a:ea typeface="Instrument Sans"/>
            </a:endParaRPr>
          </a:p>
          <a:p>
            <a:pPr marL="285750" indent="-285750">
              <a:buFont typeface="Arial" panose="020B0604020202020204" pitchFamily="34" charset="0"/>
              <a:buChar char="•"/>
            </a:pPr>
            <a:endParaRPr lang="tr-TR" sz="2000" b="1" dirty="0">
              <a:solidFill>
                <a:schemeClr val="tx1">
                  <a:lumMod val="85000"/>
                  <a:lumOff val="15000"/>
                </a:schemeClr>
              </a:solidFill>
              <a:ea typeface="Instrument Sans"/>
            </a:endParaRPr>
          </a:p>
          <a:p>
            <a:pPr marL="285750" indent="-285750">
              <a:buFont typeface="Arial" panose="020B0604020202020204" pitchFamily="34" charset="0"/>
              <a:buChar char="•"/>
            </a:pPr>
            <a:endParaRPr lang="en-US" sz="2000" b="1" dirty="0">
              <a:solidFill>
                <a:schemeClr val="tx1">
                  <a:lumMod val="85000"/>
                  <a:lumOff val="15000"/>
                </a:schemeClr>
              </a:solidFill>
              <a:cs typeface="Poppins SemiBold" panose="00000700000000000000" pitchFamily="2" charset="0"/>
            </a:endParaRPr>
          </a:p>
          <a:p>
            <a:endParaRPr lang="tr-TR" sz="2000" b="1" u="sng" dirty="0">
              <a:solidFill>
                <a:schemeClr val="tx1">
                  <a:lumMod val="85000"/>
                  <a:lumOff val="15000"/>
                </a:schemeClr>
              </a:solidFill>
              <a:cs typeface="Poppins SemiBold" panose="00000700000000000000" pitchFamily="2" charset="0"/>
            </a:endParaRPr>
          </a:p>
        </p:txBody>
      </p:sp>
      <p:sp>
        <p:nvSpPr>
          <p:cNvPr id="12" name="TextBox 1">
            <a:extLst>
              <a:ext uri="{FF2B5EF4-FFF2-40B4-BE49-F238E27FC236}">
                <a16:creationId xmlns:a16="http://schemas.microsoft.com/office/drawing/2014/main" id="{18734C67-FBAD-4EC7-A35A-A5B3697DAA47}"/>
              </a:ext>
            </a:extLst>
          </p:cNvPr>
          <p:cNvSpPr txBox="1"/>
          <p:nvPr/>
        </p:nvSpPr>
        <p:spPr>
          <a:xfrm>
            <a:off x="9446280" y="5540890"/>
            <a:ext cx="4420500" cy="369332"/>
          </a:xfrm>
          <a:prstGeom prst="rect">
            <a:avLst/>
          </a:prstGeom>
          <a:noFill/>
        </p:spPr>
        <p:txBody>
          <a:bodyPr wrap="square"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chemeClr val="tx1">
                    <a:lumMod val="85000"/>
                    <a:lumOff val="15000"/>
                  </a:schemeClr>
                </a:solidFill>
                <a:latin typeface="Poppins SemiBold" panose="00000700000000000000" pitchFamily="2" charset="0"/>
                <a:cs typeface="Poppins SemiBold" panose="00000700000000000000" pitchFamily="2" charset="0"/>
              </a:rPr>
              <a:t>40 cm</a:t>
            </a:r>
            <a:r>
              <a:rPr lang="tr-TR" sz="1800" b="1" dirty="0">
                <a:solidFill>
                  <a:schemeClr val="tx1">
                    <a:lumMod val="85000"/>
                    <a:lumOff val="15000"/>
                  </a:schemeClr>
                </a:solidFill>
                <a:latin typeface="Poppins SemiBold" panose="00000700000000000000" pitchFamily="2" charset="0"/>
                <a:cs typeface="Poppins SemiBold" panose="00000700000000000000" pitchFamily="2" charset="0"/>
              </a:rPr>
              <a:t> </a:t>
            </a:r>
            <a:r>
              <a:rPr lang="en-US" sz="1800" b="1" dirty="0">
                <a:solidFill>
                  <a:schemeClr val="tx1">
                    <a:lumMod val="85000"/>
                    <a:lumOff val="15000"/>
                  </a:schemeClr>
                </a:solidFill>
                <a:latin typeface="Poppins SemiBold" panose="00000700000000000000" pitchFamily="2" charset="0"/>
                <a:cs typeface="Poppins SemiBold" panose="00000700000000000000" pitchFamily="2" charset="0"/>
              </a:rPr>
              <a:t>x</a:t>
            </a:r>
            <a:r>
              <a:rPr lang="tr-TR" sz="1800" b="1" dirty="0">
                <a:solidFill>
                  <a:schemeClr val="tx1">
                    <a:lumMod val="85000"/>
                    <a:lumOff val="15000"/>
                  </a:schemeClr>
                </a:solidFill>
                <a:latin typeface="Poppins SemiBold" panose="00000700000000000000" pitchFamily="2" charset="0"/>
                <a:cs typeface="Poppins SemiBold" panose="00000700000000000000" pitchFamily="2" charset="0"/>
              </a:rPr>
              <a:t> </a:t>
            </a:r>
            <a:r>
              <a:rPr lang="en-US" sz="1800" b="1" dirty="0">
                <a:solidFill>
                  <a:schemeClr val="tx1">
                    <a:lumMod val="85000"/>
                    <a:lumOff val="15000"/>
                  </a:schemeClr>
                </a:solidFill>
                <a:latin typeface="Poppins SemiBold" panose="00000700000000000000" pitchFamily="2" charset="0"/>
                <a:cs typeface="Poppins SemiBold" panose="00000700000000000000" pitchFamily="2" charset="0"/>
              </a:rPr>
              <a:t>135 cm </a:t>
            </a:r>
            <a:r>
              <a:rPr lang="en-US" sz="1800" b="1" dirty="0" err="1">
                <a:solidFill>
                  <a:schemeClr val="tx1">
                    <a:lumMod val="85000"/>
                    <a:lumOff val="15000"/>
                  </a:schemeClr>
                </a:solidFill>
                <a:latin typeface="Poppins SemiBold" panose="00000700000000000000" pitchFamily="2" charset="0"/>
                <a:cs typeface="Poppins SemiBold" panose="00000700000000000000" pitchFamily="2" charset="0"/>
              </a:rPr>
              <a:t>Tedavi</a:t>
            </a:r>
            <a:r>
              <a:rPr lang="en-US" sz="1800" b="1" dirty="0">
                <a:solidFill>
                  <a:schemeClr val="tx1">
                    <a:lumMod val="85000"/>
                    <a:lumOff val="15000"/>
                  </a:schemeClr>
                </a:solidFill>
                <a:latin typeface="Poppins SemiBold" panose="00000700000000000000" pitchFamily="2" charset="0"/>
                <a:cs typeface="Poppins SemiBold" panose="00000700000000000000" pitchFamily="2" charset="0"/>
              </a:rPr>
              <a:t> </a:t>
            </a:r>
            <a:r>
              <a:rPr lang="tr-TR" b="1" dirty="0" err="1">
                <a:solidFill>
                  <a:schemeClr val="tx1">
                    <a:lumMod val="85000"/>
                    <a:lumOff val="15000"/>
                  </a:schemeClr>
                </a:solidFill>
                <a:latin typeface="Poppins SemiBold" panose="00000700000000000000" pitchFamily="2" charset="0"/>
                <a:cs typeface="Poppins SemiBold" panose="00000700000000000000" pitchFamily="2" charset="0"/>
              </a:rPr>
              <a:t>A</a:t>
            </a:r>
            <a:r>
              <a:rPr lang="en-US" sz="1800" b="1" dirty="0" err="1">
                <a:solidFill>
                  <a:schemeClr val="tx1">
                    <a:lumMod val="85000"/>
                    <a:lumOff val="15000"/>
                  </a:schemeClr>
                </a:solidFill>
                <a:latin typeface="Poppins SemiBold" panose="00000700000000000000" pitchFamily="2" charset="0"/>
                <a:cs typeface="Poppins SemiBold" panose="00000700000000000000" pitchFamily="2" charset="0"/>
              </a:rPr>
              <a:t>lanı</a:t>
            </a:r>
            <a:endParaRPr lang="tr-TR" sz="1800" b="1" dirty="0">
              <a:solidFill>
                <a:schemeClr val="tx1">
                  <a:lumMod val="85000"/>
                  <a:lumOff val="15000"/>
                </a:schemeClr>
              </a:solidFill>
              <a:latin typeface="Poppins SemiBold" panose="00000700000000000000" pitchFamily="2" charset="0"/>
              <a:cs typeface="Poppins SemiBold" panose="00000700000000000000" pitchFamily="2" charset="0"/>
            </a:endParaRPr>
          </a:p>
        </p:txBody>
      </p:sp>
      <p:sp>
        <p:nvSpPr>
          <p:cNvPr id="14" name="Google Shape;202;p26">
            <a:extLst>
              <a:ext uri="{FF2B5EF4-FFF2-40B4-BE49-F238E27FC236}">
                <a16:creationId xmlns:a16="http://schemas.microsoft.com/office/drawing/2014/main" id="{CD606B9A-1B5C-AAD8-689A-DCEEC3377163}"/>
              </a:ext>
            </a:extLst>
          </p:cNvPr>
          <p:cNvSpPr txBox="1">
            <a:spLocks/>
          </p:cNvSpPr>
          <p:nvPr/>
        </p:nvSpPr>
        <p:spPr>
          <a:xfrm>
            <a:off x="4110446" y="6353150"/>
            <a:ext cx="3441200" cy="1484836"/>
          </a:xfrm>
          <a:prstGeom prst="rect">
            <a:avLst/>
          </a:prstGeom>
        </p:spPr>
        <p:txBody>
          <a:bodyPr spcFirstLastPara="1" wrap="square" lIns="0" tIns="0" rIns="0" bIns="0" anchor="b" anchorCtr="0">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pPr>
            <a:endParaRPr lang="tr-TR" sz="9600" dirty="0">
              <a:solidFill>
                <a:schemeClr val="tx1">
                  <a:lumMod val="85000"/>
                  <a:lumOff val="15000"/>
                </a:schemeClr>
              </a:solidFill>
              <a:latin typeface="Poppins SemiBold" panose="00000700000000000000" pitchFamily="2" charset="0"/>
              <a:cs typeface="Poppins SemiBold" panose="00000700000000000000" pitchFamily="2" charset="0"/>
            </a:endParaRPr>
          </a:p>
        </p:txBody>
      </p:sp>
      <p:pic>
        <p:nvPicPr>
          <p:cNvPr id="13" name="Picture 2" descr="HelicalEquation_wblack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677" y="827471"/>
            <a:ext cx="6608958" cy="416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646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4" name="Image 1" descr="preencoded.png"/>
          <p:cNvPicPr>
            <a:picLocks noChangeAspect="1"/>
          </p:cNvPicPr>
          <p:nvPr/>
        </p:nvPicPr>
        <p:blipFill>
          <a:blip r:embed="rId3"/>
          <a:stretch>
            <a:fillRect/>
          </a:stretch>
        </p:blipFill>
        <p:spPr>
          <a:xfrm>
            <a:off x="-7620" y="0"/>
            <a:ext cx="3657600" cy="8229600"/>
          </a:xfrm>
          <a:prstGeom prst="rect">
            <a:avLst/>
          </a:prstGeom>
        </p:spPr>
      </p:pic>
      <p:sp>
        <p:nvSpPr>
          <p:cNvPr id="5" name="Text 1"/>
          <p:cNvSpPr/>
          <p:nvPr/>
        </p:nvSpPr>
        <p:spPr>
          <a:xfrm>
            <a:off x="4506516" y="1156097"/>
            <a:ext cx="8496300" cy="610195"/>
          </a:xfrm>
          <a:prstGeom prst="rect">
            <a:avLst/>
          </a:prstGeom>
          <a:noFill/>
          <a:ln/>
        </p:spPr>
        <p:txBody>
          <a:bodyPr wrap="none" rtlCol="0" anchor="t"/>
          <a:lstStyle/>
          <a:p>
            <a:pPr marL="0" indent="0">
              <a:lnSpc>
                <a:spcPts val="4805"/>
              </a:lnSpc>
              <a:buNone/>
            </a:pPr>
            <a:r>
              <a:rPr lang="en-US" sz="3844" b="1" dirty="0">
                <a:solidFill>
                  <a:schemeClr val="tx1">
                    <a:lumMod val="85000"/>
                    <a:lumOff val="15000"/>
                  </a:schemeClr>
                </a:solidFill>
                <a:latin typeface="Instrument Sans" pitchFamily="34" charset="0"/>
                <a:ea typeface="Instrument Sans" pitchFamily="34" charset="-122"/>
                <a:cs typeface="Instrument Sans" pitchFamily="34" charset="-120"/>
              </a:rPr>
              <a:t>Helikal </a:t>
            </a:r>
            <a:r>
              <a:rPr lang="en-US" sz="3844" b="1" dirty="0" err="1">
                <a:solidFill>
                  <a:schemeClr val="tx1">
                    <a:lumMod val="85000"/>
                    <a:lumOff val="15000"/>
                  </a:schemeClr>
                </a:solidFill>
                <a:latin typeface="Instrument Sans" pitchFamily="34" charset="0"/>
                <a:ea typeface="Instrument Sans" pitchFamily="34" charset="-122"/>
                <a:cs typeface="Instrument Sans" pitchFamily="34" charset="-120"/>
              </a:rPr>
              <a:t>Tedavi</a:t>
            </a:r>
            <a:r>
              <a:rPr lang="en-US" sz="3844" b="1" dirty="0">
                <a:solidFill>
                  <a:schemeClr val="tx1">
                    <a:lumMod val="85000"/>
                    <a:lumOff val="15000"/>
                  </a:schemeClr>
                </a:solidFill>
                <a:latin typeface="Instrument Sans" pitchFamily="34" charset="0"/>
                <a:ea typeface="Instrument Sans" pitchFamily="34" charset="-122"/>
                <a:cs typeface="Instrument Sans" pitchFamily="34" charset="-120"/>
              </a:rPr>
              <a:t> </a:t>
            </a:r>
            <a:r>
              <a:rPr lang="en-US" sz="3844" b="1" dirty="0" err="1">
                <a:solidFill>
                  <a:schemeClr val="tx1">
                    <a:lumMod val="85000"/>
                    <a:lumOff val="15000"/>
                  </a:schemeClr>
                </a:solidFill>
                <a:latin typeface="Instrument Sans" pitchFamily="34" charset="0"/>
                <a:ea typeface="Instrument Sans" pitchFamily="34" charset="-122"/>
                <a:cs typeface="Instrument Sans" pitchFamily="34" charset="-120"/>
              </a:rPr>
              <a:t>Tekni</a:t>
            </a:r>
            <a:r>
              <a:rPr lang="tr-TR" sz="3844" b="1" dirty="0">
                <a:solidFill>
                  <a:schemeClr val="tx1">
                    <a:lumMod val="85000"/>
                    <a:lumOff val="15000"/>
                  </a:schemeClr>
                </a:solidFill>
                <a:latin typeface="Instrument Sans" pitchFamily="34" charset="0"/>
                <a:ea typeface="Instrument Sans" pitchFamily="34" charset="-122"/>
                <a:cs typeface="Instrument Sans" pitchFamily="34" charset="-120"/>
              </a:rPr>
              <a:t>ğ</a:t>
            </a:r>
            <a:r>
              <a:rPr lang="en-US" sz="3844" b="1" dirty="0" err="1">
                <a:solidFill>
                  <a:schemeClr val="tx1">
                    <a:lumMod val="85000"/>
                    <a:lumOff val="15000"/>
                  </a:schemeClr>
                </a:solidFill>
                <a:latin typeface="Instrument Sans" pitchFamily="34" charset="0"/>
                <a:ea typeface="Instrument Sans" pitchFamily="34" charset="-122"/>
                <a:cs typeface="Instrument Sans" pitchFamily="34" charset="-120"/>
              </a:rPr>
              <a:t>i</a:t>
            </a:r>
            <a:r>
              <a:rPr lang="en-US" sz="3844" b="1" dirty="0">
                <a:solidFill>
                  <a:schemeClr val="tx1">
                    <a:lumMod val="85000"/>
                    <a:lumOff val="15000"/>
                  </a:schemeClr>
                </a:solidFill>
                <a:latin typeface="Instrument Sans" pitchFamily="34" charset="0"/>
                <a:ea typeface="Instrument Sans" pitchFamily="34" charset="-122"/>
                <a:cs typeface="Instrument Sans" pitchFamily="34" charset="-120"/>
              </a:rPr>
              <a:t> ve Doz Dağılımı</a:t>
            </a:r>
            <a:endParaRPr lang="en-US" sz="3844" dirty="0">
              <a:solidFill>
                <a:schemeClr val="tx1">
                  <a:lumMod val="85000"/>
                  <a:lumOff val="15000"/>
                </a:schemeClr>
              </a:solidFill>
            </a:endParaRPr>
          </a:p>
        </p:txBody>
      </p:sp>
      <p:sp>
        <p:nvSpPr>
          <p:cNvPr id="6" name="Shape 2"/>
          <p:cNvSpPr/>
          <p:nvPr/>
        </p:nvSpPr>
        <p:spPr>
          <a:xfrm>
            <a:off x="4779883" y="2059067"/>
            <a:ext cx="38933" cy="5014317"/>
          </a:xfrm>
          <a:prstGeom prst="roundRect">
            <a:avLst>
              <a:gd name="adj" fmla="val 225688"/>
            </a:avLst>
          </a:prstGeom>
          <a:solidFill>
            <a:srgbClr val="C9CACE"/>
          </a:solidFill>
          <a:ln/>
        </p:spPr>
        <p:txBody>
          <a:bodyPr/>
          <a:lstStyle/>
          <a:p>
            <a:endParaRPr lang="tr-TR">
              <a:solidFill>
                <a:schemeClr val="tx1">
                  <a:lumMod val="85000"/>
                  <a:lumOff val="15000"/>
                </a:schemeClr>
              </a:solidFill>
            </a:endParaRPr>
          </a:p>
        </p:txBody>
      </p:sp>
      <p:sp>
        <p:nvSpPr>
          <p:cNvPr id="7" name="Shape 3"/>
          <p:cNvSpPr/>
          <p:nvPr/>
        </p:nvSpPr>
        <p:spPr>
          <a:xfrm>
            <a:off x="5018901" y="2411670"/>
            <a:ext cx="683300" cy="38933"/>
          </a:xfrm>
          <a:prstGeom prst="roundRect">
            <a:avLst>
              <a:gd name="adj" fmla="val 225688"/>
            </a:avLst>
          </a:prstGeom>
          <a:solidFill>
            <a:srgbClr val="C9CACE"/>
          </a:solidFill>
          <a:ln/>
        </p:spPr>
        <p:txBody>
          <a:bodyPr/>
          <a:lstStyle/>
          <a:p>
            <a:endParaRPr lang="tr-TR">
              <a:solidFill>
                <a:schemeClr val="tx1">
                  <a:lumMod val="85000"/>
                  <a:lumOff val="15000"/>
                </a:schemeClr>
              </a:solidFill>
            </a:endParaRPr>
          </a:p>
        </p:txBody>
      </p:sp>
      <p:sp>
        <p:nvSpPr>
          <p:cNvPr id="8" name="Shape 4"/>
          <p:cNvSpPr/>
          <p:nvPr/>
        </p:nvSpPr>
        <p:spPr>
          <a:xfrm>
            <a:off x="4579680" y="2211586"/>
            <a:ext cx="439222" cy="439222"/>
          </a:xfrm>
          <a:prstGeom prst="roundRect">
            <a:avLst>
              <a:gd name="adj" fmla="val 20005"/>
            </a:avLst>
          </a:prstGeom>
          <a:noFill/>
          <a:ln w="7620">
            <a:solidFill>
              <a:srgbClr val="C9CACE"/>
            </a:solidFill>
            <a:prstDash val="solid"/>
          </a:ln>
        </p:spPr>
        <p:txBody>
          <a:bodyPr/>
          <a:lstStyle/>
          <a:p>
            <a:endParaRPr lang="tr-TR">
              <a:solidFill>
                <a:schemeClr val="tx1">
                  <a:lumMod val="85000"/>
                  <a:lumOff val="15000"/>
                </a:schemeClr>
              </a:solidFill>
            </a:endParaRPr>
          </a:p>
        </p:txBody>
      </p:sp>
      <p:sp>
        <p:nvSpPr>
          <p:cNvPr id="9" name="Text 5"/>
          <p:cNvSpPr/>
          <p:nvPr/>
        </p:nvSpPr>
        <p:spPr>
          <a:xfrm>
            <a:off x="4742557" y="2248138"/>
            <a:ext cx="113348" cy="366117"/>
          </a:xfrm>
          <a:prstGeom prst="rect">
            <a:avLst/>
          </a:prstGeom>
          <a:noFill/>
          <a:ln/>
        </p:spPr>
        <p:txBody>
          <a:bodyPr wrap="none" rtlCol="0" anchor="t"/>
          <a:lstStyle/>
          <a:p>
            <a:pPr marL="0" indent="0" algn="ctr">
              <a:lnSpc>
                <a:spcPts val="2883"/>
              </a:lnSpc>
              <a:buNone/>
            </a:pPr>
            <a:r>
              <a:rPr lang="en-US" sz="2306" b="1" dirty="0">
                <a:solidFill>
                  <a:schemeClr val="tx1">
                    <a:lumMod val="85000"/>
                    <a:lumOff val="15000"/>
                  </a:schemeClr>
                </a:solidFill>
                <a:latin typeface="Instrument Sans" pitchFamily="34" charset="0"/>
                <a:ea typeface="Instrument Sans" pitchFamily="34" charset="-122"/>
                <a:cs typeface="Instrument Sans" pitchFamily="34" charset="-120"/>
              </a:rPr>
              <a:t>1</a:t>
            </a:r>
            <a:endParaRPr lang="en-US" sz="2306" dirty="0">
              <a:solidFill>
                <a:schemeClr val="tx1">
                  <a:lumMod val="85000"/>
                  <a:lumOff val="15000"/>
                </a:schemeClr>
              </a:solidFill>
            </a:endParaRPr>
          </a:p>
        </p:txBody>
      </p:sp>
      <p:sp>
        <p:nvSpPr>
          <p:cNvPr id="10" name="Text 6"/>
          <p:cNvSpPr/>
          <p:nvPr/>
        </p:nvSpPr>
        <p:spPr>
          <a:xfrm>
            <a:off x="5873115" y="2254210"/>
            <a:ext cx="2440662" cy="305038"/>
          </a:xfrm>
          <a:prstGeom prst="rect">
            <a:avLst/>
          </a:prstGeom>
          <a:noFill/>
          <a:ln/>
        </p:spPr>
        <p:txBody>
          <a:bodyPr wrap="none" rtlCol="0" anchor="t"/>
          <a:lstStyle/>
          <a:p>
            <a:pPr marL="0" indent="0" algn="l">
              <a:lnSpc>
                <a:spcPts val="2402"/>
              </a:lnSpc>
              <a:buNone/>
            </a:pPr>
            <a:r>
              <a:rPr lang="en-US" sz="1922" b="1" dirty="0">
                <a:solidFill>
                  <a:schemeClr val="tx1">
                    <a:lumMod val="85000"/>
                    <a:lumOff val="15000"/>
                  </a:schemeClr>
                </a:solidFill>
                <a:latin typeface="Instrument Sans" pitchFamily="34" charset="0"/>
                <a:ea typeface="Instrument Sans" pitchFamily="34" charset="-122"/>
                <a:cs typeface="Instrument Sans" pitchFamily="34" charset="-120"/>
              </a:rPr>
              <a:t>Helikal Tarama</a:t>
            </a:r>
            <a:endParaRPr lang="en-US" sz="1922" dirty="0">
              <a:solidFill>
                <a:schemeClr val="tx1">
                  <a:lumMod val="85000"/>
                  <a:lumOff val="15000"/>
                </a:schemeClr>
              </a:solidFill>
            </a:endParaRPr>
          </a:p>
        </p:txBody>
      </p:sp>
      <p:sp>
        <p:nvSpPr>
          <p:cNvPr id="11" name="Text 7"/>
          <p:cNvSpPr/>
          <p:nvPr/>
        </p:nvSpPr>
        <p:spPr>
          <a:xfrm>
            <a:off x="5873115" y="2676287"/>
            <a:ext cx="7908250" cy="937260"/>
          </a:xfrm>
          <a:prstGeom prst="rect">
            <a:avLst/>
          </a:prstGeom>
          <a:noFill/>
          <a:ln/>
        </p:spPr>
        <p:txBody>
          <a:bodyPr wrap="square" rtlCol="0" anchor="t"/>
          <a:lstStyle/>
          <a:p>
            <a:pPr marL="0" indent="0" algn="just">
              <a:lnSpc>
                <a:spcPts val="2460"/>
              </a:lnSpc>
              <a:buNone/>
            </a:pPr>
            <a:r>
              <a:rPr lang="en-US" sz="2000" dirty="0">
                <a:solidFill>
                  <a:schemeClr val="tx1">
                    <a:lumMod val="85000"/>
                    <a:lumOff val="15000"/>
                  </a:schemeClr>
                </a:solidFill>
                <a:ea typeface="Instrument Sans" pitchFamily="34" charset="-122"/>
                <a:cs typeface="Instrument Sans" pitchFamily="34" charset="-120"/>
              </a:rPr>
              <a:t>Tomotherapy'de hedef bölge, dönen bir lineer akseleratör tarafından bir </a:t>
            </a:r>
            <a:r>
              <a:rPr lang="en-US" sz="2000" dirty="0" err="1">
                <a:solidFill>
                  <a:schemeClr val="tx1">
                    <a:lumMod val="85000"/>
                    <a:lumOff val="15000"/>
                  </a:schemeClr>
                </a:solidFill>
                <a:ea typeface="Instrument Sans" pitchFamily="34" charset="-122"/>
                <a:cs typeface="Instrument Sans" pitchFamily="34" charset="-120"/>
              </a:rPr>
              <a:t>helikal</a:t>
            </a:r>
            <a:r>
              <a:rPr lang="en-US" sz="2000" dirty="0">
                <a:solidFill>
                  <a:schemeClr val="tx1">
                    <a:lumMod val="85000"/>
                    <a:lumOff val="15000"/>
                  </a:schemeClr>
                </a:solidFill>
                <a:ea typeface="Instrument Sans" pitchFamily="34" charset="-122"/>
                <a:cs typeface="Instrument Sans" pitchFamily="34" charset="-120"/>
              </a:rPr>
              <a:t> orbit etrafında taranır. Bu teknik, homojen bir </a:t>
            </a:r>
            <a:r>
              <a:rPr lang="en-US" sz="2000" dirty="0" err="1">
                <a:solidFill>
                  <a:schemeClr val="tx1">
                    <a:lumMod val="85000"/>
                    <a:lumOff val="15000"/>
                  </a:schemeClr>
                </a:solidFill>
                <a:ea typeface="Instrument Sans" pitchFamily="34" charset="-122"/>
                <a:cs typeface="Instrument Sans" pitchFamily="34" charset="-120"/>
              </a:rPr>
              <a:t>doz</a:t>
            </a:r>
            <a:r>
              <a:rPr lang="en-US" sz="2000" dirty="0">
                <a:solidFill>
                  <a:schemeClr val="tx1">
                    <a:lumMod val="85000"/>
                    <a:lumOff val="15000"/>
                  </a:schemeClr>
                </a:solidFill>
                <a:ea typeface="Instrument Sans" pitchFamily="34" charset="-122"/>
                <a:cs typeface="Instrument Sans" pitchFamily="34" charset="-120"/>
              </a:rPr>
              <a:t> da</a:t>
            </a:r>
            <a:r>
              <a:rPr lang="tr-TR" sz="2000" dirty="0">
                <a:solidFill>
                  <a:schemeClr val="tx1">
                    <a:lumMod val="85000"/>
                    <a:lumOff val="15000"/>
                  </a:schemeClr>
                </a:solidFill>
                <a:ea typeface="Instrument Sans" pitchFamily="34" charset="-122"/>
                <a:cs typeface="Instrument Sans" pitchFamily="34" charset="-120"/>
              </a:rPr>
              <a:t>ğ</a:t>
            </a:r>
            <a:r>
              <a:rPr lang="en-US" sz="2000" dirty="0" err="1">
                <a:solidFill>
                  <a:schemeClr val="tx1">
                    <a:lumMod val="85000"/>
                    <a:lumOff val="15000"/>
                  </a:schemeClr>
                </a:solidFill>
                <a:ea typeface="Instrument Sans" pitchFamily="34" charset="-122"/>
                <a:cs typeface="Instrument Sans" pitchFamily="34" charset="-120"/>
              </a:rPr>
              <a:t>ılımı</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sa</a:t>
            </a:r>
            <a:r>
              <a:rPr lang="tr-TR" sz="2000" dirty="0">
                <a:solidFill>
                  <a:schemeClr val="tx1">
                    <a:lumMod val="85000"/>
                    <a:lumOff val="15000"/>
                  </a:schemeClr>
                </a:solidFill>
                <a:ea typeface="Instrument Sans" pitchFamily="34" charset="-122"/>
                <a:cs typeface="Instrument Sans" pitchFamily="34" charset="-120"/>
              </a:rPr>
              <a:t>ğ</a:t>
            </a:r>
            <a:r>
              <a:rPr lang="en-US" sz="2000" dirty="0">
                <a:solidFill>
                  <a:schemeClr val="tx1">
                    <a:lumMod val="85000"/>
                    <a:lumOff val="15000"/>
                  </a:schemeClr>
                </a:solidFill>
                <a:ea typeface="Instrument Sans" pitchFamily="34" charset="-122"/>
                <a:cs typeface="Instrument Sans" pitchFamily="34" charset="-120"/>
              </a:rPr>
              <a:t>lar ve kritik organları </a:t>
            </a:r>
            <a:r>
              <a:rPr lang="en-US" sz="2000" dirty="0" err="1">
                <a:solidFill>
                  <a:schemeClr val="tx1">
                    <a:lumMod val="85000"/>
                    <a:lumOff val="15000"/>
                  </a:schemeClr>
                </a:solidFill>
                <a:ea typeface="Instrument Sans" pitchFamily="34" charset="-122"/>
                <a:cs typeface="Instrument Sans" pitchFamily="34" charset="-120"/>
              </a:rPr>
              <a:t>daha</a:t>
            </a:r>
            <a:r>
              <a:rPr lang="en-US" sz="2000" dirty="0">
                <a:solidFill>
                  <a:schemeClr val="tx1">
                    <a:lumMod val="85000"/>
                    <a:lumOff val="15000"/>
                  </a:schemeClr>
                </a:solidFill>
                <a:ea typeface="Instrument Sans" pitchFamily="34" charset="-122"/>
                <a:cs typeface="Instrument Sans" pitchFamily="34" charset="-120"/>
              </a:rPr>
              <a:t> iyi</a:t>
            </a:r>
            <a:r>
              <a:rPr lang="tr-TR" sz="2000" dirty="0">
                <a:solidFill>
                  <a:schemeClr val="tx1">
                    <a:lumMod val="85000"/>
                    <a:lumOff val="15000"/>
                  </a:schemeClr>
                </a:solidFill>
                <a:ea typeface="Instrument Sans" pitchFamily="34" charset="-122"/>
                <a:cs typeface="Instrument Sans" pitchFamily="34" charset="-120"/>
              </a:rPr>
              <a:t> şekilde</a:t>
            </a:r>
            <a:r>
              <a:rPr lang="en-US" sz="2000" dirty="0">
                <a:solidFill>
                  <a:schemeClr val="tx1">
                    <a:lumMod val="85000"/>
                    <a:lumOff val="15000"/>
                  </a:schemeClr>
                </a:solidFill>
                <a:ea typeface="Instrument Sans" pitchFamily="34" charset="-122"/>
                <a:cs typeface="Instrument Sans" pitchFamily="34" charset="-120"/>
              </a:rPr>
              <a:t> korur.</a:t>
            </a:r>
            <a:endParaRPr lang="en-US" sz="2000" dirty="0">
              <a:solidFill>
                <a:schemeClr val="tx1">
                  <a:lumMod val="85000"/>
                  <a:lumOff val="15000"/>
                </a:schemeClr>
              </a:solidFill>
            </a:endParaRPr>
          </a:p>
        </p:txBody>
      </p:sp>
      <p:sp>
        <p:nvSpPr>
          <p:cNvPr id="12" name="Shape 8"/>
          <p:cNvSpPr/>
          <p:nvPr/>
        </p:nvSpPr>
        <p:spPr>
          <a:xfrm>
            <a:off x="5018901" y="4356437"/>
            <a:ext cx="683300" cy="38933"/>
          </a:xfrm>
          <a:prstGeom prst="roundRect">
            <a:avLst>
              <a:gd name="adj" fmla="val 225688"/>
            </a:avLst>
          </a:prstGeom>
          <a:solidFill>
            <a:srgbClr val="C9CACE"/>
          </a:solidFill>
          <a:ln/>
        </p:spPr>
        <p:txBody>
          <a:bodyPr/>
          <a:lstStyle/>
          <a:p>
            <a:endParaRPr lang="tr-TR">
              <a:solidFill>
                <a:schemeClr val="tx1">
                  <a:lumMod val="85000"/>
                  <a:lumOff val="15000"/>
                </a:schemeClr>
              </a:solidFill>
            </a:endParaRPr>
          </a:p>
        </p:txBody>
      </p:sp>
      <p:sp>
        <p:nvSpPr>
          <p:cNvPr id="13" name="Shape 9"/>
          <p:cNvSpPr/>
          <p:nvPr/>
        </p:nvSpPr>
        <p:spPr>
          <a:xfrm>
            <a:off x="4579680" y="4156353"/>
            <a:ext cx="439222" cy="439222"/>
          </a:xfrm>
          <a:prstGeom prst="roundRect">
            <a:avLst>
              <a:gd name="adj" fmla="val 20005"/>
            </a:avLst>
          </a:prstGeom>
          <a:noFill/>
          <a:ln w="7620">
            <a:solidFill>
              <a:srgbClr val="C9CACE"/>
            </a:solidFill>
            <a:prstDash val="solid"/>
          </a:ln>
        </p:spPr>
        <p:txBody>
          <a:bodyPr/>
          <a:lstStyle/>
          <a:p>
            <a:endParaRPr lang="tr-TR">
              <a:solidFill>
                <a:schemeClr val="tx1">
                  <a:lumMod val="85000"/>
                  <a:lumOff val="15000"/>
                </a:schemeClr>
              </a:solidFill>
            </a:endParaRPr>
          </a:p>
        </p:txBody>
      </p:sp>
      <p:sp>
        <p:nvSpPr>
          <p:cNvPr id="14" name="Text 10"/>
          <p:cNvSpPr/>
          <p:nvPr/>
        </p:nvSpPr>
        <p:spPr>
          <a:xfrm>
            <a:off x="4717673" y="4192905"/>
            <a:ext cx="163116" cy="366117"/>
          </a:xfrm>
          <a:prstGeom prst="rect">
            <a:avLst/>
          </a:prstGeom>
          <a:noFill/>
          <a:ln/>
        </p:spPr>
        <p:txBody>
          <a:bodyPr wrap="none" rtlCol="0" anchor="t"/>
          <a:lstStyle/>
          <a:p>
            <a:pPr marL="0" indent="0" algn="ctr">
              <a:lnSpc>
                <a:spcPts val="2883"/>
              </a:lnSpc>
              <a:buNone/>
            </a:pPr>
            <a:r>
              <a:rPr lang="en-US" sz="2306" b="1" dirty="0">
                <a:solidFill>
                  <a:schemeClr val="tx1">
                    <a:lumMod val="85000"/>
                    <a:lumOff val="15000"/>
                  </a:schemeClr>
                </a:solidFill>
                <a:latin typeface="Instrument Sans" pitchFamily="34" charset="0"/>
                <a:ea typeface="Instrument Sans" pitchFamily="34" charset="-122"/>
                <a:cs typeface="Instrument Sans" pitchFamily="34" charset="-120"/>
              </a:rPr>
              <a:t>2</a:t>
            </a:r>
            <a:endParaRPr lang="en-US" sz="2306" dirty="0">
              <a:solidFill>
                <a:schemeClr val="tx1">
                  <a:lumMod val="85000"/>
                  <a:lumOff val="15000"/>
                </a:schemeClr>
              </a:solidFill>
            </a:endParaRPr>
          </a:p>
        </p:txBody>
      </p:sp>
      <p:sp>
        <p:nvSpPr>
          <p:cNvPr id="15" name="Text 11"/>
          <p:cNvSpPr/>
          <p:nvPr/>
        </p:nvSpPr>
        <p:spPr>
          <a:xfrm>
            <a:off x="5873115" y="4198977"/>
            <a:ext cx="2606516" cy="305038"/>
          </a:xfrm>
          <a:prstGeom prst="rect">
            <a:avLst/>
          </a:prstGeom>
          <a:noFill/>
          <a:ln/>
        </p:spPr>
        <p:txBody>
          <a:bodyPr wrap="none" rtlCol="0" anchor="t"/>
          <a:lstStyle/>
          <a:p>
            <a:pPr marL="0" indent="0" algn="l">
              <a:lnSpc>
                <a:spcPts val="2402"/>
              </a:lnSpc>
              <a:buNone/>
            </a:pPr>
            <a:r>
              <a:rPr lang="en-US" sz="1922" b="1" dirty="0">
                <a:solidFill>
                  <a:schemeClr val="tx1">
                    <a:lumMod val="85000"/>
                    <a:lumOff val="15000"/>
                  </a:schemeClr>
                </a:solidFill>
                <a:latin typeface="Instrument Sans" pitchFamily="34" charset="0"/>
                <a:ea typeface="Instrument Sans" pitchFamily="34" charset="-122"/>
                <a:cs typeface="Instrument Sans" pitchFamily="34" charset="-120"/>
              </a:rPr>
              <a:t>Yüksek Doz Doğruluğu</a:t>
            </a:r>
            <a:endParaRPr lang="en-US" sz="1922" dirty="0">
              <a:solidFill>
                <a:schemeClr val="tx1">
                  <a:lumMod val="85000"/>
                  <a:lumOff val="15000"/>
                </a:schemeClr>
              </a:solidFill>
            </a:endParaRPr>
          </a:p>
        </p:txBody>
      </p:sp>
      <p:sp>
        <p:nvSpPr>
          <p:cNvPr id="16" name="Text 12"/>
          <p:cNvSpPr/>
          <p:nvPr/>
        </p:nvSpPr>
        <p:spPr>
          <a:xfrm>
            <a:off x="5873115" y="4621054"/>
            <a:ext cx="7908250" cy="624840"/>
          </a:xfrm>
          <a:prstGeom prst="rect">
            <a:avLst/>
          </a:prstGeom>
          <a:noFill/>
          <a:ln/>
        </p:spPr>
        <p:txBody>
          <a:bodyPr wrap="square" rtlCol="0" anchor="t"/>
          <a:lstStyle/>
          <a:p>
            <a:pPr marL="0" indent="0" algn="just">
              <a:lnSpc>
                <a:spcPts val="2460"/>
              </a:lnSpc>
              <a:buNone/>
            </a:pPr>
            <a:r>
              <a:rPr lang="en-US" sz="2000" dirty="0">
                <a:solidFill>
                  <a:schemeClr val="tx1">
                    <a:lumMod val="85000"/>
                    <a:lumOff val="15000"/>
                  </a:schemeClr>
                </a:solidFill>
                <a:ea typeface="Instrument Sans" pitchFamily="34" charset="-122"/>
                <a:cs typeface="Instrument Sans" pitchFamily="34" charset="-120"/>
              </a:rPr>
              <a:t>Helikal tarama, ince dilimler halinde doz dağılımı oluşturarak, tümöre yüksek </a:t>
            </a:r>
            <a:r>
              <a:rPr lang="en-US" sz="2000" dirty="0" err="1">
                <a:solidFill>
                  <a:schemeClr val="tx1">
                    <a:lumMod val="85000"/>
                    <a:lumOff val="15000"/>
                  </a:schemeClr>
                </a:solidFill>
                <a:ea typeface="Instrument Sans" pitchFamily="34" charset="-122"/>
                <a:cs typeface="Instrument Sans" pitchFamily="34" charset="-120"/>
              </a:rPr>
              <a:t>doz</a:t>
            </a:r>
            <a:r>
              <a:rPr lang="en-US" sz="2000" dirty="0">
                <a:solidFill>
                  <a:schemeClr val="tx1">
                    <a:lumMod val="85000"/>
                    <a:lumOff val="15000"/>
                  </a:schemeClr>
                </a:solidFill>
                <a:ea typeface="Instrument Sans" pitchFamily="34" charset="-122"/>
                <a:cs typeface="Instrument Sans" pitchFamily="34" charset="-120"/>
              </a:rPr>
              <a:t> </a:t>
            </a:r>
            <a:r>
              <a:rPr lang="en-US" sz="2000" dirty="0" err="1">
                <a:solidFill>
                  <a:schemeClr val="tx1">
                    <a:lumMod val="85000"/>
                    <a:lumOff val="15000"/>
                  </a:schemeClr>
                </a:solidFill>
                <a:ea typeface="Instrument Sans" pitchFamily="34" charset="-122"/>
                <a:cs typeface="Instrument Sans" pitchFamily="34" charset="-120"/>
              </a:rPr>
              <a:t>verilmesini</a:t>
            </a:r>
            <a:r>
              <a:rPr lang="tr-TR" sz="2000" dirty="0">
                <a:solidFill>
                  <a:schemeClr val="tx1">
                    <a:lumMod val="85000"/>
                    <a:lumOff val="15000"/>
                  </a:schemeClr>
                </a:solidFill>
                <a:ea typeface="Instrument Sans" pitchFamily="34" charset="-122"/>
                <a:cs typeface="Instrument Sans" pitchFamily="34" charset="-120"/>
              </a:rPr>
              <a:t> ve </a:t>
            </a:r>
            <a:r>
              <a:rPr lang="en-US" sz="2000" dirty="0" err="1">
                <a:solidFill>
                  <a:schemeClr val="tx1">
                    <a:lumMod val="85000"/>
                    <a:lumOff val="15000"/>
                  </a:schemeClr>
                </a:solidFill>
                <a:ea typeface="Instrument Sans" pitchFamily="34" charset="-122"/>
                <a:cs typeface="Instrument Sans" pitchFamily="34" charset="-120"/>
              </a:rPr>
              <a:t>sağlıklı</a:t>
            </a:r>
            <a:r>
              <a:rPr lang="en-US" sz="2000" dirty="0">
                <a:solidFill>
                  <a:schemeClr val="tx1">
                    <a:lumMod val="85000"/>
                    <a:lumOff val="15000"/>
                  </a:schemeClr>
                </a:solidFill>
                <a:ea typeface="Instrument Sans" pitchFamily="34" charset="-122"/>
                <a:cs typeface="Instrument Sans" pitchFamily="34" charset="-120"/>
              </a:rPr>
              <a:t> dokunun maruz kaldığı dozu en aza indirmeyi sağlar.</a:t>
            </a:r>
            <a:endParaRPr lang="en-US" sz="2000" dirty="0">
              <a:solidFill>
                <a:schemeClr val="tx1">
                  <a:lumMod val="85000"/>
                  <a:lumOff val="15000"/>
                </a:schemeClr>
              </a:solidFill>
            </a:endParaRPr>
          </a:p>
        </p:txBody>
      </p:sp>
      <p:sp>
        <p:nvSpPr>
          <p:cNvPr id="17" name="Shape 13"/>
          <p:cNvSpPr/>
          <p:nvPr/>
        </p:nvSpPr>
        <p:spPr>
          <a:xfrm>
            <a:off x="5018901" y="5988784"/>
            <a:ext cx="683300" cy="38933"/>
          </a:xfrm>
          <a:prstGeom prst="roundRect">
            <a:avLst>
              <a:gd name="adj" fmla="val 225688"/>
            </a:avLst>
          </a:prstGeom>
          <a:solidFill>
            <a:srgbClr val="C9CACE"/>
          </a:solidFill>
          <a:ln/>
        </p:spPr>
        <p:txBody>
          <a:bodyPr/>
          <a:lstStyle/>
          <a:p>
            <a:endParaRPr lang="tr-TR">
              <a:solidFill>
                <a:schemeClr val="tx1">
                  <a:lumMod val="85000"/>
                  <a:lumOff val="15000"/>
                </a:schemeClr>
              </a:solidFill>
            </a:endParaRPr>
          </a:p>
        </p:txBody>
      </p:sp>
      <p:sp>
        <p:nvSpPr>
          <p:cNvPr id="18" name="Shape 14"/>
          <p:cNvSpPr/>
          <p:nvPr/>
        </p:nvSpPr>
        <p:spPr>
          <a:xfrm>
            <a:off x="4579680" y="5788700"/>
            <a:ext cx="439222" cy="439222"/>
          </a:xfrm>
          <a:prstGeom prst="roundRect">
            <a:avLst>
              <a:gd name="adj" fmla="val 20005"/>
            </a:avLst>
          </a:prstGeom>
          <a:noFill/>
          <a:ln w="7620">
            <a:solidFill>
              <a:srgbClr val="C9CACE"/>
            </a:solidFill>
            <a:prstDash val="solid"/>
          </a:ln>
        </p:spPr>
        <p:txBody>
          <a:bodyPr/>
          <a:lstStyle/>
          <a:p>
            <a:endParaRPr lang="tr-TR">
              <a:solidFill>
                <a:schemeClr val="tx1">
                  <a:lumMod val="85000"/>
                  <a:lumOff val="15000"/>
                </a:schemeClr>
              </a:solidFill>
            </a:endParaRPr>
          </a:p>
        </p:txBody>
      </p:sp>
      <p:sp>
        <p:nvSpPr>
          <p:cNvPr id="19" name="Text 15"/>
          <p:cNvSpPr/>
          <p:nvPr/>
        </p:nvSpPr>
        <p:spPr>
          <a:xfrm>
            <a:off x="4714458" y="5825252"/>
            <a:ext cx="169545" cy="366117"/>
          </a:xfrm>
          <a:prstGeom prst="rect">
            <a:avLst/>
          </a:prstGeom>
          <a:noFill/>
          <a:ln/>
        </p:spPr>
        <p:txBody>
          <a:bodyPr wrap="none" rtlCol="0" anchor="t"/>
          <a:lstStyle/>
          <a:p>
            <a:pPr marL="0" indent="0" algn="ctr">
              <a:lnSpc>
                <a:spcPts val="2883"/>
              </a:lnSpc>
              <a:buNone/>
            </a:pPr>
            <a:r>
              <a:rPr lang="en-US" sz="2306" b="1" dirty="0">
                <a:solidFill>
                  <a:schemeClr val="tx1">
                    <a:lumMod val="85000"/>
                    <a:lumOff val="15000"/>
                  </a:schemeClr>
                </a:solidFill>
                <a:latin typeface="Instrument Sans" pitchFamily="34" charset="0"/>
                <a:ea typeface="Instrument Sans" pitchFamily="34" charset="-122"/>
                <a:cs typeface="Instrument Sans" pitchFamily="34" charset="-120"/>
              </a:rPr>
              <a:t>3</a:t>
            </a:r>
            <a:endParaRPr lang="en-US" sz="2306" dirty="0">
              <a:solidFill>
                <a:schemeClr val="tx1">
                  <a:lumMod val="85000"/>
                  <a:lumOff val="15000"/>
                </a:schemeClr>
              </a:solidFill>
            </a:endParaRPr>
          </a:p>
        </p:txBody>
      </p:sp>
      <p:sp>
        <p:nvSpPr>
          <p:cNvPr id="20" name="Text 16"/>
          <p:cNvSpPr/>
          <p:nvPr/>
        </p:nvSpPr>
        <p:spPr>
          <a:xfrm>
            <a:off x="5873115" y="5831324"/>
            <a:ext cx="2520672" cy="305038"/>
          </a:xfrm>
          <a:prstGeom prst="rect">
            <a:avLst/>
          </a:prstGeom>
          <a:noFill/>
          <a:ln/>
        </p:spPr>
        <p:txBody>
          <a:bodyPr wrap="none" rtlCol="0" anchor="t"/>
          <a:lstStyle/>
          <a:p>
            <a:pPr marL="0" indent="0" algn="l">
              <a:lnSpc>
                <a:spcPts val="2402"/>
              </a:lnSpc>
              <a:buNone/>
            </a:pPr>
            <a:r>
              <a:rPr lang="en-US" sz="1922" b="1" dirty="0">
                <a:solidFill>
                  <a:schemeClr val="tx1">
                    <a:lumMod val="85000"/>
                    <a:lumOff val="15000"/>
                  </a:schemeClr>
                </a:solidFill>
                <a:latin typeface="Instrument Sans" pitchFamily="34" charset="0"/>
                <a:ea typeface="Instrument Sans" pitchFamily="34" charset="-122"/>
                <a:cs typeface="Instrument Sans" pitchFamily="34" charset="-120"/>
              </a:rPr>
              <a:t>Dinamik Yapılandırma</a:t>
            </a:r>
            <a:endParaRPr lang="en-US" sz="1922" dirty="0">
              <a:solidFill>
                <a:schemeClr val="tx1">
                  <a:lumMod val="85000"/>
                  <a:lumOff val="15000"/>
                </a:schemeClr>
              </a:solidFill>
            </a:endParaRPr>
          </a:p>
        </p:txBody>
      </p:sp>
      <p:sp>
        <p:nvSpPr>
          <p:cNvPr id="21" name="Text 17"/>
          <p:cNvSpPr/>
          <p:nvPr/>
        </p:nvSpPr>
        <p:spPr>
          <a:xfrm>
            <a:off x="5873115" y="6253401"/>
            <a:ext cx="7908250" cy="624840"/>
          </a:xfrm>
          <a:prstGeom prst="rect">
            <a:avLst/>
          </a:prstGeom>
          <a:noFill/>
          <a:ln/>
        </p:spPr>
        <p:txBody>
          <a:bodyPr wrap="square" rtlCol="0" anchor="t"/>
          <a:lstStyle/>
          <a:p>
            <a:pPr marL="0" indent="0" algn="just">
              <a:lnSpc>
                <a:spcPts val="2460"/>
              </a:lnSpc>
              <a:buNone/>
            </a:pPr>
            <a:r>
              <a:rPr lang="en-US" sz="2000" dirty="0">
                <a:solidFill>
                  <a:schemeClr val="tx1">
                    <a:lumMod val="85000"/>
                    <a:lumOff val="15000"/>
                  </a:schemeClr>
                </a:solidFill>
                <a:ea typeface="Instrument Sans" pitchFamily="34" charset="-122"/>
                <a:cs typeface="Instrument Sans" pitchFamily="34" charset="-120"/>
              </a:rPr>
              <a:t>Tedavi sırasında,  yanıt hızına sahip çok yapraklı kollimator tarafından, ışın biçimi ve yoğunluğu sürekli olarak ayarlanır. Bu, hedef bölgeye daha iyi uyarlı doz dağılımı sağlar.</a:t>
            </a:r>
            <a:endParaRPr lang="en-US" sz="2000" dirty="0">
              <a:solidFill>
                <a:schemeClr val="tx1">
                  <a:lumMod val="85000"/>
                  <a:lumOff val="15000"/>
                </a:schemeClr>
              </a:solidFill>
            </a:endParaRPr>
          </a:p>
        </p:txBody>
      </p:sp>
      <p:pic>
        <p:nvPicPr>
          <p:cNvPr id="23" name="MLC Real Time">
            <a:hlinkClick r:id="" action="ppaction://media"/>
            <a:extLst>
              <a:ext uri="{FF2B5EF4-FFF2-40B4-BE49-F238E27FC236}">
                <a16:creationId xmlns:a16="http://schemas.microsoft.com/office/drawing/2014/main" id="{DE1005E5-98E9-41DC-892E-E7DAA8149C53}"/>
              </a:ext>
            </a:extLst>
          </p:cNvPr>
          <p:cNvPicPr>
            <a:picLocks noChangeAspect="1"/>
          </p:cNvPicPr>
          <p:nvPr/>
        </p:nvPicPr>
        <p:blipFill>
          <a:blip r:embed="rId4"/>
          <a:stretch>
            <a:fillRect/>
          </a:stretch>
        </p:blipFill>
        <p:spPr>
          <a:xfrm>
            <a:off x="724622" y="5848642"/>
            <a:ext cx="3465157" cy="12241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6" name="Picture 2" descr="BİLGİSAYARLI TOMOGRAFİ (BT) BT aygıtı">
            <a:extLst>
              <a:ext uri="{FF2B5EF4-FFF2-40B4-BE49-F238E27FC236}">
                <a16:creationId xmlns:a16="http://schemas.microsoft.com/office/drawing/2014/main" id="{861D55D6-83A6-8AB6-1A93-756753F3CF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0903" y="1818917"/>
            <a:ext cx="288607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33" name="Resim 32">
            <a:extLst>
              <a:ext uri="{FF2B5EF4-FFF2-40B4-BE49-F238E27FC236}">
                <a16:creationId xmlns:a16="http://schemas.microsoft.com/office/drawing/2014/main" id="{286000BC-EFAB-9745-351E-72CAF6DB0E48}"/>
              </a:ext>
            </a:extLst>
          </p:cNvPr>
          <p:cNvPicPr>
            <a:picLocks noChangeAspect="1"/>
          </p:cNvPicPr>
          <p:nvPr/>
        </p:nvPicPr>
        <p:blipFill>
          <a:blip r:embed="rId6"/>
          <a:stretch>
            <a:fillRect/>
          </a:stretch>
        </p:blipFill>
        <p:spPr>
          <a:xfrm>
            <a:off x="1248350" y="3583943"/>
            <a:ext cx="2620288" cy="17962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80975" y="-176213"/>
            <a:ext cx="5562600" cy="838201"/>
          </a:xfrm>
          <a:prstGeom prst="rect">
            <a:avLst/>
          </a:prstGeom>
          <a:noFill/>
          <a:ln w="9525" algn="in">
            <a:noFill/>
            <a:miter lim="800000"/>
            <a:headEnd/>
            <a:tailEnd/>
          </a:ln>
          <a:effectLst/>
        </p:spPr>
        <p:txBody>
          <a:bodyPr lIns="36576" tIns="36576" rIns="36576" bIns="36576"/>
          <a:lstStyle/>
          <a:p>
            <a:pPr>
              <a:defRPr/>
            </a:pPr>
            <a:endParaRPr lang="de-DE" sz="4000" dirty="0">
              <a:solidFill>
                <a:schemeClr val="tx1">
                  <a:lumMod val="85000"/>
                  <a:lumOff val="15000"/>
                </a:schemeClr>
              </a:solidFill>
              <a:effectLst>
                <a:outerShdw blurRad="38100" dist="38100" dir="2700000" algn="tl">
                  <a:srgbClr val="C0C0C0"/>
                </a:outerShdw>
              </a:effectLst>
              <a:latin typeface="Tahoma" pitchFamily="34" charset="0"/>
              <a:ea typeface="ＭＳ Ｐゴシック" pitchFamily="-112" charset="-128"/>
              <a:cs typeface="+mn-cs"/>
            </a:endParaRPr>
          </a:p>
        </p:txBody>
      </p:sp>
      <p:pic>
        <p:nvPicPr>
          <p:cNvPr id="3" name="Picture 3" descr="TransparentMachineWithBeamline"/>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513013" y="673100"/>
            <a:ext cx="5273675" cy="5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p:cNvSpPr txBox="1">
            <a:spLocks noChangeArrowheads="1"/>
          </p:cNvSpPr>
          <p:nvPr/>
        </p:nvSpPr>
        <p:spPr bwMode="auto">
          <a:xfrm>
            <a:off x="1476375" y="979488"/>
            <a:ext cx="1295400" cy="396875"/>
          </a:xfrm>
          <a:prstGeom prst="rect">
            <a:avLst/>
          </a:prstGeom>
          <a:noFill/>
          <a:ln w="9525" algn="ctr">
            <a:noFill/>
            <a:miter lim="800000"/>
            <a:headEnd/>
            <a:tailEnd/>
          </a:ln>
          <a:effectLst>
            <a:outerShdw dist="53882" dir="2700000" algn="ctr" rotWithShape="0">
              <a:srgbClr val="6699FF">
                <a:alpha val="50000"/>
              </a:srgbClr>
            </a:outerShdw>
          </a:effectLst>
        </p:spPr>
        <p:txBody>
          <a:bodyPr>
            <a:spAutoFit/>
          </a:bodyPr>
          <a:lstStyle/>
          <a:p>
            <a:pPr algn="ctr">
              <a:spcBef>
                <a:spcPct val="50000"/>
              </a:spcBef>
              <a:defRPr/>
            </a:pPr>
            <a:endParaRPr lang="de-DE" sz="2000">
              <a:solidFill>
                <a:schemeClr val="tx1">
                  <a:lumMod val="85000"/>
                  <a:lumOff val="15000"/>
                </a:schemeClr>
              </a:solidFill>
              <a:latin typeface="Tahoma" pitchFamily="34" charset="0"/>
              <a:ea typeface="ＭＳ Ｐゴシック" pitchFamily="-112" charset="-128"/>
              <a:cs typeface="+mn-cs"/>
            </a:endParaRPr>
          </a:p>
        </p:txBody>
      </p:sp>
      <p:sp>
        <p:nvSpPr>
          <p:cNvPr id="5" name="Text Box 5"/>
          <p:cNvSpPr txBox="1">
            <a:spLocks noChangeArrowheads="1"/>
          </p:cNvSpPr>
          <p:nvPr/>
        </p:nvSpPr>
        <p:spPr bwMode="auto">
          <a:xfrm>
            <a:off x="447675" y="1149350"/>
            <a:ext cx="297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algn="ctr" eaLnBrk="1" hangingPunct="1">
              <a:spcBef>
                <a:spcPct val="50000"/>
              </a:spcBef>
            </a:pPr>
            <a:r>
              <a:rPr lang="tr-TR" sz="1600" dirty="0">
                <a:solidFill>
                  <a:schemeClr val="tx1">
                    <a:lumMod val="85000"/>
                    <a:lumOff val="15000"/>
                  </a:schemeClr>
                </a:solidFill>
                <a:latin typeface="Arial Rounded MT Bold" pitchFamily="34" charset="0"/>
                <a:ea typeface="MS PGothic" pitchFamily="34" charset="-128"/>
                <a:cs typeface="Arial" pitchFamily="34" charset="0"/>
              </a:rPr>
              <a:t>Lineer Hızlandırıcı</a:t>
            </a:r>
            <a:endParaRPr lang="de-DE" sz="1600" dirty="0">
              <a:solidFill>
                <a:schemeClr val="tx1">
                  <a:lumMod val="85000"/>
                  <a:lumOff val="15000"/>
                </a:schemeClr>
              </a:solidFill>
              <a:latin typeface="Arial Rounded MT Bold" pitchFamily="34" charset="0"/>
              <a:ea typeface="MS PGothic" pitchFamily="34" charset="-128"/>
              <a:cs typeface="Arial" pitchFamily="34" charset="0"/>
            </a:endParaRPr>
          </a:p>
        </p:txBody>
      </p:sp>
      <p:sp>
        <p:nvSpPr>
          <p:cNvPr id="6" name="Text Box 6"/>
          <p:cNvSpPr txBox="1">
            <a:spLocks noChangeArrowheads="1"/>
          </p:cNvSpPr>
          <p:nvPr/>
        </p:nvSpPr>
        <p:spPr bwMode="auto">
          <a:xfrm>
            <a:off x="7191375" y="3798888"/>
            <a:ext cx="1981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eaLnBrk="1" hangingPunct="1">
              <a:spcBef>
                <a:spcPct val="50000"/>
              </a:spcBef>
            </a:pPr>
            <a:r>
              <a:rPr lang="de-DE" sz="1600">
                <a:solidFill>
                  <a:schemeClr val="tx1">
                    <a:lumMod val="85000"/>
                    <a:lumOff val="15000"/>
                  </a:schemeClr>
                </a:solidFill>
                <a:latin typeface="Arial Rounded MT Bold" pitchFamily="34" charset="0"/>
                <a:ea typeface="MS PGothic" pitchFamily="34" charset="-128"/>
                <a:cs typeface="Arial" pitchFamily="34" charset="0"/>
              </a:rPr>
              <a:t>CT d</a:t>
            </a:r>
            <a:r>
              <a:rPr lang="tr-TR" sz="1600">
                <a:solidFill>
                  <a:schemeClr val="tx1">
                    <a:lumMod val="85000"/>
                    <a:lumOff val="15000"/>
                  </a:schemeClr>
                </a:solidFill>
                <a:latin typeface="Arial Rounded MT Bold" pitchFamily="34" charset="0"/>
                <a:ea typeface="MS PGothic" pitchFamily="34" charset="-128"/>
                <a:cs typeface="Arial" pitchFamily="34" charset="0"/>
              </a:rPr>
              <a:t>edektörü</a:t>
            </a:r>
            <a:br>
              <a:rPr lang="de-DE" sz="1600">
                <a:solidFill>
                  <a:schemeClr val="tx1">
                    <a:lumMod val="85000"/>
                    <a:lumOff val="15000"/>
                  </a:schemeClr>
                </a:solidFill>
                <a:latin typeface="Arial Rounded MT Bold" pitchFamily="34" charset="0"/>
                <a:ea typeface="MS PGothic" pitchFamily="34" charset="-128"/>
                <a:cs typeface="Arial" pitchFamily="34" charset="0"/>
              </a:rPr>
            </a:br>
            <a:r>
              <a:rPr lang="de-DE" sz="1600">
                <a:solidFill>
                  <a:schemeClr val="tx1">
                    <a:lumMod val="85000"/>
                    <a:lumOff val="15000"/>
                  </a:schemeClr>
                </a:solidFill>
                <a:latin typeface="Arial Rounded MT Bold" pitchFamily="34" charset="0"/>
                <a:ea typeface="MS PGothic" pitchFamily="34" charset="-128"/>
                <a:cs typeface="Arial" pitchFamily="34" charset="0"/>
              </a:rPr>
              <a:t>768 </a:t>
            </a:r>
            <a:r>
              <a:rPr lang="tr-TR" sz="1600">
                <a:solidFill>
                  <a:schemeClr val="tx1">
                    <a:lumMod val="85000"/>
                    <a:lumOff val="15000"/>
                  </a:schemeClr>
                </a:solidFill>
                <a:latin typeface="Arial Rounded MT Bold" pitchFamily="34" charset="0"/>
                <a:ea typeface="MS PGothic" pitchFamily="34" charset="-128"/>
                <a:cs typeface="Arial" pitchFamily="34" charset="0"/>
              </a:rPr>
              <a:t>kanallı</a:t>
            </a:r>
            <a:endParaRPr lang="de-DE" sz="1600">
              <a:solidFill>
                <a:schemeClr val="tx1">
                  <a:lumMod val="85000"/>
                  <a:lumOff val="15000"/>
                </a:schemeClr>
              </a:solidFill>
              <a:latin typeface="Arial Rounded MT Bold" pitchFamily="34" charset="0"/>
              <a:ea typeface="MS PGothic" pitchFamily="34" charset="-128"/>
              <a:cs typeface="Arial" pitchFamily="34" charset="0"/>
            </a:endParaRPr>
          </a:p>
        </p:txBody>
      </p:sp>
      <p:sp>
        <p:nvSpPr>
          <p:cNvPr id="7" name="Text Box 7"/>
          <p:cNvSpPr txBox="1">
            <a:spLocks noChangeArrowheads="1"/>
          </p:cNvSpPr>
          <p:nvPr/>
        </p:nvSpPr>
        <p:spPr bwMode="auto">
          <a:xfrm>
            <a:off x="638175" y="2090738"/>
            <a:ext cx="1676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algn="ctr" eaLnBrk="1" hangingPunct="1">
              <a:spcBef>
                <a:spcPct val="50000"/>
              </a:spcBef>
            </a:pPr>
            <a:r>
              <a:rPr lang="tr-TR" sz="1600">
                <a:solidFill>
                  <a:schemeClr val="tx1">
                    <a:lumMod val="85000"/>
                    <a:lumOff val="15000"/>
                  </a:schemeClr>
                </a:solidFill>
                <a:latin typeface="Arial Rounded MT Bold" pitchFamily="34" charset="0"/>
                <a:cs typeface="Arial" pitchFamily="34" charset="0"/>
              </a:rPr>
              <a:t>Hızlı çift kodlu</a:t>
            </a:r>
            <a:r>
              <a:rPr lang="de-DE" sz="1600">
                <a:solidFill>
                  <a:schemeClr val="tx1">
                    <a:lumMod val="85000"/>
                    <a:lumOff val="15000"/>
                  </a:schemeClr>
                </a:solidFill>
                <a:latin typeface="Arial Rounded MT Bold" pitchFamily="34" charset="0"/>
                <a:ea typeface="MS PGothic" pitchFamily="34" charset="-128"/>
                <a:cs typeface="Arial" pitchFamily="34" charset="0"/>
              </a:rPr>
              <a:t> MLC</a:t>
            </a:r>
          </a:p>
        </p:txBody>
      </p:sp>
      <p:sp>
        <p:nvSpPr>
          <p:cNvPr id="8" name="Line 8"/>
          <p:cNvSpPr>
            <a:spLocks noChangeShapeType="1"/>
          </p:cNvSpPr>
          <p:nvPr/>
        </p:nvSpPr>
        <p:spPr bwMode="auto">
          <a:xfrm>
            <a:off x="1933575" y="1512888"/>
            <a:ext cx="1697038" cy="49530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a:solidFill>
                <a:schemeClr val="tx1">
                  <a:lumMod val="85000"/>
                  <a:lumOff val="15000"/>
                </a:schemeClr>
              </a:solidFill>
            </a:endParaRPr>
          </a:p>
        </p:txBody>
      </p:sp>
      <p:sp>
        <p:nvSpPr>
          <p:cNvPr id="9" name="Line 9"/>
          <p:cNvSpPr>
            <a:spLocks noChangeShapeType="1"/>
          </p:cNvSpPr>
          <p:nvPr/>
        </p:nvSpPr>
        <p:spPr bwMode="auto">
          <a:xfrm>
            <a:off x="2144713" y="2503488"/>
            <a:ext cx="2057400" cy="45720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a:solidFill>
                <a:schemeClr val="tx1">
                  <a:lumMod val="85000"/>
                  <a:lumOff val="15000"/>
                </a:schemeClr>
              </a:solidFill>
            </a:endParaRPr>
          </a:p>
        </p:txBody>
      </p:sp>
      <p:sp>
        <p:nvSpPr>
          <p:cNvPr id="10" name="Line 10"/>
          <p:cNvSpPr>
            <a:spLocks noChangeShapeType="1"/>
          </p:cNvSpPr>
          <p:nvPr/>
        </p:nvSpPr>
        <p:spPr bwMode="auto">
          <a:xfrm flipH="1">
            <a:off x="6505575" y="4027488"/>
            <a:ext cx="685800" cy="7620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a:solidFill>
                <a:schemeClr val="tx1">
                  <a:lumMod val="85000"/>
                  <a:lumOff val="15000"/>
                </a:schemeClr>
              </a:solidFill>
            </a:endParaRPr>
          </a:p>
        </p:txBody>
      </p:sp>
      <p:sp>
        <p:nvSpPr>
          <p:cNvPr id="11" name="Text Box 11"/>
          <p:cNvSpPr txBox="1">
            <a:spLocks noChangeArrowheads="1"/>
          </p:cNvSpPr>
          <p:nvPr/>
        </p:nvSpPr>
        <p:spPr bwMode="auto">
          <a:xfrm rot="-1151667">
            <a:off x="3895725" y="3359150"/>
            <a:ext cx="2209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algn="ctr" eaLnBrk="1" hangingPunct="1">
              <a:spcBef>
                <a:spcPct val="50000"/>
              </a:spcBef>
            </a:pPr>
            <a:r>
              <a:rPr lang="de-DE" sz="1600">
                <a:solidFill>
                  <a:schemeClr val="tx1">
                    <a:lumMod val="85000"/>
                    <a:lumOff val="15000"/>
                  </a:schemeClr>
                </a:solidFill>
                <a:latin typeface="Tahoma" pitchFamily="34" charset="0"/>
                <a:ea typeface="MS PGothic" pitchFamily="34" charset="-128"/>
                <a:cs typeface="Arial" pitchFamily="34" charset="0"/>
              </a:rPr>
              <a:t>85 cm bore</a:t>
            </a:r>
          </a:p>
        </p:txBody>
      </p:sp>
      <p:sp>
        <p:nvSpPr>
          <p:cNvPr id="12" name="Rectangle 12"/>
          <p:cNvSpPr>
            <a:spLocks noChangeArrowheads="1"/>
          </p:cNvSpPr>
          <p:nvPr/>
        </p:nvSpPr>
        <p:spPr bwMode="auto">
          <a:xfrm rot="-1795852">
            <a:off x="4811713" y="5154613"/>
            <a:ext cx="2227262" cy="209550"/>
          </a:xfrm>
          <a:prstGeom prst="rect">
            <a:avLst/>
          </a:prstGeom>
          <a:solidFill>
            <a:srgbClr val="9966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eaLnBrk="0" hangingPunct="0"/>
            <a:endParaRPr lang="fr-FR">
              <a:solidFill>
                <a:schemeClr val="tx1">
                  <a:lumMod val="85000"/>
                  <a:lumOff val="15000"/>
                </a:schemeClr>
              </a:solidFill>
              <a:latin typeface="GE Inspira"/>
            </a:endParaRPr>
          </a:p>
        </p:txBody>
      </p:sp>
      <p:sp>
        <p:nvSpPr>
          <p:cNvPr id="13" name="Line 13"/>
          <p:cNvSpPr>
            <a:spLocks noChangeShapeType="1"/>
          </p:cNvSpPr>
          <p:nvPr/>
        </p:nvSpPr>
        <p:spPr bwMode="auto">
          <a:xfrm flipV="1">
            <a:off x="4297363" y="3417888"/>
            <a:ext cx="1600200" cy="838200"/>
          </a:xfrm>
          <a:prstGeom prst="line">
            <a:avLst/>
          </a:prstGeom>
          <a:noFill/>
          <a:ln w="1270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anchor="ctr"/>
          <a:lstStyle/>
          <a:p>
            <a:endParaRPr lang="tr-TR">
              <a:solidFill>
                <a:schemeClr val="tx1">
                  <a:lumMod val="85000"/>
                  <a:lumOff val="15000"/>
                </a:schemeClr>
              </a:solidFill>
            </a:endParaRPr>
          </a:p>
        </p:txBody>
      </p:sp>
      <p:sp>
        <p:nvSpPr>
          <p:cNvPr id="14" name="Text Box 14"/>
          <p:cNvSpPr txBox="1">
            <a:spLocks noChangeArrowheads="1"/>
          </p:cNvSpPr>
          <p:nvPr/>
        </p:nvSpPr>
        <p:spPr bwMode="auto">
          <a:xfrm>
            <a:off x="6734175" y="5062538"/>
            <a:ext cx="1981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algn="ctr" eaLnBrk="1" hangingPunct="1">
              <a:spcBef>
                <a:spcPct val="50000"/>
              </a:spcBef>
            </a:pPr>
            <a:r>
              <a:rPr lang="tr-TR" sz="1600">
                <a:solidFill>
                  <a:schemeClr val="tx1">
                    <a:lumMod val="85000"/>
                    <a:lumOff val="15000"/>
                  </a:schemeClr>
                </a:solidFill>
                <a:latin typeface="Arial Rounded MT Bold" pitchFamily="34" charset="0"/>
                <a:cs typeface="Arial" pitchFamily="34" charset="0"/>
              </a:rPr>
              <a:t>Işın durdurucu</a:t>
            </a:r>
            <a:endParaRPr lang="de-DE" sz="1600">
              <a:solidFill>
                <a:schemeClr val="tx1">
                  <a:lumMod val="85000"/>
                  <a:lumOff val="15000"/>
                </a:schemeClr>
              </a:solidFill>
              <a:latin typeface="Arial Rounded MT Bold" pitchFamily="34" charset="0"/>
              <a:ea typeface="MS PGothic" pitchFamily="34" charset="-128"/>
              <a:cs typeface="Arial" pitchFamily="34" charset="0"/>
            </a:endParaRPr>
          </a:p>
        </p:txBody>
      </p:sp>
      <p:sp>
        <p:nvSpPr>
          <p:cNvPr id="15" name="Line 15"/>
          <p:cNvSpPr>
            <a:spLocks noChangeShapeType="1"/>
          </p:cNvSpPr>
          <p:nvPr/>
        </p:nvSpPr>
        <p:spPr bwMode="auto">
          <a:xfrm flipH="1" flipV="1">
            <a:off x="6200775" y="5018088"/>
            <a:ext cx="762000" cy="19685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a:solidFill>
                <a:schemeClr val="tx1">
                  <a:lumMod val="85000"/>
                  <a:lumOff val="15000"/>
                </a:schemeClr>
              </a:solidFill>
            </a:endParaRPr>
          </a:p>
        </p:txBody>
      </p:sp>
      <p:grpSp>
        <p:nvGrpSpPr>
          <p:cNvPr id="16" name="Group 56"/>
          <p:cNvGrpSpPr>
            <a:grpSpLocks/>
          </p:cNvGrpSpPr>
          <p:nvPr/>
        </p:nvGrpSpPr>
        <p:grpSpPr bwMode="auto">
          <a:xfrm>
            <a:off x="-65754" y="2838450"/>
            <a:ext cx="2732754" cy="3816350"/>
            <a:chOff x="160081" y="762000"/>
            <a:chExt cx="3148269" cy="5391150"/>
          </a:xfrm>
        </p:grpSpPr>
        <p:sp>
          <p:nvSpPr>
            <p:cNvPr id="17" name="Freeform 3"/>
            <p:cNvSpPr>
              <a:spLocks/>
            </p:cNvSpPr>
            <p:nvPr/>
          </p:nvSpPr>
          <p:spPr bwMode="auto">
            <a:xfrm>
              <a:off x="1447800" y="1657350"/>
              <a:ext cx="1247775" cy="422275"/>
            </a:xfrm>
            <a:custGeom>
              <a:avLst/>
              <a:gdLst>
                <a:gd name="T0" fmla="*/ 0 w 304"/>
                <a:gd name="T1" fmla="*/ 0 h 270"/>
                <a:gd name="T2" fmla="*/ 2147483647 w 304"/>
                <a:gd name="T3" fmla="*/ 2147483647 h 270"/>
                <a:gd name="T4" fmla="*/ 2147483647 w 304"/>
                <a:gd name="T5" fmla="*/ 2147483647 h 270"/>
                <a:gd name="T6" fmla="*/ 2147483647 w 304"/>
                <a:gd name="T7" fmla="*/ 2147483647 h 270"/>
                <a:gd name="T8" fmla="*/ 2147483647 w 304"/>
                <a:gd name="T9" fmla="*/ 2147483647 h 270"/>
                <a:gd name="T10" fmla="*/ 2147483647 w 304"/>
                <a:gd name="T11" fmla="*/ 2147483647 h 270"/>
                <a:gd name="T12" fmla="*/ 2147483647 w 304"/>
                <a:gd name="T13" fmla="*/ 0 h 270"/>
                <a:gd name="T14" fmla="*/ 0 w 304"/>
                <a:gd name="T15" fmla="*/ 0 h 270"/>
                <a:gd name="T16" fmla="*/ 0 60000 65536"/>
                <a:gd name="T17" fmla="*/ 0 60000 65536"/>
                <a:gd name="T18" fmla="*/ 0 60000 65536"/>
                <a:gd name="T19" fmla="*/ 0 60000 65536"/>
                <a:gd name="T20" fmla="*/ 0 60000 65536"/>
                <a:gd name="T21" fmla="*/ 0 60000 65536"/>
                <a:gd name="T22" fmla="*/ 0 60000 65536"/>
                <a:gd name="T23" fmla="*/ 0 60000 65536"/>
                <a:gd name="T24" fmla="*/ 0 w 304"/>
                <a:gd name="T25" fmla="*/ 0 h 270"/>
                <a:gd name="T26" fmla="*/ 304 w 304"/>
                <a:gd name="T27" fmla="*/ 270 h 2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4" h="270">
                  <a:moveTo>
                    <a:pt x="0" y="0"/>
                  </a:moveTo>
                  <a:lnTo>
                    <a:pt x="6" y="65"/>
                  </a:lnTo>
                  <a:lnTo>
                    <a:pt x="55" y="186"/>
                  </a:lnTo>
                  <a:lnTo>
                    <a:pt x="154" y="270"/>
                  </a:lnTo>
                  <a:lnTo>
                    <a:pt x="246" y="186"/>
                  </a:lnTo>
                  <a:lnTo>
                    <a:pt x="289" y="68"/>
                  </a:lnTo>
                  <a:lnTo>
                    <a:pt x="304" y="0"/>
                  </a:lnTo>
                  <a:lnTo>
                    <a:pt x="0" y="0"/>
                  </a:lnTo>
                  <a:close/>
                </a:path>
              </a:pathLst>
            </a:custGeom>
            <a:gradFill rotWithShape="1">
              <a:gsLst>
                <a:gs pos="0">
                  <a:srgbClr val="3333CC"/>
                </a:gs>
                <a:gs pos="100000">
                  <a:srgbClr val="18185E"/>
                </a:gs>
              </a:gsLst>
              <a:lin ang="0" scaled="1"/>
            </a:gradFill>
            <a:ln w="9525">
              <a:round/>
              <a:headEnd/>
              <a:tailEnd/>
            </a:ln>
            <a:scene3d>
              <a:camera prst="legacyObliqueTopRight"/>
              <a:lightRig rig="legacyFlat3" dir="b"/>
            </a:scene3d>
            <a:sp3d extrusionH="163500" prstMaterial="legacyMatte">
              <a:bevelT w="13500" h="13500" prst="angle"/>
              <a:bevelB w="13500" h="13500" prst="angle"/>
              <a:extrusionClr>
                <a:srgbClr val="3333CC"/>
              </a:extrusionClr>
            </a:sp3d>
          </p:spPr>
          <p:txBody>
            <a:bodyPr>
              <a:flatTx/>
            </a:bodyPr>
            <a:lstStyle/>
            <a:p>
              <a:endParaRPr lang="tr-TR">
                <a:solidFill>
                  <a:schemeClr val="tx1">
                    <a:lumMod val="85000"/>
                    <a:lumOff val="15000"/>
                  </a:schemeClr>
                </a:solidFill>
              </a:endParaRPr>
            </a:p>
          </p:txBody>
        </p:sp>
        <p:sp>
          <p:nvSpPr>
            <p:cNvPr id="18" name="Line 4"/>
            <p:cNvSpPr>
              <a:spLocks noChangeShapeType="1"/>
            </p:cNvSpPr>
            <p:nvPr/>
          </p:nvSpPr>
          <p:spPr bwMode="auto">
            <a:xfrm flipH="1">
              <a:off x="2133600" y="819150"/>
              <a:ext cx="1588" cy="533400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tr-TR">
                <a:solidFill>
                  <a:schemeClr val="tx1">
                    <a:lumMod val="85000"/>
                    <a:lumOff val="15000"/>
                  </a:schemeClr>
                </a:solidFill>
              </a:endParaRPr>
            </a:p>
          </p:txBody>
        </p:sp>
        <p:sp>
          <p:nvSpPr>
            <p:cNvPr id="19" name="Rectangle 6"/>
            <p:cNvSpPr>
              <a:spLocks noChangeArrowheads="1"/>
            </p:cNvSpPr>
            <p:nvPr/>
          </p:nvSpPr>
          <p:spPr bwMode="auto">
            <a:xfrm>
              <a:off x="1371600" y="2647950"/>
              <a:ext cx="38100" cy="379413"/>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0" name="Rectangle 7"/>
            <p:cNvSpPr>
              <a:spLocks noChangeArrowheads="1"/>
            </p:cNvSpPr>
            <p:nvPr/>
          </p:nvSpPr>
          <p:spPr bwMode="auto">
            <a:xfrm>
              <a:off x="1423988" y="2647950"/>
              <a:ext cx="38100" cy="379413"/>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1" name="Rectangle 8"/>
            <p:cNvSpPr>
              <a:spLocks noChangeArrowheads="1"/>
            </p:cNvSpPr>
            <p:nvPr/>
          </p:nvSpPr>
          <p:spPr bwMode="auto">
            <a:xfrm>
              <a:off x="1476375" y="2647950"/>
              <a:ext cx="36513" cy="379413"/>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2" name="Rectangle 9"/>
            <p:cNvSpPr>
              <a:spLocks noChangeArrowheads="1"/>
            </p:cNvSpPr>
            <p:nvPr/>
          </p:nvSpPr>
          <p:spPr bwMode="auto">
            <a:xfrm>
              <a:off x="1522413" y="2649538"/>
              <a:ext cx="38100" cy="379412"/>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3" name="Rectangle 10"/>
            <p:cNvSpPr>
              <a:spLocks noChangeArrowheads="1"/>
            </p:cNvSpPr>
            <p:nvPr/>
          </p:nvSpPr>
          <p:spPr bwMode="auto">
            <a:xfrm>
              <a:off x="1573213" y="2649538"/>
              <a:ext cx="36512" cy="379412"/>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4" name="Rectangle 11"/>
            <p:cNvSpPr>
              <a:spLocks noChangeArrowheads="1"/>
            </p:cNvSpPr>
            <p:nvPr/>
          </p:nvSpPr>
          <p:spPr bwMode="auto">
            <a:xfrm>
              <a:off x="1622425" y="2649538"/>
              <a:ext cx="38100" cy="379412"/>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5" name="AutoShape 12"/>
            <p:cNvSpPr>
              <a:spLocks noChangeArrowheads="1"/>
            </p:cNvSpPr>
            <p:nvPr/>
          </p:nvSpPr>
          <p:spPr bwMode="auto">
            <a:xfrm rot="-10473515">
              <a:off x="1371600" y="2579688"/>
              <a:ext cx="504825" cy="33528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5425 w 21600"/>
                <a:gd name="T13" fmla="*/ 5425 h 21600"/>
                <a:gd name="T14" fmla="*/ 16175 w 21600"/>
                <a:gd name="T15" fmla="*/ 16175 h 21600"/>
              </a:gdLst>
              <a:ahLst/>
              <a:cxnLst>
                <a:cxn ang="T8">
                  <a:pos x="T0" y="T1"/>
                </a:cxn>
                <a:cxn ang="T9">
                  <a:pos x="T2" y="T3"/>
                </a:cxn>
                <a:cxn ang="T10">
                  <a:pos x="T4" y="T5"/>
                </a:cxn>
                <a:cxn ang="T11">
                  <a:pos x="T6" y="T7"/>
                </a:cxn>
              </a:cxnLst>
              <a:rect l="T12" t="T13" r="T14" b="T15"/>
              <a:pathLst>
                <a:path w="21600" h="21600">
                  <a:moveTo>
                    <a:pt x="0" y="0"/>
                  </a:moveTo>
                  <a:lnTo>
                    <a:pt x="7249" y="21600"/>
                  </a:lnTo>
                  <a:lnTo>
                    <a:pt x="14351" y="21600"/>
                  </a:lnTo>
                  <a:lnTo>
                    <a:pt x="21600" y="0"/>
                  </a:lnTo>
                  <a:lnTo>
                    <a:pt x="0" y="0"/>
                  </a:lnTo>
                  <a:close/>
                </a:path>
              </a:pathLst>
            </a:custGeom>
            <a:solidFill>
              <a:srgbClr val="99CC00">
                <a:alpha val="70195"/>
              </a:srgbClr>
            </a:solidFill>
            <a:ln w="9525">
              <a:round/>
              <a:headEnd/>
              <a:tailEnd/>
            </a:ln>
            <a:scene3d>
              <a:camera prst="legacyObliqueTopRight"/>
              <a:lightRig rig="legacyFlat3" dir="b"/>
            </a:scene3d>
            <a:sp3d extrusionH="303200" prstMaterial="legacyMatte">
              <a:bevelT w="13500" h="13500" prst="angle"/>
              <a:bevelB w="13500" h="13500" prst="angle"/>
              <a:extrusionClr>
                <a:srgbClr val="99CC00"/>
              </a:extrusionClr>
            </a:sp3d>
          </p:spPr>
          <p:txBody>
            <a:bodyPr anchor="ctr">
              <a:flatTx/>
            </a:bodyPr>
            <a:lstStyle/>
            <a:p>
              <a:endParaRPr lang="tr-TR">
                <a:solidFill>
                  <a:schemeClr val="tx1">
                    <a:lumMod val="85000"/>
                    <a:lumOff val="15000"/>
                  </a:schemeClr>
                </a:solidFill>
              </a:endParaRPr>
            </a:p>
          </p:txBody>
        </p:sp>
        <p:grpSp>
          <p:nvGrpSpPr>
            <p:cNvPr id="26" name="Group 13"/>
            <p:cNvGrpSpPr>
              <a:grpSpLocks/>
            </p:cNvGrpSpPr>
            <p:nvPr/>
          </p:nvGrpSpPr>
          <p:grpSpPr bwMode="auto">
            <a:xfrm>
              <a:off x="1671638" y="2647950"/>
              <a:ext cx="236537" cy="379413"/>
              <a:chOff x="1533" y="2065"/>
              <a:chExt cx="149" cy="239"/>
            </a:xfrm>
          </p:grpSpPr>
          <p:sp>
            <p:nvSpPr>
              <p:cNvPr id="64" name="Rectangle 14"/>
              <p:cNvSpPr>
                <a:spLocks noChangeArrowheads="1"/>
              </p:cNvSpPr>
              <p:nvPr/>
            </p:nvSpPr>
            <p:spPr bwMode="auto">
              <a:xfrm>
                <a:off x="1533" y="2065"/>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5" name="Rectangle 15"/>
              <p:cNvSpPr>
                <a:spLocks noChangeArrowheads="1"/>
              </p:cNvSpPr>
              <p:nvPr/>
            </p:nvSpPr>
            <p:spPr bwMode="auto">
              <a:xfrm>
                <a:off x="1564" y="2065"/>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6" name="Rectangle 16"/>
              <p:cNvSpPr>
                <a:spLocks noChangeArrowheads="1"/>
              </p:cNvSpPr>
              <p:nvPr/>
            </p:nvSpPr>
            <p:spPr bwMode="auto">
              <a:xfrm>
                <a:off x="1596" y="2065"/>
                <a:ext cx="23"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7" name="Rectangle 17"/>
              <p:cNvSpPr>
                <a:spLocks noChangeArrowheads="1"/>
              </p:cNvSpPr>
              <p:nvPr/>
            </p:nvSpPr>
            <p:spPr bwMode="auto">
              <a:xfrm>
                <a:off x="1627" y="2065"/>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8" name="Rectangle 18"/>
              <p:cNvSpPr>
                <a:spLocks noChangeArrowheads="1"/>
              </p:cNvSpPr>
              <p:nvPr/>
            </p:nvSpPr>
            <p:spPr bwMode="auto">
              <a:xfrm>
                <a:off x="1658" y="2065"/>
                <a:ext cx="24" cy="238"/>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grpSp>
        <p:sp>
          <p:nvSpPr>
            <p:cNvPr id="27" name="Rectangle 19"/>
            <p:cNvSpPr>
              <a:spLocks noChangeArrowheads="1"/>
            </p:cNvSpPr>
            <p:nvPr/>
          </p:nvSpPr>
          <p:spPr bwMode="auto">
            <a:xfrm>
              <a:off x="1920875" y="2647950"/>
              <a:ext cx="38100" cy="377825"/>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28" name="AutoShape 20"/>
            <p:cNvSpPr>
              <a:spLocks noChangeArrowheads="1"/>
            </p:cNvSpPr>
            <p:nvPr/>
          </p:nvSpPr>
          <p:spPr bwMode="auto">
            <a:xfrm rot="10666177">
              <a:off x="1905000" y="2647950"/>
              <a:ext cx="504825" cy="33528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5425 w 21600"/>
                <a:gd name="T13" fmla="*/ 5425 h 21600"/>
                <a:gd name="T14" fmla="*/ 16175 w 21600"/>
                <a:gd name="T15" fmla="*/ 16175 h 21600"/>
              </a:gdLst>
              <a:ahLst/>
              <a:cxnLst>
                <a:cxn ang="T8">
                  <a:pos x="T0" y="T1"/>
                </a:cxn>
                <a:cxn ang="T9">
                  <a:pos x="T2" y="T3"/>
                </a:cxn>
                <a:cxn ang="T10">
                  <a:pos x="T4" y="T5"/>
                </a:cxn>
                <a:cxn ang="T11">
                  <a:pos x="T6" y="T7"/>
                </a:cxn>
              </a:cxnLst>
              <a:rect l="T12" t="T13" r="T14" b="T15"/>
              <a:pathLst>
                <a:path w="21600" h="21600">
                  <a:moveTo>
                    <a:pt x="0" y="0"/>
                  </a:moveTo>
                  <a:lnTo>
                    <a:pt x="7249" y="21600"/>
                  </a:lnTo>
                  <a:lnTo>
                    <a:pt x="14351" y="21600"/>
                  </a:lnTo>
                  <a:lnTo>
                    <a:pt x="21600" y="0"/>
                  </a:lnTo>
                  <a:lnTo>
                    <a:pt x="0" y="0"/>
                  </a:lnTo>
                  <a:close/>
                </a:path>
              </a:pathLst>
            </a:custGeom>
            <a:solidFill>
              <a:srgbClr val="99CC00">
                <a:alpha val="70195"/>
              </a:srgbClr>
            </a:solidFill>
            <a:ln w="9525">
              <a:round/>
              <a:headEnd/>
              <a:tailEnd/>
            </a:ln>
            <a:scene3d>
              <a:camera prst="legacyObliqueTopRight"/>
              <a:lightRig rig="legacyFlat3" dir="b"/>
            </a:scene3d>
            <a:sp3d extrusionH="303200" prstMaterial="legacyMatte">
              <a:bevelT w="13500" h="13500" prst="angle"/>
              <a:bevelB w="13500" h="13500" prst="angle"/>
              <a:extrusionClr>
                <a:srgbClr val="99CC00"/>
              </a:extrusionClr>
            </a:sp3d>
          </p:spPr>
          <p:txBody>
            <a:bodyPr anchor="ctr">
              <a:flatTx/>
            </a:bodyPr>
            <a:lstStyle/>
            <a:p>
              <a:endParaRPr lang="tr-TR">
                <a:solidFill>
                  <a:schemeClr val="tx1">
                    <a:lumMod val="85000"/>
                    <a:lumOff val="15000"/>
                  </a:schemeClr>
                </a:solidFill>
              </a:endParaRPr>
            </a:p>
          </p:txBody>
        </p:sp>
        <p:sp>
          <p:nvSpPr>
            <p:cNvPr id="29" name="AutoShape 21"/>
            <p:cNvSpPr>
              <a:spLocks noChangeArrowheads="1"/>
            </p:cNvSpPr>
            <p:nvPr/>
          </p:nvSpPr>
          <p:spPr bwMode="auto">
            <a:xfrm rot="10226538">
              <a:off x="2667000" y="2533650"/>
              <a:ext cx="165100" cy="34448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5721 w 21600"/>
                <a:gd name="T13" fmla="*/ 5721 h 21600"/>
                <a:gd name="T14" fmla="*/ 15879 w 21600"/>
                <a:gd name="T15" fmla="*/ 15879 h 21600"/>
              </a:gdLst>
              <a:ahLst/>
              <a:cxnLst>
                <a:cxn ang="T8">
                  <a:pos x="T0" y="T1"/>
                </a:cxn>
                <a:cxn ang="T9">
                  <a:pos x="T2" y="T3"/>
                </a:cxn>
                <a:cxn ang="T10">
                  <a:pos x="T4" y="T5"/>
                </a:cxn>
                <a:cxn ang="T11">
                  <a:pos x="T6" y="T7"/>
                </a:cxn>
              </a:cxnLst>
              <a:rect l="T12" t="T13" r="T14" b="T15"/>
              <a:pathLst>
                <a:path w="21600" h="21600">
                  <a:moveTo>
                    <a:pt x="0" y="0"/>
                  </a:moveTo>
                  <a:lnTo>
                    <a:pt x="7841" y="21600"/>
                  </a:lnTo>
                  <a:lnTo>
                    <a:pt x="13759" y="21600"/>
                  </a:lnTo>
                  <a:lnTo>
                    <a:pt x="21600" y="0"/>
                  </a:lnTo>
                  <a:lnTo>
                    <a:pt x="0" y="0"/>
                  </a:lnTo>
                  <a:close/>
                </a:path>
              </a:pathLst>
            </a:custGeom>
            <a:solidFill>
              <a:srgbClr val="99CC00">
                <a:alpha val="70195"/>
              </a:srgbClr>
            </a:solidFill>
            <a:ln w="9525">
              <a:round/>
              <a:headEnd/>
              <a:tailEnd/>
            </a:ln>
            <a:scene3d>
              <a:camera prst="legacyObliqueTopRight"/>
              <a:lightRig rig="legacyFlat3" dir="b"/>
            </a:scene3d>
            <a:sp3d extrusionH="303200" prstMaterial="legacyMatte">
              <a:bevelT w="13500" h="13500" prst="angle"/>
              <a:bevelB w="13500" h="13500" prst="angle"/>
              <a:extrusionClr>
                <a:srgbClr val="99CC00"/>
              </a:extrusionClr>
            </a:sp3d>
          </p:spPr>
          <p:txBody>
            <a:bodyPr anchor="ctr">
              <a:flatTx/>
            </a:bodyPr>
            <a:lstStyle/>
            <a:p>
              <a:endParaRPr lang="tr-TR">
                <a:solidFill>
                  <a:schemeClr val="tx1">
                    <a:lumMod val="85000"/>
                    <a:lumOff val="15000"/>
                  </a:schemeClr>
                </a:solidFill>
              </a:endParaRPr>
            </a:p>
          </p:txBody>
        </p:sp>
        <p:grpSp>
          <p:nvGrpSpPr>
            <p:cNvPr id="30" name="Group 22"/>
            <p:cNvGrpSpPr>
              <a:grpSpLocks/>
            </p:cNvGrpSpPr>
            <p:nvPr/>
          </p:nvGrpSpPr>
          <p:grpSpPr bwMode="auto">
            <a:xfrm>
              <a:off x="1968500" y="2647950"/>
              <a:ext cx="288925" cy="381000"/>
              <a:chOff x="1680" y="2112"/>
              <a:chExt cx="182" cy="240"/>
            </a:xfrm>
          </p:grpSpPr>
          <p:sp>
            <p:nvSpPr>
              <p:cNvPr id="58" name="Rectangle 23"/>
              <p:cNvSpPr>
                <a:spLocks noChangeArrowheads="1"/>
              </p:cNvSpPr>
              <p:nvPr/>
            </p:nvSpPr>
            <p:spPr bwMode="auto">
              <a:xfrm>
                <a:off x="1680" y="2112"/>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59" name="Rectangle 24"/>
              <p:cNvSpPr>
                <a:spLocks noChangeArrowheads="1"/>
              </p:cNvSpPr>
              <p:nvPr/>
            </p:nvSpPr>
            <p:spPr bwMode="auto">
              <a:xfrm>
                <a:off x="1713" y="2112"/>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0" name="Rectangle 25"/>
              <p:cNvSpPr>
                <a:spLocks noChangeArrowheads="1"/>
              </p:cNvSpPr>
              <p:nvPr/>
            </p:nvSpPr>
            <p:spPr bwMode="auto">
              <a:xfrm>
                <a:off x="1746" y="2112"/>
                <a:ext cx="23"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1" name="Rectangle 26"/>
              <p:cNvSpPr>
                <a:spLocks noChangeArrowheads="1"/>
              </p:cNvSpPr>
              <p:nvPr/>
            </p:nvSpPr>
            <p:spPr bwMode="auto">
              <a:xfrm>
                <a:off x="1775" y="2113"/>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2" name="Rectangle 27"/>
              <p:cNvSpPr>
                <a:spLocks noChangeArrowheads="1"/>
              </p:cNvSpPr>
              <p:nvPr/>
            </p:nvSpPr>
            <p:spPr bwMode="auto">
              <a:xfrm>
                <a:off x="1807" y="2113"/>
                <a:ext cx="23"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63" name="Rectangle 28"/>
              <p:cNvSpPr>
                <a:spLocks noChangeArrowheads="1"/>
              </p:cNvSpPr>
              <p:nvPr/>
            </p:nvSpPr>
            <p:spPr bwMode="auto">
              <a:xfrm>
                <a:off x="1838" y="2113"/>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grpSp>
        <p:grpSp>
          <p:nvGrpSpPr>
            <p:cNvPr id="31" name="Group 29"/>
            <p:cNvGrpSpPr>
              <a:grpSpLocks/>
            </p:cNvGrpSpPr>
            <p:nvPr/>
          </p:nvGrpSpPr>
          <p:grpSpPr bwMode="auto">
            <a:xfrm>
              <a:off x="2273300" y="2649538"/>
              <a:ext cx="133350" cy="379412"/>
              <a:chOff x="1902" y="2065"/>
              <a:chExt cx="84" cy="239"/>
            </a:xfrm>
          </p:grpSpPr>
          <p:sp>
            <p:nvSpPr>
              <p:cNvPr id="55" name="Rectangle 30"/>
              <p:cNvSpPr>
                <a:spLocks noChangeArrowheads="1"/>
              </p:cNvSpPr>
              <p:nvPr/>
            </p:nvSpPr>
            <p:spPr bwMode="auto">
              <a:xfrm>
                <a:off x="1902" y="2065"/>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56" name="Rectangle 31"/>
              <p:cNvSpPr>
                <a:spLocks noChangeArrowheads="1"/>
              </p:cNvSpPr>
              <p:nvPr/>
            </p:nvSpPr>
            <p:spPr bwMode="auto">
              <a:xfrm>
                <a:off x="1931" y="2065"/>
                <a:ext cx="23"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57" name="Rectangle 32"/>
              <p:cNvSpPr>
                <a:spLocks noChangeArrowheads="1"/>
              </p:cNvSpPr>
              <p:nvPr/>
            </p:nvSpPr>
            <p:spPr bwMode="auto">
              <a:xfrm>
                <a:off x="1962" y="2065"/>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grpSp>
        <p:grpSp>
          <p:nvGrpSpPr>
            <p:cNvPr id="32" name="Group 33"/>
            <p:cNvGrpSpPr>
              <a:grpSpLocks/>
            </p:cNvGrpSpPr>
            <p:nvPr/>
          </p:nvGrpSpPr>
          <p:grpSpPr bwMode="auto">
            <a:xfrm>
              <a:off x="2425700" y="2644775"/>
              <a:ext cx="87313" cy="379413"/>
              <a:chOff x="2009" y="2065"/>
              <a:chExt cx="55" cy="239"/>
            </a:xfrm>
          </p:grpSpPr>
          <p:sp>
            <p:nvSpPr>
              <p:cNvPr id="53" name="Rectangle 34"/>
              <p:cNvSpPr>
                <a:spLocks noChangeArrowheads="1"/>
              </p:cNvSpPr>
              <p:nvPr/>
            </p:nvSpPr>
            <p:spPr bwMode="auto">
              <a:xfrm>
                <a:off x="2009" y="2065"/>
                <a:ext cx="24"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54" name="Rectangle 35"/>
              <p:cNvSpPr>
                <a:spLocks noChangeArrowheads="1"/>
              </p:cNvSpPr>
              <p:nvPr/>
            </p:nvSpPr>
            <p:spPr bwMode="auto">
              <a:xfrm>
                <a:off x="2041" y="2065"/>
                <a:ext cx="23" cy="239"/>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grpSp>
        <p:sp>
          <p:nvSpPr>
            <p:cNvPr id="33" name="Rectangle 36"/>
            <p:cNvSpPr>
              <a:spLocks noChangeArrowheads="1"/>
            </p:cNvSpPr>
            <p:nvPr/>
          </p:nvSpPr>
          <p:spPr bwMode="auto">
            <a:xfrm>
              <a:off x="2514600" y="2646363"/>
              <a:ext cx="38100" cy="379412"/>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34" name="Rectangle 37"/>
            <p:cNvSpPr>
              <a:spLocks noChangeArrowheads="1"/>
            </p:cNvSpPr>
            <p:nvPr/>
          </p:nvSpPr>
          <p:spPr bwMode="auto">
            <a:xfrm>
              <a:off x="2563813" y="2646363"/>
              <a:ext cx="38100" cy="379412"/>
            </a:xfrm>
            <a:prstGeom prst="rect">
              <a:avLst/>
            </a:prstGeom>
            <a:solidFill>
              <a:srgbClr val="B2B2B2"/>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B2B2B2"/>
              </a:extrusionClr>
            </a:sp3d>
          </p:spPr>
          <p:txBody>
            <a:bodyPr anchor="ctr">
              <a:flatTx/>
            </a:bodyPr>
            <a:lstStyle/>
            <a:p>
              <a:endParaRPr lang="fr-FR">
                <a:solidFill>
                  <a:schemeClr val="tx1">
                    <a:lumMod val="85000"/>
                    <a:lumOff val="15000"/>
                  </a:schemeClr>
                </a:solidFill>
              </a:endParaRPr>
            </a:p>
          </p:txBody>
        </p:sp>
        <p:sp>
          <p:nvSpPr>
            <p:cNvPr id="35" name="Oval 39"/>
            <p:cNvSpPr>
              <a:spLocks noChangeArrowheads="1"/>
            </p:cNvSpPr>
            <p:nvPr/>
          </p:nvSpPr>
          <p:spPr bwMode="auto">
            <a:xfrm>
              <a:off x="957263" y="3638550"/>
              <a:ext cx="2339975" cy="2362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solidFill>
                  <a:schemeClr val="tx1">
                    <a:lumMod val="85000"/>
                    <a:lumOff val="15000"/>
                  </a:schemeClr>
                </a:solidFill>
              </a:endParaRPr>
            </a:p>
          </p:txBody>
        </p:sp>
        <p:sp>
          <p:nvSpPr>
            <p:cNvPr id="36" name="AutoShape 40"/>
            <p:cNvSpPr>
              <a:spLocks noChangeArrowheads="1"/>
            </p:cNvSpPr>
            <p:nvPr/>
          </p:nvSpPr>
          <p:spPr bwMode="auto">
            <a:xfrm>
              <a:off x="1419225" y="1123950"/>
              <a:ext cx="1219200" cy="1457325"/>
            </a:xfrm>
            <a:prstGeom prst="flowChartExtract">
              <a:avLst/>
            </a:prstGeom>
            <a:solidFill>
              <a:srgbClr val="99CC00">
                <a:alpha val="74901"/>
              </a:srgbClr>
            </a:solidFill>
            <a:ln w="9525">
              <a:miter lim="800000"/>
              <a:headEnd/>
              <a:tailEnd/>
            </a:ln>
            <a:scene3d>
              <a:camera prst="legacyObliqueTopRight"/>
              <a:lightRig rig="legacyFlat3" dir="b"/>
            </a:scene3d>
            <a:sp3d extrusionH="303200" prstMaterial="legacyMatte">
              <a:bevelT w="13500" h="13500" prst="angle"/>
              <a:bevelB w="13500" h="13500" prst="angle"/>
              <a:extrusionClr>
                <a:srgbClr val="99CC00"/>
              </a:extrusionClr>
            </a:sp3d>
          </p:spPr>
          <p:txBody>
            <a:bodyPr anchor="ctr">
              <a:flatTx/>
            </a:bodyPr>
            <a:lstStyle/>
            <a:p>
              <a:endParaRPr lang="fr-FR">
                <a:solidFill>
                  <a:schemeClr val="tx1">
                    <a:lumMod val="85000"/>
                    <a:lumOff val="15000"/>
                  </a:schemeClr>
                </a:solidFill>
              </a:endParaRPr>
            </a:p>
          </p:txBody>
        </p:sp>
        <p:sp>
          <p:nvSpPr>
            <p:cNvPr id="37" name="AutoShape 41"/>
            <p:cNvSpPr>
              <a:spLocks noChangeArrowheads="1"/>
            </p:cNvSpPr>
            <p:nvPr/>
          </p:nvSpPr>
          <p:spPr bwMode="auto">
            <a:xfrm>
              <a:off x="1981200" y="762000"/>
              <a:ext cx="250825" cy="381000"/>
            </a:xfrm>
            <a:prstGeom prst="can">
              <a:avLst>
                <a:gd name="adj" fmla="val 24374"/>
              </a:avLst>
            </a:prstGeom>
            <a:solidFill>
              <a:srgbClr val="FFFF66"/>
            </a:solidFill>
            <a:ln w="9525">
              <a:solidFill>
                <a:srgbClr val="000000"/>
              </a:solidFill>
              <a:round/>
              <a:headEnd/>
              <a:tailEnd/>
            </a:ln>
          </p:spPr>
          <p:txBody>
            <a:bodyPr anchor="ctr"/>
            <a:lstStyle/>
            <a:p>
              <a:endParaRPr lang="fr-FR">
                <a:solidFill>
                  <a:schemeClr val="tx1">
                    <a:lumMod val="85000"/>
                    <a:lumOff val="15000"/>
                  </a:schemeClr>
                </a:solidFill>
              </a:endParaRPr>
            </a:p>
          </p:txBody>
        </p:sp>
        <p:sp>
          <p:nvSpPr>
            <p:cNvPr id="38" name="Oval 42"/>
            <p:cNvSpPr>
              <a:spLocks noChangeArrowheads="1"/>
            </p:cNvSpPr>
            <p:nvPr/>
          </p:nvSpPr>
          <p:spPr bwMode="auto">
            <a:xfrm>
              <a:off x="2057400" y="5334000"/>
              <a:ext cx="381000" cy="304800"/>
            </a:xfrm>
            <a:prstGeom prst="ellipse">
              <a:avLst/>
            </a:prstGeom>
            <a:solidFill>
              <a:srgbClr val="FF0000"/>
            </a:solidFill>
            <a:ln w="9525">
              <a:solidFill>
                <a:schemeClr val="tx1"/>
              </a:solidFill>
              <a:round/>
              <a:headEnd/>
              <a:tailEnd/>
            </a:ln>
          </p:spPr>
          <p:txBody>
            <a:bodyPr wrap="none" anchor="ctr"/>
            <a:lstStyle/>
            <a:p>
              <a:pPr algn="ctr"/>
              <a:r>
                <a:rPr lang="en-US" sz="1000">
                  <a:solidFill>
                    <a:schemeClr val="tx1">
                      <a:lumMod val="85000"/>
                      <a:lumOff val="15000"/>
                    </a:schemeClr>
                  </a:solidFill>
                </a:rPr>
                <a:t>PTV2</a:t>
              </a:r>
            </a:p>
          </p:txBody>
        </p:sp>
        <p:sp>
          <p:nvSpPr>
            <p:cNvPr id="39" name="Oval 43"/>
            <p:cNvSpPr>
              <a:spLocks noChangeArrowheads="1"/>
            </p:cNvSpPr>
            <p:nvPr/>
          </p:nvSpPr>
          <p:spPr bwMode="auto">
            <a:xfrm>
              <a:off x="2838450" y="4800600"/>
              <a:ext cx="152400" cy="152400"/>
            </a:xfrm>
            <a:prstGeom prst="ellipse">
              <a:avLst/>
            </a:prstGeom>
            <a:solidFill>
              <a:srgbClr val="FF0000"/>
            </a:solidFill>
            <a:ln w="9525">
              <a:solidFill>
                <a:schemeClr val="tx1"/>
              </a:solidFill>
              <a:round/>
              <a:headEnd/>
              <a:tailEnd/>
            </a:ln>
          </p:spPr>
          <p:txBody>
            <a:bodyPr wrap="none" anchor="ctr"/>
            <a:lstStyle/>
            <a:p>
              <a:endParaRPr lang="fr-FR">
                <a:solidFill>
                  <a:schemeClr val="tx1">
                    <a:lumMod val="85000"/>
                    <a:lumOff val="15000"/>
                  </a:schemeClr>
                </a:solidFill>
              </a:endParaRPr>
            </a:p>
          </p:txBody>
        </p:sp>
        <p:sp>
          <p:nvSpPr>
            <p:cNvPr id="40" name="Oval 44"/>
            <p:cNvSpPr>
              <a:spLocks noChangeArrowheads="1"/>
            </p:cNvSpPr>
            <p:nvPr/>
          </p:nvSpPr>
          <p:spPr bwMode="auto">
            <a:xfrm>
              <a:off x="1481138" y="4595813"/>
              <a:ext cx="304800" cy="242887"/>
            </a:xfrm>
            <a:prstGeom prst="ellipse">
              <a:avLst/>
            </a:prstGeom>
            <a:solidFill>
              <a:srgbClr val="FF0000"/>
            </a:solidFill>
            <a:ln w="9525">
              <a:solidFill>
                <a:schemeClr val="tx1"/>
              </a:solidFill>
              <a:round/>
              <a:headEnd/>
              <a:tailEnd/>
            </a:ln>
          </p:spPr>
          <p:txBody>
            <a:bodyPr wrap="none" anchor="ctr"/>
            <a:lstStyle/>
            <a:p>
              <a:pPr algn="ctr"/>
              <a:endParaRPr lang="en-US" sz="1000">
                <a:solidFill>
                  <a:schemeClr val="tx1">
                    <a:lumMod val="85000"/>
                    <a:lumOff val="15000"/>
                  </a:schemeClr>
                </a:solidFill>
              </a:endParaRPr>
            </a:p>
            <a:p>
              <a:pPr algn="ctr"/>
              <a:endParaRPr lang="en-US" sz="1000">
                <a:solidFill>
                  <a:schemeClr val="tx1">
                    <a:lumMod val="85000"/>
                    <a:lumOff val="15000"/>
                  </a:schemeClr>
                </a:solidFill>
              </a:endParaRPr>
            </a:p>
            <a:p>
              <a:pPr algn="ctr"/>
              <a:endParaRPr lang="en-US" sz="2400">
                <a:solidFill>
                  <a:schemeClr val="tx1">
                    <a:lumMod val="85000"/>
                    <a:lumOff val="15000"/>
                  </a:schemeClr>
                </a:solidFill>
              </a:endParaRPr>
            </a:p>
          </p:txBody>
        </p:sp>
        <p:sp>
          <p:nvSpPr>
            <p:cNvPr id="41" name="Oval 45"/>
            <p:cNvSpPr>
              <a:spLocks noChangeArrowheads="1"/>
            </p:cNvSpPr>
            <p:nvPr/>
          </p:nvSpPr>
          <p:spPr bwMode="auto">
            <a:xfrm>
              <a:off x="2800350" y="4772025"/>
              <a:ext cx="255588" cy="255588"/>
            </a:xfrm>
            <a:prstGeom prst="ellipse">
              <a:avLst/>
            </a:prstGeom>
            <a:solidFill>
              <a:srgbClr val="FF0000"/>
            </a:solidFill>
            <a:ln w="9525">
              <a:solidFill>
                <a:schemeClr val="tx1"/>
              </a:solidFill>
              <a:round/>
              <a:headEnd/>
              <a:tailEnd/>
            </a:ln>
          </p:spPr>
          <p:txBody>
            <a:bodyPr wrap="none" anchor="ctr"/>
            <a:lstStyle/>
            <a:p>
              <a:endParaRPr lang="fr-FR">
                <a:solidFill>
                  <a:schemeClr val="tx1">
                    <a:lumMod val="85000"/>
                    <a:lumOff val="15000"/>
                  </a:schemeClr>
                </a:solidFill>
              </a:endParaRPr>
            </a:p>
          </p:txBody>
        </p:sp>
        <p:sp>
          <p:nvSpPr>
            <p:cNvPr id="42" name="Text Box 46"/>
            <p:cNvSpPr txBox="1">
              <a:spLocks noChangeArrowheads="1"/>
            </p:cNvSpPr>
            <p:nvPr/>
          </p:nvSpPr>
          <p:spPr bwMode="auto">
            <a:xfrm>
              <a:off x="1409700" y="4600575"/>
              <a:ext cx="510070" cy="30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eaLnBrk="1" hangingPunct="1"/>
              <a:r>
                <a:rPr lang="en-US" sz="800">
                  <a:solidFill>
                    <a:schemeClr val="tx1">
                      <a:lumMod val="85000"/>
                      <a:lumOff val="15000"/>
                    </a:schemeClr>
                  </a:solidFill>
                </a:rPr>
                <a:t>PTV3</a:t>
              </a:r>
            </a:p>
          </p:txBody>
        </p:sp>
        <p:sp>
          <p:nvSpPr>
            <p:cNvPr id="43" name="Text Box 47"/>
            <p:cNvSpPr txBox="1">
              <a:spLocks noChangeArrowheads="1"/>
            </p:cNvSpPr>
            <p:nvPr/>
          </p:nvSpPr>
          <p:spPr bwMode="auto">
            <a:xfrm>
              <a:off x="2727325" y="4800600"/>
              <a:ext cx="463550" cy="47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eaLnBrk="1" hangingPunct="1"/>
              <a:r>
                <a:rPr lang="en-US" sz="800">
                  <a:solidFill>
                    <a:schemeClr val="tx1">
                      <a:lumMod val="85000"/>
                      <a:lumOff val="15000"/>
                    </a:schemeClr>
                  </a:solidFill>
                </a:rPr>
                <a:t>PTV</a:t>
              </a:r>
            </a:p>
            <a:p>
              <a:pPr eaLnBrk="1" hangingPunct="1"/>
              <a:r>
                <a:rPr lang="en-US" sz="800">
                  <a:solidFill>
                    <a:schemeClr val="tx1">
                      <a:lumMod val="85000"/>
                      <a:lumOff val="15000"/>
                    </a:schemeClr>
                  </a:solidFill>
                </a:rPr>
                <a:t>  </a:t>
              </a:r>
            </a:p>
          </p:txBody>
        </p:sp>
        <p:sp>
          <p:nvSpPr>
            <p:cNvPr id="44" name="AutoShape 48"/>
            <p:cNvSpPr>
              <a:spLocks noChangeArrowheads="1"/>
            </p:cNvSpPr>
            <p:nvPr/>
          </p:nvSpPr>
          <p:spPr bwMode="auto">
            <a:xfrm>
              <a:off x="1431925" y="1141413"/>
              <a:ext cx="1219200" cy="1457325"/>
            </a:xfrm>
            <a:prstGeom prst="flowChartExtract">
              <a:avLst/>
            </a:prstGeom>
            <a:solidFill>
              <a:srgbClr val="99CC00">
                <a:alpha val="74901"/>
              </a:srgbClr>
            </a:solidFill>
            <a:ln w="9525">
              <a:miter lim="800000"/>
              <a:headEnd/>
              <a:tailEnd/>
            </a:ln>
            <a:scene3d>
              <a:camera prst="legacyObliqueTopRight"/>
              <a:lightRig rig="legacyFlat3" dir="b"/>
            </a:scene3d>
            <a:sp3d extrusionH="303200" prstMaterial="legacyMatte">
              <a:bevelT w="13500" h="13500" prst="angle"/>
              <a:bevelB w="13500" h="13500" prst="angle"/>
              <a:extrusionClr>
                <a:srgbClr val="99CC00"/>
              </a:extrusionClr>
            </a:sp3d>
          </p:spPr>
          <p:txBody>
            <a:bodyPr anchor="ctr">
              <a:flatTx/>
            </a:bodyPr>
            <a:lstStyle/>
            <a:p>
              <a:endParaRPr lang="fr-FR">
                <a:solidFill>
                  <a:schemeClr val="tx1">
                    <a:lumMod val="85000"/>
                    <a:lumOff val="15000"/>
                  </a:schemeClr>
                </a:solidFill>
              </a:endParaRPr>
            </a:p>
          </p:txBody>
        </p:sp>
        <p:sp>
          <p:nvSpPr>
            <p:cNvPr id="45" name="Freeform 49"/>
            <p:cNvSpPr>
              <a:spLocks/>
            </p:cNvSpPr>
            <p:nvPr/>
          </p:nvSpPr>
          <p:spPr bwMode="auto">
            <a:xfrm>
              <a:off x="1582738" y="1781175"/>
              <a:ext cx="1169987" cy="333375"/>
            </a:xfrm>
            <a:custGeom>
              <a:avLst/>
              <a:gdLst>
                <a:gd name="T0" fmla="*/ 0 w 304"/>
                <a:gd name="T1" fmla="*/ 0 h 270"/>
                <a:gd name="T2" fmla="*/ 2147483647 w 304"/>
                <a:gd name="T3" fmla="*/ 2147483647 h 270"/>
                <a:gd name="T4" fmla="*/ 2147483647 w 304"/>
                <a:gd name="T5" fmla="*/ 2147483647 h 270"/>
                <a:gd name="T6" fmla="*/ 2147483647 w 304"/>
                <a:gd name="T7" fmla="*/ 2147483647 h 270"/>
                <a:gd name="T8" fmla="*/ 2147483647 w 304"/>
                <a:gd name="T9" fmla="*/ 2147483647 h 270"/>
                <a:gd name="T10" fmla="*/ 2147483647 w 304"/>
                <a:gd name="T11" fmla="*/ 2147483647 h 270"/>
                <a:gd name="T12" fmla="*/ 2147483647 w 304"/>
                <a:gd name="T13" fmla="*/ 0 h 270"/>
                <a:gd name="T14" fmla="*/ 0 w 304"/>
                <a:gd name="T15" fmla="*/ 0 h 270"/>
                <a:gd name="T16" fmla="*/ 0 60000 65536"/>
                <a:gd name="T17" fmla="*/ 0 60000 65536"/>
                <a:gd name="T18" fmla="*/ 0 60000 65536"/>
                <a:gd name="T19" fmla="*/ 0 60000 65536"/>
                <a:gd name="T20" fmla="*/ 0 60000 65536"/>
                <a:gd name="T21" fmla="*/ 0 60000 65536"/>
                <a:gd name="T22" fmla="*/ 0 60000 65536"/>
                <a:gd name="T23" fmla="*/ 0 60000 65536"/>
                <a:gd name="T24" fmla="*/ 0 w 304"/>
                <a:gd name="T25" fmla="*/ 0 h 270"/>
                <a:gd name="T26" fmla="*/ 304 w 304"/>
                <a:gd name="T27" fmla="*/ 270 h 2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4" h="270">
                  <a:moveTo>
                    <a:pt x="0" y="0"/>
                  </a:moveTo>
                  <a:lnTo>
                    <a:pt x="6" y="65"/>
                  </a:lnTo>
                  <a:lnTo>
                    <a:pt x="55" y="186"/>
                  </a:lnTo>
                  <a:lnTo>
                    <a:pt x="154" y="270"/>
                  </a:lnTo>
                  <a:lnTo>
                    <a:pt x="246" y="186"/>
                  </a:lnTo>
                  <a:lnTo>
                    <a:pt x="289" y="68"/>
                  </a:lnTo>
                  <a:lnTo>
                    <a:pt x="304" y="0"/>
                  </a:lnTo>
                  <a:lnTo>
                    <a:pt x="0" y="0"/>
                  </a:lnTo>
                  <a:close/>
                </a:path>
              </a:pathLst>
            </a:custGeom>
            <a:gradFill rotWithShape="1">
              <a:gsLst>
                <a:gs pos="0">
                  <a:srgbClr val="18185E"/>
                </a:gs>
                <a:gs pos="100000">
                  <a:srgbClr val="3333CC"/>
                </a:gs>
              </a:gsLst>
              <a:lin ang="0" scaled="1"/>
            </a:gradFill>
            <a:ln w="9525">
              <a:round/>
              <a:headEnd/>
              <a:tailEnd/>
            </a:ln>
            <a:scene3d>
              <a:camera prst="legacyObliqueTopRight"/>
              <a:lightRig rig="legacyFlat3" dir="b"/>
            </a:scene3d>
            <a:sp3d extrusionH="163500" prstMaterial="legacyMatte">
              <a:bevelT w="13500" h="13500" prst="angle"/>
              <a:bevelB w="13500" h="13500" prst="angle"/>
              <a:extrusionClr>
                <a:srgbClr val="3333CC"/>
              </a:extrusionClr>
            </a:sp3d>
          </p:spPr>
          <p:txBody>
            <a:bodyPr>
              <a:flatTx/>
            </a:bodyPr>
            <a:lstStyle/>
            <a:p>
              <a:endParaRPr lang="tr-TR">
                <a:solidFill>
                  <a:schemeClr val="tx1">
                    <a:lumMod val="85000"/>
                    <a:lumOff val="15000"/>
                  </a:schemeClr>
                </a:solidFill>
              </a:endParaRPr>
            </a:p>
          </p:txBody>
        </p:sp>
        <p:sp>
          <p:nvSpPr>
            <p:cNvPr id="46" name="Line 51"/>
            <p:cNvSpPr>
              <a:spLocks noChangeShapeType="1"/>
            </p:cNvSpPr>
            <p:nvPr/>
          </p:nvSpPr>
          <p:spPr bwMode="auto">
            <a:xfrm>
              <a:off x="946150" y="4778375"/>
              <a:ext cx="236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solidFill>
                  <a:schemeClr val="tx1">
                    <a:lumMod val="85000"/>
                    <a:lumOff val="15000"/>
                  </a:schemeClr>
                </a:solidFill>
              </a:endParaRPr>
            </a:p>
          </p:txBody>
        </p:sp>
        <p:sp>
          <p:nvSpPr>
            <p:cNvPr id="47" name="Line 52"/>
            <p:cNvSpPr>
              <a:spLocks noChangeShapeType="1"/>
            </p:cNvSpPr>
            <p:nvPr/>
          </p:nvSpPr>
          <p:spPr bwMode="auto">
            <a:xfrm flipH="1" flipV="1">
              <a:off x="2122488" y="3657600"/>
              <a:ext cx="11112" cy="2362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solidFill>
                  <a:schemeClr val="tx1">
                    <a:lumMod val="85000"/>
                    <a:lumOff val="15000"/>
                  </a:schemeClr>
                </a:solidFill>
              </a:endParaRPr>
            </a:p>
          </p:txBody>
        </p:sp>
        <p:sp>
          <p:nvSpPr>
            <p:cNvPr id="48" name="Oval 53"/>
            <p:cNvSpPr>
              <a:spLocks noChangeArrowheads="1"/>
            </p:cNvSpPr>
            <p:nvPr/>
          </p:nvSpPr>
          <p:spPr bwMode="auto">
            <a:xfrm>
              <a:off x="2057400" y="4702175"/>
              <a:ext cx="152400" cy="152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solidFill>
                  <a:schemeClr val="tx1">
                    <a:lumMod val="85000"/>
                    <a:lumOff val="15000"/>
                  </a:schemeClr>
                </a:solidFill>
              </a:endParaRPr>
            </a:p>
          </p:txBody>
        </p:sp>
        <p:sp>
          <p:nvSpPr>
            <p:cNvPr id="49" name="Line 54"/>
            <p:cNvSpPr>
              <a:spLocks noChangeShapeType="1"/>
            </p:cNvSpPr>
            <p:nvPr/>
          </p:nvSpPr>
          <p:spPr bwMode="auto">
            <a:xfrm>
              <a:off x="1077913" y="3713163"/>
              <a:ext cx="9906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schemeClr val="tx1">
                    <a:lumMod val="85000"/>
                    <a:lumOff val="15000"/>
                  </a:schemeClr>
                </a:solidFill>
              </a:endParaRPr>
            </a:p>
          </p:txBody>
        </p:sp>
        <p:sp>
          <p:nvSpPr>
            <p:cNvPr id="50" name="Text Box 55"/>
            <p:cNvSpPr txBox="1">
              <a:spLocks noChangeArrowheads="1"/>
            </p:cNvSpPr>
            <p:nvPr/>
          </p:nvSpPr>
          <p:spPr bwMode="auto">
            <a:xfrm>
              <a:off x="490538" y="3460751"/>
              <a:ext cx="1128727" cy="434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eaLnBrk="1" hangingPunct="1"/>
              <a:r>
                <a:rPr lang="en-US" sz="1400" b="1">
                  <a:solidFill>
                    <a:schemeClr val="tx1">
                      <a:lumMod val="85000"/>
                      <a:lumOff val="15000"/>
                    </a:schemeClr>
                  </a:solidFill>
                </a:rPr>
                <a:t>Isocenter</a:t>
              </a:r>
            </a:p>
          </p:txBody>
        </p:sp>
        <p:sp>
          <p:nvSpPr>
            <p:cNvPr id="51" name="Line 56"/>
            <p:cNvSpPr>
              <a:spLocks noChangeShapeType="1"/>
            </p:cNvSpPr>
            <p:nvPr/>
          </p:nvSpPr>
          <p:spPr bwMode="auto">
            <a:xfrm>
              <a:off x="609600" y="4267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solidFill>
                  <a:schemeClr val="tx1">
                    <a:lumMod val="85000"/>
                    <a:lumOff val="15000"/>
                  </a:schemeClr>
                </a:solidFill>
              </a:endParaRPr>
            </a:p>
          </p:txBody>
        </p:sp>
        <p:sp>
          <p:nvSpPr>
            <p:cNvPr id="52" name="Text Box 57"/>
            <p:cNvSpPr txBox="1">
              <a:spLocks noChangeArrowheads="1"/>
            </p:cNvSpPr>
            <p:nvPr/>
          </p:nvSpPr>
          <p:spPr bwMode="auto">
            <a:xfrm>
              <a:off x="160081" y="3908425"/>
              <a:ext cx="1198608" cy="73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pPr eaLnBrk="1" hangingPunct="1"/>
              <a:r>
                <a:rPr lang="en-US" sz="1400" b="1" dirty="0">
                  <a:solidFill>
                    <a:schemeClr val="tx1">
                      <a:lumMod val="85000"/>
                      <a:lumOff val="15000"/>
                    </a:schemeClr>
                  </a:solidFill>
                </a:rPr>
                <a:t>Treatment</a:t>
              </a:r>
            </a:p>
            <a:p>
              <a:pPr eaLnBrk="1" hangingPunct="1"/>
              <a:r>
                <a:rPr lang="en-US" sz="1400" b="1" dirty="0">
                  <a:solidFill>
                    <a:schemeClr val="tx1">
                      <a:lumMod val="85000"/>
                      <a:lumOff val="15000"/>
                    </a:schemeClr>
                  </a:solidFill>
                </a:rPr>
                <a:t>FOV</a:t>
              </a:r>
            </a:p>
          </p:txBody>
        </p:sp>
      </p:grpSp>
      <p:grpSp>
        <p:nvGrpSpPr>
          <p:cNvPr id="69" name="Group 16"/>
          <p:cNvGrpSpPr>
            <a:grpSpLocks/>
          </p:cNvGrpSpPr>
          <p:nvPr/>
        </p:nvGrpSpPr>
        <p:grpSpPr bwMode="auto">
          <a:xfrm>
            <a:off x="5105400" y="901700"/>
            <a:ext cx="4033837" cy="2960688"/>
            <a:chOff x="2976" y="583"/>
            <a:chExt cx="2541" cy="1865"/>
          </a:xfrm>
        </p:grpSpPr>
        <p:sp>
          <p:nvSpPr>
            <p:cNvPr id="70" name="Text Box 18"/>
            <p:cNvSpPr txBox="1">
              <a:spLocks noChangeArrowheads="1"/>
            </p:cNvSpPr>
            <p:nvPr/>
          </p:nvSpPr>
          <p:spPr bwMode="auto">
            <a:xfrm>
              <a:off x="4259" y="583"/>
              <a:ext cx="1258"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rgbClr val="621B4B"/>
                  </a:solidFill>
                  <a:latin typeface="Avenir LT Std 45 Book"/>
                  <a:ea typeface="ヒラギノ角ゴ Pro W3"/>
                  <a:cs typeface="ヒラギノ角ゴ Pro W3"/>
                </a:defRPr>
              </a:lvl1pPr>
              <a:lvl2pPr marL="742950" indent="-285750" eaLnBrk="0" hangingPunct="0">
                <a:defRPr sz="3600">
                  <a:solidFill>
                    <a:srgbClr val="621B4B"/>
                  </a:solidFill>
                  <a:latin typeface="Avenir LT Std 45 Book"/>
                  <a:ea typeface="ヒラギノ角ゴ Pro W3"/>
                  <a:cs typeface="ヒラギノ角ゴ Pro W3"/>
                </a:defRPr>
              </a:lvl2pPr>
              <a:lvl3pPr marL="1143000" indent="-228600" eaLnBrk="0" hangingPunct="0">
                <a:defRPr sz="3600">
                  <a:solidFill>
                    <a:srgbClr val="621B4B"/>
                  </a:solidFill>
                  <a:latin typeface="Avenir LT Std 45 Book"/>
                  <a:ea typeface="ヒラギノ角ゴ Pro W3"/>
                  <a:cs typeface="ヒラギノ角ゴ Pro W3"/>
                </a:defRPr>
              </a:lvl3pPr>
              <a:lvl4pPr marL="1600200" indent="-228600" eaLnBrk="0" hangingPunct="0">
                <a:defRPr sz="3600">
                  <a:solidFill>
                    <a:srgbClr val="621B4B"/>
                  </a:solidFill>
                  <a:latin typeface="Avenir LT Std 45 Book"/>
                  <a:ea typeface="ヒラギノ角ゴ Pro W3"/>
                  <a:cs typeface="ヒラギノ角ゴ Pro W3"/>
                </a:defRPr>
              </a:lvl4pPr>
              <a:lvl5pPr marL="2057400" indent="-228600" eaLnBrk="0" hangingPunct="0">
                <a:defRPr sz="3600">
                  <a:solidFill>
                    <a:srgbClr val="621B4B"/>
                  </a:solidFill>
                  <a:latin typeface="Avenir LT Std 45 Book"/>
                  <a:ea typeface="ヒラギノ角ゴ Pro W3"/>
                  <a:cs typeface="ヒラギノ角ゴ Pro W3"/>
                </a:defRPr>
              </a:lvl5pPr>
              <a:lvl6pPr marL="25146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6pPr>
              <a:lvl7pPr marL="29718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7pPr>
              <a:lvl8pPr marL="34290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8pPr>
              <a:lvl9pPr marL="3886200" indent="-228600" eaLnBrk="0" fontAlgn="base" hangingPunct="0">
                <a:spcBef>
                  <a:spcPct val="0"/>
                </a:spcBef>
                <a:spcAft>
                  <a:spcPct val="0"/>
                </a:spcAft>
                <a:defRPr sz="3600">
                  <a:solidFill>
                    <a:srgbClr val="621B4B"/>
                  </a:solidFill>
                  <a:latin typeface="Avenir LT Std 45 Book"/>
                  <a:ea typeface="ヒラギノ角ゴ Pro W3"/>
                  <a:cs typeface="ヒラギノ角ゴ Pro W3"/>
                </a:defRPr>
              </a:lvl9pPr>
            </a:lstStyle>
            <a:p>
              <a:r>
                <a:rPr lang="tr-TR" sz="1600">
                  <a:solidFill>
                    <a:schemeClr val="tx1">
                      <a:lumMod val="85000"/>
                      <a:lumOff val="15000"/>
                    </a:schemeClr>
                  </a:solidFill>
                  <a:latin typeface="Arial Rounded MT Bold" pitchFamily="34" charset="0"/>
                  <a:cs typeface="Arial" pitchFamily="34" charset="0"/>
                </a:rPr>
                <a:t>Tedavi ve Görüntü için Tek izosentır</a:t>
              </a:r>
              <a:endParaRPr lang="en-US" sz="1600">
                <a:solidFill>
                  <a:schemeClr val="tx1">
                    <a:lumMod val="85000"/>
                    <a:lumOff val="15000"/>
                  </a:schemeClr>
                </a:solidFill>
                <a:latin typeface="Arial Rounded MT Bold" pitchFamily="34" charset="0"/>
                <a:cs typeface="Arial" pitchFamily="34" charset="0"/>
              </a:endParaRPr>
            </a:p>
          </p:txBody>
        </p:sp>
        <p:sp>
          <p:nvSpPr>
            <p:cNvPr id="71" name="Line 17"/>
            <p:cNvSpPr>
              <a:spLocks noChangeShapeType="1"/>
            </p:cNvSpPr>
            <p:nvPr/>
          </p:nvSpPr>
          <p:spPr bwMode="auto">
            <a:xfrm flipV="1">
              <a:off x="2976" y="768"/>
              <a:ext cx="1392" cy="168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solidFill>
                  <a:schemeClr val="tx1">
                    <a:lumMod val="85000"/>
                    <a:lumOff val="15000"/>
                  </a:schemeClr>
                </a:solidFill>
              </a:endParaRPr>
            </a:p>
          </p:txBody>
        </p:sp>
      </p:grpSp>
      <p:sp>
        <p:nvSpPr>
          <p:cNvPr id="73" name="TextBox 2"/>
          <p:cNvSpPr txBox="1"/>
          <p:nvPr/>
        </p:nvSpPr>
        <p:spPr>
          <a:xfrm>
            <a:off x="9119150" y="242887"/>
            <a:ext cx="5132873" cy="1200329"/>
          </a:xfrm>
          <a:prstGeom prst="rect">
            <a:avLst/>
          </a:prstGeom>
          <a:noFill/>
        </p:spPr>
        <p:txBody>
          <a:bodyPr wrap="square" rtlCol="0">
            <a:spAutoFit/>
          </a:bodyPr>
          <a:lstStyle/>
          <a:p>
            <a:r>
              <a:rPr lang="tr-TR" sz="3600" b="1" dirty="0" err="1">
                <a:solidFill>
                  <a:schemeClr val="tx1">
                    <a:lumMod val="85000"/>
                    <a:lumOff val="15000"/>
                  </a:schemeClr>
                </a:solidFill>
              </a:rPr>
              <a:t>Helikal</a:t>
            </a:r>
            <a:r>
              <a:rPr lang="tr-TR" sz="3600" b="1" dirty="0">
                <a:solidFill>
                  <a:schemeClr val="tx1">
                    <a:lumMod val="85000"/>
                    <a:lumOff val="15000"/>
                  </a:schemeClr>
                </a:solidFill>
              </a:rPr>
              <a:t> Tedavi </a:t>
            </a:r>
            <a:r>
              <a:rPr lang="tr-TR" sz="3600" b="1" dirty="0" err="1">
                <a:solidFill>
                  <a:schemeClr val="tx1">
                    <a:lumMod val="85000"/>
                    <a:lumOff val="15000"/>
                  </a:schemeClr>
                </a:solidFill>
              </a:rPr>
              <a:t>TomoTherapy</a:t>
            </a:r>
            <a:r>
              <a:rPr lang="tr-TR" sz="3600" b="1" dirty="0">
                <a:solidFill>
                  <a:schemeClr val="tx1">
                    <a:lumMod val="85000"/>
                    <a:lumOff val="15000"/>
                  </a:schemeClr>
                </a:solidFill>
              </a:rPr>
              <a:t> Konsepti</a:t>
            </a:r>
          </a:p>
        </p:txBody>
      </p:sp>
      <p:sp>
        <p:nvSpPr>
          <p:cNvPr id="74" name="Dikdörtgen 73"/>
          <p:cNvSpPr/>
          <p:nvPr/>
        </p:nvSpPr>
        <p:spPr>
          <a:xfrm>
            <a:off x="447675" y="6573356"/>
            <a:ext cx="6680426" cy="1938992"/>
          </a:xfrm>
          <a:prstGeom prst="rect">
            <a:avLst/>
          </a:prstGeom>
        </p:spPr>
        <p:txBody>
          <a:bodyPr wrap="square">
            <a:spAutoFit/>
          </a:bodyPr>
          <a:lstStyle/>
          <a:p>
            <a:pPr marL="571500" indent="-571500">
              <a:buSzPct val="90000"/>
              <a:buFont typeface="Arial" panose="020B0604020202020204" pitchFamily="34" charset="0"/>
              <a:buChar char="•"/>
            </a:pPr>
            <a:r>
              <a:rPr lang="tr-TR" sz="2000" b="1" dirty="0">
                <a:solidFill>
                  <a:schemeClr val="tx1">
                    <a:lumMod val="85000"/>
                    <a:lumOff val="15000"/>
                  </a:schemeClr>
                </a:solidFill>
                <a:latin typeface="Poppins Light"/>
                <a:cs typeface="Arial" pitchFamily="34" charset="0"/>
              </a:rPr>
              <a:t>Kesit odaklı tedavi  her dönüşte </a:t>
            </a:r>
            <a:r>
              <a:rPr lang="tr-TR" sz="2000" b="1" dirty="0">
                <a:solidFill>
                  <a:schemeClr val="tx1">
                    <a:lumMod val="85000"/>
                    <a:lumOff val="15000"/>
                  </a:schemeClr>
                </a:solidFill>
                <a:latin typeface="Instrument Sans"/>
                <a:cs typeface="Arial" pitchFamily="34" charset="0"/>
              </a:rPr>
              <a:t>tek </a:t>
            </a:r>
            <a:r>
              <a:rPr lang="tr-TR" sz="2000" b="1" dirty="0" err="1">
                <a:solidFill>
                  <a:schemeClr val="tx1">
                    <a:lumMod val="85000"/>
                    <a:lumOff val="15000"/>
                  </a:schemeClr>
                </a:solidFill>
                <a:latin typeface="Instrument Sans"/>
                <a:cs typeface="Arial" pitchFamily="34" charset="0"/>
              </a:rPr>
              <a:t>keside</a:t>
            </a:r>
            <a:r>
              <a:rPr lang="tr-TR" sz="2000" b="1" dirty="0">
                <a:solidFill>
                  <a:schemeClr val="tx1">
                    <a:lumMod val="85000"/>
                    <a:lumOff val="15000"/>
                  </a:schemeClr>
                </a:solidFill>
                <a:latin typeface="Instrument Sans"/>
                <a:cs typeface="Arial" pitchFamily="34" charset="0"/>
              </a:rPr>
              <a:t> tedavi</a:t>
            </a:r>
            <a:endParaRPr lang="en-US" sz="2000" b="1" dirty="0">
              <a:solidFill>
                <a:schemeClr val="tx1">
                  <a:lumMod val="85000"/>
                  <a:lumOff val="15000"/>
                </a:schemeClr>
              </a:solidFill>
              <a:latin typeface="Instrument Sans"/>
              <a:cs typeface="Arial" pitchFamily="34" charset="0"/>
            </a:endParaRPr>
          </a:p>
          <a:p>
            <a:pPr marL="571500" indent="-571500">
              <a:buSzPct val="90000"/>
              <a:buFont typeface="Arial" panose="020B0604020202020204" pitchFamily="34" charset="0"/>
              <a:buChar char="•"/>
            </a:pPr>
            <a:r>
              <a:rPr lang="en-US" sz="2000" b="1" dirty="0">
                <a:solidFill>
                  <a:schemeClr val="tx1">
                    <a:lumMod val="85000"/>
                    <a:lumOff val="15000"/>
                  </a:schemeClr>
                </a:solidFill>
                <a:latin typeface="Instrument Sans"/>
                <a:cs typeface="Arial" pitchFamily="34" charset="0"/>
              </a:rPr>
              <a:t>1 cm         2.5 cm       5 cm   </a:t>
            </a:r>
            <a:r>
              <a:rPr lang="tr-TR" sz="2000" b="1" dirty="0">
                <a:solidFill>
                  <a:schemeClr val="tx1">
                    <a:lumMod val="85000"/>
                    <a:lumOff val="15000"/>
                  </a:schemeClr>
                </a:solidFill>
                <a:latin typeface="Instrument Sans"/>
                <a:cs typeface="Arial" pitchFamily="34" charset="0"/>
              </a:rPr>
              <a:t>tedavi kesiti </a:t>
            </a:r>
            <a:endParaRPr lang="en-US" sz="2000" b="1" dirty="0">
              <a:solidFill>
                <a:schemeClr val="tx1">
                  <a:lumMod val="85000"/>
                  <a:lumOff val="15000"/>
                </a:schemeClr>
              </a:solidFill>
              <a:latin typeface="Instrument Sans"/>
              <a:cs typeface="Arial" pitchFamily="34" charset="0"/>
            </a:endParaRPr>
          </a:p>
          <a:p>
            <a:pPr marL="571500" indent="-571500">
              <a:buSzPct val="90000"/>
              <a:buFont typeface="Arial" panose="020B0604020202020204" pitchFamily="34" charset="0"/>
              <a:buChar char="•"/>
            </a:pPr>
            <a:r>
              <a:rPr lang="tr-TR" sz="2000" b="1" dirty="0">
                <a:solidFill>
                  <a:schemeClr val="tx1">
                    <a:lumMod val="85000"/>
                    <a:lumOff val="15000"/>
                  </a:schemeClr>
                </a:solidFill>
                <a:latin typeface="Poppins Light"/>
                <a:cs typeface="Arial" pitchFamily="34" charset="0"/>
              </a:rPr>
              <a:t>360 Derece</a:t>
            </a:r>
            <a:r>
              <a:rPr lang="en-US" sz="2000" b="1" dirty="0">
                <a:solidFill>
                  <a:schemeClr val="tx1">
                    <a:lumMod val="85000"/>
                    <a:lumOff val="15000"/>
                  </a:schemeClr>
                </a:solidFill>
                <a:latin typeface="Instrument Sans"/>
                <a:cs typeface="Arial" pitchFamily="34" charset="0"/>
              </a:rPr>
              <a:t>de   </a:t>
            </a:r>
            <a:r>
              <a:rPr lang="tr-TR" sz="2000" b="1" dirty="0">
                <a:solidFill>
                  <a:schemeClr val="tx1">
                    <a:lumMod val="85000"/>
                    <a:lumOff val="15000"/>
                  </a:schemeClr>
                </a:solidFill>
                <a:latin typeface="Poppins Light"/>
                <a:cs typeface="Arial" pitchFamily="34" charset="0"/>
              </a:rPr>
              <a:t>51 Projeksiyon noktası</a:t>
            </a:r>
            <a:r>
              <a:rPr lang="en-US" sz="2000" b="1" dirty="0">
                <a:solidFill>
                  <a:schemeClr val="tx1">
                    <a:lumMod val="85000"/>
                    <a:lumOff val="15000"/>
                  </a:schemeClr>
                </a:solidFill>
                <a:latin typeface="Instrument Sans"/>
                <a:cs typeface="Arial" pitchFamily="34" charset="0"/>
              </a:rPr>
              <a:t> ~7 </a:t>
            </a:r>
            <a:r>
              <a:rPr lang="tr-TR" sz="2000" b="1" dirty="0">
                <a:solidFill>
                  <a:schemeClr val="tx1">
                    <a:lumMod val="85000"/>
                    <a:lumOff val="15000"/>
                  </a:schemeClr>
                </a:solidFill>
                <a:latin typeface="Instrument Sans"/>
                <a:cs typeface="Arial" pitchFamily="34" charset="0"/>
              </a:rPr>
              <a:t>derece</a:t>
            </a:r>
            <a:endParaRPr lang="en-US" sz="2000" b="1" dirty="0">
              <a:solidFill>
                <a:schemeClr val="tx1">
                  <a:lumMod val="85000"/>
                  <a:lumOff val="15000"/>
                </a:schemeClr>
              </a:solidFill>
              <a:latin typeface="Instrument Sans"/>
              <a:cs typeface="Arial" pitchFamily="34" charset="0"/>
            </a:endParaRPr>
          </a:p>
          <a:p>
            <a:pPr marL="571500" indent="-571500">
              <a:buSzPct val="90000"/>
              <a:buFont typeface="Arial" panose="020B0604020202020204" pitchFamily="34" charset="0"/>
              <a:buChar char="•"/>
            </a:pPr>
            <a:r>
              <a:rPr lang="tr-TR" sz="2000" b="1" dirty="0">
                <a:solidFill>
                  <a:schemeClr val="tx1">
                    <a:lumMod val="85000"/>
                    <a:lumOff val="15000"/>
                  </a:schemeClr>
                </a:solidFill>
                <a:latin typeface="Poppins Light"/>
                <a:cs typeface="Arial" pitchFamily="34" charset="0"/>
              </a:rPr>
              <a:t>Masa hareketi 135 cm</a:t>
            </a:r>
            <a:br>
              <a:rPr lang="tr-TR" sz="2000" b="1" dirty="0">
                <a:solidFill>
                  <a:schemeClr val="tx1">
                    <a:lumMod val="85000"/>
                    <a:lumOff val="15000"/>
                  </a:schemeClr>
                </a:solidFill>
                <a:latin typeface="Poppins Light"/>
                <a:cs typeface="Arial" pitchFamily="34" charset="0"/>
              </a:rPr>
            </a:br>
            <a:br>
              <a:rPr lang="tr-TR" sz="2000" b="1" dirty="0">
                <a:solidFill>
                  <a:schemeClr val="tx1">
                    <a:lumMod val="85000"/>
                    <a:lumOff val="15000"/>
                  </a:schemeClr>
                </a:solidFill>
                <a:latin typeface="Poppins Light"/>
                <a:cs typeface="Arial" pitchFamily="34" charset="0"/>
              </a:rPr>
            </a:br>
            <a:endParaRPr lang="en-US" sz="2000" b="1" dirty="0">
              <a:solidFill>
                <a:schemeClr val="tx1">
                  <a:lumMod val="85000"/>
                  <a:lumOff val="15000"/>
                </a:schemeClr>
              </a:solidFill>
              <a:latin typeface="Instrument Sans"/>
            </a:endParaRPr>
          </a:p>
        </p:txBody>
      </p:sp>
      <p:sp>
        <p:nvSpPr>
          <p:cNvPr id="75" name="Rectangle 2"/>
          <p:cNvSpPr txBox="1">
            <a:spLocks noRot="1" noChangeArrowheads="1"/>
          </p:cNvSpPr>
          <p:nvPr/>
        </p:nvSpPr>
        <p:spPr>
          <a:xfrm>
            <a:off x="8214208" y="3886380"/>
            <a:ext cx="5174662" cy="80749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000" b="1" dirty="0">
                <a:solidFill>
                  <a:schemeClr val="tx1">
                    <a:lumMod val="85000"/>
                    <a:lumOff val="15000"/>
                  </a:schemeClr>
                </a:solidFill>
                <a:latin typeface="+mn-lt"/>
                <a:cs typeface="Times New Roman" pitchFamily="18" charset="0"/>
              </a:rPr>
              <a:t>         100 Kat hızlı   HD MLC</a:t>
            </a:r>
          </a:p>
        </p:txBody>
      </p:sp>
      <p:pic>
        <p:nvPicPr>
          <p:cNvPr id="76" name="MLC Real Time.wmv">
            <a:hlinkClick r:id="" action="ppaction://media"/>
          </p:cNvPr>
          <p:cNvPicPr>
            <a:picLocks noRot="1" noChangeAspect="1" noChangeArrowheads="1"/>
          </p:cNvPicPr>
          <p:nvPr>
            <a:videoFile r:link="rId1"/>
          </p:nvPr>
        </p:nvPicPr>
        <p:blipFill>
          <a:blip r:embed="rId4" cstate="print">
            <a:extLst>
              <a:ext uri="{28A0092B-C50C-407E-A947-70E740481C1C}">
                <a14:useLocalDpi xmlns:a14="http://schemas.microsoft.com/office/drawing/2010/main" val="0"/>
              </a:ext>
            </a:extLst>
          </a:blip>
          <a:srcRect/>
          <a:stretch>
            <a:fillRect/>
          </a:stretch>
        </p:blipFill>
        <p:spPr>
          <a:xfrm>
            <a:off x="9480777" y="4379913"/>
            <a:ext cx="3664526" cy="850487"/>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7" name="Rectangle 5"/>
          <p:cNvSpPr txBox="1">
            <a:spLocks noChangeArrowheads="1"/>
          </p:cNvSpPr>
          <p:nvPr/>
        </p:nvSpPr>
        <p:spPr>
          <a:xfrm>
            <a:off x="9480777" y="4981420"/>
            <a:ext cx="4168478" cy="17462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tr-TR" sz="1600" b="1" dirty="0">
              <a:solidFill>
                <a:schemeClr val="tx1">
                  <a:lumMod val="85000"/>
                  <a:lumOff val="15000"/>
                </a:schemeClr>
              </a:solidFill>
              <a:cs typeface="Times New Roman" pitchFamily="18" charset="0"/>
            </a:endParaRPr>
          </a:p>
          <a:p>
            <a:pPr>
              <a:lnSpc>
                <a:spcPct val="90000"/>
              </a:lnSpc>
            </a:pPr>
            <a:r>
              <a:rPr lang="tr-TR" sz="1600" b="1" dirty="0">
                <a:solidFill>
                  <a:schemeClr val="tx1">
                    <a:lumMod val="85000"/>
                    <a:lumOff val="15000"/>
                  </a:schemeClr>
                </a:solidFill>
                <a:cs typeface="Times New Roman" pitchFamily="18" charset="0"/>
              </a:rPr>
              <a:t>100 kat daha hızlı</a:t>
            </a:r>
          </a:p>
          <a:p>
            <a:pPr marL="457200" lvl="1" indent="0">
              <a:lnSpc>
                <a:spcPct val="90000"/>
              </a:lnSpc>
              <a:buNone/>
            </a:pPr>
            <a:r>
              <a:rPr lang="tr-TR" sz="1600" b="1" dirty="0">
                <a:solidFill>
                  <a:schemeClr val="tx1">
                    <a:lumMod val="85000"/>
                    <a:lumOff val="15000"/>
                  </a:schemeClr>
                </a:solidFill>
                <a:cs typeface="Times New Roman" pitchFamily="18" charset="0"/>
              </a:rPr>
              <a:t>11 -17 </a:t>
            </a:r>
            <a:r>
              <a:rPr lang="tr-TR" sz="1600" b="1" dirty="0" err="1">
                <a:solidFill>
                  <a:schemeClr val="tx1">
                    <a:lumMod val="85000"/>
                    <a:lumOff val="15000"/>
                  </a:schemeClr>
                </a:solidFill>
                <a:cs typeface="Times New Roman" pitchFamily="18" charset="0"/>
              </a:rPr>
              <a:t>ms</a:t>
            </a:r>
            <a:r>
              <a:rPr lang="tr-TR" sz="1600" b="1" dirty="0">
                <a:solidFill>
                  <a:schemeClr val="tx1">
                    <a:lumMod val="85000"/>
                    <a:lumOff val="15000"/>
                  </a:schemeClr>
                </a:solidFill>
                <a:cs typeface="Times New Roman" pitchFamily="18" charset="0"/>
              </a:rPr>
              <a:t> açılma/kapanma</a:t>
            </a:r>
          </a:p>
          <a:p>
            <a:pPr>
              <a:lnSpc>
                <a:spcPct val="90000"/>
              </a:lnSpc>
            </a:pPr>
            <a:endParaRPr lang="tr-TR" sz="1600" b="1" dirty="0">
              <a:solidFill>
                <a:schemeClr val="tx1">
                  <a:lumMod val="85000"/>
                  <a:lumOff val="15000"/>
                </a:schemeClr>
              </a:solidFill>
              <a:cs typeface="Times New Roman" pitchFamily="18" charset="0"/>
            </a:endParaRPr>
          </a:p>
          <a:p>
            <a:pPr>
              <a:lnSpc>
                <a:spcPct val="90000"/>
              </a:lnSpc>
            </a:pPr>
            <a:r>
              <a:rPr lang="tr-TR" sz="1600" b="1" dirty="0">
                <a:solidFill>
                  <a:schemeClr val="tx1">
                    <a:lumMod val="85000"/>
                    <a:lumOff val="15000"/>
                  </a:schemeClr>
                </a:solidFill>
                <a:cs typeface="Times New Roman" pitchFamily="18" charset="0"/>
              </a:rPr>
              <a:t>HD MLC 6</a:t>
            </a:r>
            <a:r>
              <a:rPr lang="en-GB" sz="1600" b="1" dirty="0">
                <a:solidFill>
                  <a:schemeClr val="tx1">
                    <a:lumMod val="85000"/>
                    <a:lumOff val="15000"/>
                  </a:schemeClr>
                </a:solidFill>
                <a:cs typeface="Times New Roman" pitchFamily="18" charset="0"/>
              </a:rPr>
              <a:t>4 </a:t>
            </a:r>
            <a:r>
              <a:rPr lang="tr-TR" sz="1600" b="1" dirty="0">
                <a:solidFill>
                  <a:schemeClr val="tx1">
                    <a:lumMod val="85000"/>
                    <a:lumOff val="15000"/>
                  </a:schemeClr>
                </a:solidFill>
                <a:cs typeface="Times New Roman" pitchFamily="18" charset="0"/>
              </a:rPr>
              <a:t>adet (128 MLC)</a:t>
            </a:r>
          </a:p>
          <a:p>
            <a:pPr>
              <a:lnSpc>
                <a:spcPct val="90000"/>
              </a:lnSpc>
            </a:pPr>
            <a:endParaRPr lang="tr-TR" sz="1600" b="1" dirty="0">
              <a:solidFill>
                <a:schemeClr val="tx1">
                  <a:lumMod val="85000"/>
                  <a:lumOff val="15000"/>
                </a:schemeClr>
              </a:solidFill>
              <a:cs typeface="Times New Roman" pitchFamily="18" charset="0"/>
            </a:endParaRPr>
          </a:p>
          <a:p>
            <a:pPr>
              <a:lnSpc>
                <a:spcPct val="90000"/>
              </a:lnSpc>
            </a:pPr>
            <a:r>
              <a:rPr lang="tr-TR" sz="1600" b="1" dirty="0" err="1">
                <a:solidFill>
                  <a:schemeClr val="tx1">
                    <a:lumMod val="85000"/>
                    <a:lumOff val="15000"/>
                  </a:schemeClr>
                </a:solidFill>
                <a:cs typeface="Times New Roman" pitchFamily="18" charset="0"/>
              </a:rPr>
              <a:t>Binary</a:t>
            </a:r>
            <a:r>
              <a:rPr lang="tr-TR" sz="1600" b="1" dirty="0">
                <a:solidFill>
                  <a:schemeClr val="tx1">
                    <a:lumMod val="85000"/>
                    <a:lumOff val="15000"/>
                  </a:schemeClr>
                </a:solidFill>
                <a:cs typeface="Times New Roman" pitchFamily="18" charset="0"/>
              </a:rPr>
              <a:t> (ya açık ya kapalı)</a:t>
            </a:r>
          </a:p>
          <a:p>
            <a:pPr>
              <a:lnSpc>
                <a:spcPct val="90000"/>
              </a:lnSpc>
            </a:pPr>
            <a:endParaRPr lang="tr-TR" sz="1600" b="1" dirty="0">
              <a:solidFill>
                <a:schemeClr val="tx1">
                  <a:lumMod val="85000"/>
                  <a:lumOff val="15000"/>
                </a:schemeClr>
              </a:solidFill>
              <a:cs typeface="Times New Roman" pitchFamily="18" charset="0"/>
            </a:endParaRPr>
          </a:p>
          <a:p>
            <a:pPr>
              <a:lnSpc>
                <a:spcPct val="90000"/>
              </a:lnSpc>
            </a:pPr>
            <a:r>
              <a:rPr lang="tr-TR" sz="1600" b="1" dirty="0">
                <a:solidFill>
                  <a:schemeClr val="tx1">
                    <a:lumMod val="85000"/>
                    <a:lumOff val="15000"/>
                  </a:schemeClr>
                </a:solidFill>
                <a:cs typeface="Times New Roman" pitchFamily="18" charset="0"/>
              </a:rPr>
              <a:t>hava basıncı ile hareket ( dayanıklı)</a:t>
            </a:r>
          </a:p>
          <a:p>
            <a:pPr>
              <a:lnSpc>
                <a:spcPct val="90000"/>
              </a:lnSpc>
            </a:pPr>
            <a:endParaRPr lang="tr-TR" sz="1600" b="1" dirty="0">
              <a:solidFill>
                <a:schemeClr val="tx1">
                  <a:lumMod val="85000"/>
                  <a:lumOff val="15000"/>
                </a:schemeClr>
              </a:solidFill>
              <a:cs typeface="Times New Roman" pitchFamily="18" charset="0"/>
            </a:endParaRPr>
          </a:p>
          <a:p>
            <a:pPr>
              <a:lnSpc>
                <a:spcPct val="90000"/>
              </a:lnSpc>
            </a:pPr>
            <a:endParaRPr lang="tr-TR" sz="1600" dirty="0">
              <a:solidFill>
                <a:schemeClr val="tx1">
                  <a:lumMod val="85000"/>
                  <a:lumOff val="15000"/>
                </a:schemeClr>
              </a:solidFill>
              <a:cs typeface="Times New Roman" pitchFamily="18" charset="0"/>
            </a:endParaRPr>
          </a:p>
        </p:txBody>
      </p:sp>
    </p:spTree>
    <p:extLst>
      <p:ext uri="{BB962C8B-B14F-4D97-AF65-F5344CB8AC3E}">
        <p14:creationId xmlns:p14="http://schemas.microsoft.com/office/powerpoint/2010/main" val="375655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76"/>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76"/>
                                        </p:tgtEl>
                                      </p:cBhvr>
                                    </p:cmd>
                                  </p:childTnLst>
                                </p:cTn>
                              </p:par>
                            </p:childTnLst>
                          </p:cTn>
                        </p:par>
                      </p:childTnLst>
                    </p:cTn>
                  </p:par>
                </p:childTnLst>
              </p:cTn>
              <p:nextCondLst>
                <p:cond evt="onClick" delay="0">
                  <p:tgtEl>
                    <p:spTgt spid="76"/>
                  </p:tgtEl>
                </p:cond>
              </p:nextCondLst>
            </p:seq>
            <p:video>
              <p:cMediaNode>
                <p:cTn id="42" fill="hold" display="0">
                  <p:stCondLst>
                    <p:cond delay="indefinite"/>
                  </p:stCondLst>
                  <p:endCondLst>
                    <p:cond evt="onNext" delay="0">
                      <p:tgtEl>
                        <p:sldTgt/>
                      </p:tgtEl>
                    </p:cond>
                    <p:cond evt="onPrev" delay="0">
                      <p:tgtEl>
                        <p:sldTgt/>
                      </p:tgtEl>
                    </p:cond>
                  </p:endCondLst>
                </p:cTn>
                <p:tgtEl>
                  <p:spTgt spid="76"/>
                </p:tgtEl>
              </p:cMediaNode>
            </p:video>
          </p:childTnLst>
        </p:cTn>
      </p:par>
    </p:tnLst>
    <p:bldLst>
      <p:bldP spid="5" grpId="0"/>
      <p:bldP spid="6" grpId="0"/>
      <p:bldP spid="7" grpId="0"/>
      <p:bldP spid="8" grpId="0" animBg="1"/>
      <p:bldP spid="9" grpId="0" animBg="1"/>
      <p:bldP spid="10"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6"/>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WhatsApp Video 2024-05-11 at 21.15.25 (1)">
            <a:hlinkClick r:id="" action="ppaction://media"/>
            <a:extLst>
              <a:ext uri="{FF2B5EF4-FFF2-40B4-BE49-F238E27FC236}">
                <a16:creationId xmlns:a16="http://schemas.microsoft.com/office/drawing/2014/main" id="{C118F32A-F4FE-5E2F-AC7C-E5C13CEC98D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1271" y="548640"/>
            <a:ext cx="12967858" cy="7132320"/>
          </a:xfrm>
          <a:prstGeom prst="rect">
            <a:avLst/>
          </a:prstGeom>
        </p:spPr>
      </p:pic>
    </p:spTree>
    <p:extLst>
      <p:ext uri="{BB962C8B-B14F-4D97-AF65-F5344CB8AC3E}">
        <p14:creationId xmlns:p14="http://schemas.microsoft.com/office/powerpoint/2010/main" val="402661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57576">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6"/>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WhatsApp Video 2024-05-11 at 21.18.58">
            <a:hlinkClick r:id="" action="ppaction://media"/>
            <a:extLst>
              <a:ext uri="{FF2B5EF4-FFF2-40B4-BE49-F238E27FC236}">
                <a16:creationId xmlns:a16="http://schemas.microsoft.com/office/drawing/2014/main" id="{652F6E34-1A3B-4AA2-514C-CC617FDD4A1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5359" y="548640"/>
            <a:ext cx="12679681" cy="7132320"/>
          </a:xfrm>
          <a:prstGeom prst="rect">
            <a:avLst/>
          </a:prstGeom>
        </p:spPr>
      </p:pic>
    </p:spTree>
    <p:extLst>
      <p:ext uri="{BB962C8B-B14F-4D97-AF65-F5344CB8AC3E}">
        <p14:creationId xmlns:p14="http://schemas.microsoft.com/office/powerpoint/2010/main" val="356739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E40C1E4A-35FC-04A4-AF02-01D622FB5235}"/>
              </a:ext>
            </a:extLst>
          </p:cNvPr>
          <p:cNvPicPr>
            <a:picLocks noChangeAspect="1" noChangeArrowheads="1"/>
          </p:cNvPicPr>
          <p:nvPr/>
        </p:nvPicPr>
        <p:blipFill>
          <a:blip r:embed="rId2"/>
          <a:srcRect/>
          <a:stretch>
            <a:fillRect/>
          </a:stretch>
        </p:blipFill>
        <p:spPr bwMode="auto">
          <a:xfrm>
            <a:off x="722110" y="792054"/>
            <a:ext cx="4351020" cy="3185209"/>
          </a:xfrm>
          <a:prstGeom prst="rect">
            <a:avLst/>
          </a:prstGeom>
          <a:noFill/>
          <a:ln>
            <a:noFill/>
          </a:ln>
          <a:effectLst/>
        </p:spPr>
      </p:pic>
      <p:pic>
        <p:nvPicPr>
          <p:cNvPr id="5" name="Resim 4">
            <a:extLst>
              <a:ext uri="{FF2B5EF4-FFF2-40B4-BE49-F238E27FC236}">
                <a16:creationId xmlns:a16="http://schemas.microsoft.com/office/drawing/2014/main" id="{D5DA989D-DE4F-ECC6-4DF4-F570BACD4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7646" y="776620"/>
            <a:ext cx="4280517" cy="3235568"/>
          </a:xfrm>
          <a:prstGeom prst="rect">
            <a:avLst/>
          </a:prstGeom>
          <a:noFill/>
          <a:ln>
            <a:noFill/>
          </a:ln>
          <a:effectLst/>
        </p:spPr>
      </p:pic>
      <p:pic>
        <p:nvPicPr>
          <p:cNvPr id="6" name="Resim 5">
            <a:extLst>
              <a:ext uri="{FF2B5EF4-FFF2-40B4-BE49-F238E27FC236}">
                <a16:creationId xmlns:a16="http://schemas.microsoft.com/office/drawing/2014/main" id="{A333ECCC-020C-D212-F8A8-21FDFCD0FF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9430" y="804318"/>
            <a:ext cx="4265409" cy="3207870"/>
          </a:xfrm>
          <a:prstGeom prst="rect">
            <a:avLst/>
          </a:prstGeom>
          <a:noFill/>
          <a:ln>
            <a:noFill/>
          </a:ln>
          <a:effectLst/>
        </p:spPr>
      </p:pic>
      <p:pic>
        <p:nvPicPr>
          <p:cNvPr id="7" name="Resim 6">
            <a:extLst>
              <a:ext uri="{FF2B5EF4-FFF2-40B4-BE49-F238E27FC236}">
                <a16:creationId xmlns:a16="http://schemas.microsoft.com/office/drawing/2014/main" id="{3AF74EAC-9566-8E3A-C4F3-D941BCE52681}"/>
              </a:ext>
            </a:extLst>
          </p:cNvPr>
          <p:cNvPicPr>
            <a:picLocks noChangeAspect="1" noChangeArrowheads="1"/>
          </p:cNvPicPr>
          <p:nvPr/>
        </p:nvPicPr>
        <p:blipFill>
          <a:blip r:embed="rId5"/>
          <a:srcRect/>
          <a:stretch>
            <a:fillRect/>
          </a:stretch>
        </p:blipFill>
        <p:spPr bwMode="auto">
          <a:xfrm>
            <a:off x="722109" y="4337146"/>
            <a:ext cx="4338431" cy="3160030"/>
          </a:xfrm>
          <a:prstGeom prst="rect">
            <a:avLst/>
          </a:prstGeom>
          <a:noFill/>
          <a:ln>
            <a:noFill/>
          </a:ln>
          <a:effectLst/>
        </p:spPr>
      </p:pic>
      <p:pic>
        <p:nvPicPr>
          <p:cNvPr id="8" name="Resim 7">
            <a:extLst>
              <a:ext uri="{FF2B5EF4-FFF2-40B4-BE49-F238E27FC236}">
                <a16:creationId xmlns:a16="http://schemas.microsoft.com/office/drawing/2014/main" id="{30F84C71-F5C8-6AD8-7094-C16E804E16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1038" y="4313109"/>
            <a:ext cx="4212533" cy="3124778"/>
          </a:xfrm>
          <a:prstGeom prst="rect">
            <a:avLst/>
          </a:prstGeom>
          <a:noFill/>
          <a:ln>
            <a:noFill/>
          </a:ln>
          <a:effectLst/>
        </p:spPr>
      </p:pic>
      <p:pic>
        <p:nvPicPr>
          <p:cNvPr id="9" name="Resim 8">
            <a:extLst>
              <a:ext uri="{FF2B5EF4-FFF2-40B4-BE49-F238E27FC236}">
                <a16:creationId xmlns:a16="http://schemas.microsoft.com/office/drawing/2014/main" id="{76D407E9-E1C1-1FD5-F1D5-4B8CA82DDF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5979" y="4313109"/>
            <a:ext cx="4532312" cy="3102116"/>
          </a:xfrm>
          <a:prstGeom prst="rect">
            <a:avLst/>
          </a:prstGeom>
          <a:noFill/>
          <a:ln>
            <a:noFill/>
          </a:ln>
          <a:effectLst/>
        </p:spPr>
      </p:pic>
      <p:sp>
        <p:nvSpPr>
          <p:cNvPr id="10" name="TextBox 2">
            <a:extLst>
              <a:ext uri="{FF2B5EF4-FFF2-40B4-BE49-F238E27FC236}">
                <a16:creationId xmlns:a16="http://schemas.microsoft.com/office/drawing/2014/main" id="{ACC23499-6C44-636B-4C27-4EE52842D305}"/>
              </a:ext>
            </a:extLst>
          </p:cNvPr>
          <p:cNvSpPr txBox="1"/>
          <p:nvPr/>
        </p:nvSpPr>
        <p:spPr>
          <a:xfrm>
            <a:off x="10328552" y="7359630"/>
            <a:ext cx="2433285" cy="338554"/>
          </a:xfrm>
          <a:prstGeom prst="rect">
            <a:avLst/>
          </a:prstGeom>
          <a:noFill/>
        </p:spPr>
        <p:txBody>
          <a:bodyPr wrap="square"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1600" b="1" dirty="0" err="1"/>
              <a:t>TomoTherapy</a:t>
            </a:r>
            <a:r>
              <a:rPr lang="tr-TR" sz="1600" b="1" dirty="0"/>
              <a:t> Işınlaması</a:t>
            </a:r>
          </a:p>
        </p:txBody>
      </p:sp>
      <p:sp>
        <p:nvSpPr>
          <p:cNvPr id="12" name="Text Box 8">
            <a:extLst>
              <a:ext uri="{FF2B5EF4-FFF2-40B4-BE49-F238E27FC236}">
                <a16:creationId xmlns:a16="http://schemas.microsoft.com/office/drawing/2014/main" id="{42A1041D-F9A3-ADDD-ED4F-7C015961168E}"/>
              </a:ext>
            </a:extLst>
          </p:cNvPr>
          <p:cNvSpPr txBox="1">
            <a:spLocks noChangeArrowheads="1"/>
          </p:cNvSpPr>
          <p:nvPr/>
        </p:nvSpPr>
        <p:spPr bwMode="auto">
          <a:xfrm>
            <a:off x="2165300" y="3959166"/>
            <a:ext cx="744114" cy="353943"/>
          </a:xfrm>
          <a:prstGeom prst="rect">
            <a:avLst/>
          </a:prstGeom>
          <a:solidFill>
            <a:srgbClr val="5F5F5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altLang="tr-TR" sz="1700" dirty="0">
                <a:solidFill>
                  <a:srgbClr val="FFFFCC"/>
                </a:solidFill>
                <a:ea typeface="MS PGothic" pitchFamily="34" charset="-128"/>
                <a:cs typeface="+mn-cs"/>
              </a:rPr>
              <a:t>1 </a:t>
            </a:r>
            <a:r>
              <a:rPr lang="tr-TR" altLang="tr-TR" sz="1700" dirty="0">
                <a:solidFill>
                  <a:srgbClr val="FFFFCC"/>
                </a:solidFill>
                <a:ea typeface="MS PGothic" pitchFamily="34" charset="-128"/>
                <a:cs typeface="+mn-cs"/>
              </a:rPr>
              <a:t>Işın</a:t>
            </a:r>
            <a:endParaRPr lang="en-US" altLang="tr-TR" sz="1700" dirty="0">
              <a:solidFill>
                <a:srgbClr val="FFFFCC"/>
              </a:solidFill>
              <a:ea typeface="MS PGothic" pitchFamily="34" charset="-128"/>
              <a:cs typeface="+mn-cs"/>
            </a:endParaRPr>
          </a:p>
        </p:txBody>
      </p:sp>
      <p:sp>
        <p:nvSpPr>
          <p:cNvPr id="13" name="Text Box 9">
            <a:extLst>
              <a:ext uri="{FF2B5EF4-FFF2-40B4-BE49-F238E27FC236}">
                <a16:creationId xmlns:a16="http://schemas.microsoft.com/office/drawing/2014/main" id="{99FCFC4D-894E-EBE4-B9A1-7B6CB6A3B21E}"/>
              </a:ext>
            </a:extLst>
          </p:cNvPr>
          <p:cNvSpPr txBox="1">
            <a:spLocks noChangeArrowheads="1"/>
          </p:cNvSpPr>
          <p:nvPr/>
        </p:nvSpPr>
        <p:spPr bwMode="auto">
          <a:xfrm>
            <a:off x="6809699" y="3959165"/>
            <a:ext cx="744114" cy="353943"/>
          </a:xfrm>
          <a:prstGeom prst="rect">
            <a:avLst/>
          </a:prstGeom>
          <a:solidFill>
            <a:srgbClr val="5F5F5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altLang="tr-TR" sz="1700" dirty="0">
                <a:solidFill>
                  <a:srgbClr val="FFFFCC"/>
                </a:solidFill>
                <a:ea typeface="MS PGothic" pitchFamily="34" charset="-128"/>
                <a:cs typeface="+mn-cs"/>
              </a:rPr>
              <a:t>5 </a:t>
            </a:r>
            <a:r>
              <a:rPr lang="tr-TR" altLang="tr-TR" sz="1700" dirty="0">
                <a:solidFill>
                  <a:srgbClr val="FFFFCC"/>
                </a:solidFill>
                <a:ea typeface="MS PGothic" pitchFamily="34" charset="-128"/>
                <a:cs typeface="+mn-cs"/>
              </a:rPr>
              <a:t>Işın</a:t>
            </a:r>
            <a:endParaRPr lang="en-US" altLang="tr-TR" sz="1700" dirty="0">
              <a:solidFill>
                <a:srgbClr val="FFFFCC"/>
              </a:solidFill>
              <a:ea typeface="MS PGothic" pitchFamily="34" charset="-128"/>
              <a:cs typeface="+mn-cs"/>
            </a:endParaRPr>
          </a:p>
        </p:txBody>
      </p:sp>
      <p:sp>
        <p:nvSpPr>
          <p:cNvPr id="14" name="Text Box 10">
            <a:extLst>
              <a:ext uri="{FF2B5EF4-FFF2-40B4-BE49-F238E27FC236}">
                <a16:creationId xmlns:a16="http://schemas.microsoft.com/office/drawing/2014/main" id="{85D0D70E-F474-7844-D86C-7495EBFCF51B}"/>
              </a:ext>
            </a:extLst>
          </p:cNvPr>
          <p:cNvSpPr txBox="1">
            <a:spLocks noChangeArrowheads="1"/>
          </p:cNvSpPr>
          <p:nvPr/>
        </p:nvSpPr>
        <p:spPr bwMode="auto">
          <a:xfrm>
            <a:off x="11215191" y="3967284"/>
            <a:ext cx="853888" cy="353943"/>
          </a:xfrm>
          <a:prstGeom prst="rect">
            <a:avLst/>
          </a:prstGeom>
          <a:solidFill>
            <a:srgbClr val="5F5F5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altLang="tr-TR" sz="1700" dirty="0">
                <a:solidFill>
                  <a:srgbClr val="FFFFCC"/>
                </a:solidFill>
                <a:ea typeface="MS PGothic" pitchFamily="34" charset="-128"/>
                <a:cs typeface="+mn-cs"/>
              </a:rPr>
              <a:t>11 </a:t>
            </a:r>
            <a:r>
              <a:rPr lang="tr-TR" altLang="tr-TR" sz="1700" dirty="0">
                <a:solidFill>
                  <a:srgbClr val="FFFFCC"/>
                </a:solidFill>
                <a:ea typeface="MS PGothic" pitchFamily="34" charset="-128"/>
                <a:cs typeface="+mn-cs"/>
              </a:rPr>
              <a:t>Işın</a:t>
            </a:r>
            <a:endParaRPr lang="en-US" altLang="tr-TR" sz="1700" dirty="0">
              <a:solidFill>
                <a:srgbClr val="FFFFCC"/>
              </a:solidFill>
              <a:ea typeface="MS PGothic" pitchFamily="34" charset="-128"/>
              <a:cs typeface="+mn-cs"/>
            </a:endParaRPr>
          </a:p>
        </p:txBody>
      </p:sp>
      <p:sp>
        <p:nvSpPr>
          <p:cNvPr id="15" name="Text Box 11">
            <a:extLst>
              <a:ext uri="{FF2B5EF4-FFF2-40B4-BE49-F238E27FC236}">
                <a16:creationId xmlns:a16="http://schemas.microsoft.com/office/drawing/2014/main" id="{B15340CB-64BF-F154-208E-0F3BA9967FAD}"/>
              </a:ext>
            </a:extLst>
          </p:cNvPr>
          <p:cNvSpPr txBox="1">
            <a:spLocks noChangeArrowheads="1"/>
          </p:cNvSpPr>
          <p:nvPr/>
        </p:nvSpPr>
        <p:spPr bwMode="auto">
          <a:xfrm>
            <a:off x="2165300" y="7521213"/>
            <a:ext cx="865943" cy="353943"/>
          </a:xfrm>
          <a:prstGeom prst="rect">
            <a:avLst/>
          </a:prstGeom>
          <a:solidFill>
            <a:srgbClr val="5F5F5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altLang="tr-TR" sz="1700" dirty="0">
                <a:solidFill>
                  <a:srgbClr val="FFFFCC"/>
                </a:solidFill>
                <a:ea typeface="MS PGothic" pitchFamily="34" charset="-128"/>
                <a:cs typeface="+mn-cs"/>
              </a:rPr>
              <a:t>17 </a:t>
            </a:r>
            <a:r>
              <a:rPr lang="tr-TR" altLang="tr-TR" sz="1700" dirty="0">
                <a:solidFill>
                  <a:srgbClr val="FFFFCC"/>
                </a:solidFill>
                <a:ea typeface="MS PGothic" pitchFamily="34" charset="-128"/>
                <a:cs typeface="+mn-cs"/>
              </a:rPr>
              <a:t>Işın</a:t>
            </a:r>
            <a:endParaRPr lang="en-US" altLang="tr-TR" sz="1700" dirty="0">
              <a:solidFill>
                <a:srgbClr val="FFFFCC"/>
              </a:solidFill>
              <a:ea typeface="MS PGothic" pitchFamily="34" charset="-128"/>
              <a:cs typeface="+mn-cs"/>
            </a:endParaRPr>
          </a:p>
        </p:txBody>
      </p:sp>
      <p:sp>
        <p:nvSpPr>
          <p:cNvPr id="16" name="Text Box 12">
            <a:extLst>
              <a:ext uri="{FF2B5EF4-FFF2-40B4-BE49-F238E27FC236}">
                <a16:creationId xmlns:a16="http://schemas.microsoft.com/office/drawing/2014/main" id="{D79C5E38-E7A5-62C4-306C-64BDF7CEA392}"/>
              </a:ext>
            </a:extLst>
          </p:cNvPr>
          <p:cNvSpPr txBox="1">
            <a:spLocks noChangeArrowheads="1"/>
          </p:cNvSpPr>
          <p:nvPr/>
        </p:nvSpPr>
        <p:spPr bwMode="auto">
          <a:xfrm>
            <a:off x="6774122" y="7437887"/>
            <a:ext cx="865943" cy="353943"/>
          </a:xfrm>
          <a:prstGeom prst="rect">
            <a:avLst/>
          </a:prstGeom>
          <a:solidFill>
            <a:srgbClr val="5F5F5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altLang="tr-TR" sz="1700" dirty="0">
                <a:solidFill>
                  <a:srgbClr val="FFFFCC"/>
                </a:solidFill>
                <a:ea typeface="MS PGothic" pitchFamily="34" charset="-128"/>
                <a:cs typeface="+mn-cs"/>
              </a:rPr>
              <a:t>25 </a:t>
            </a:r>
            <a:r>
              <a:rPr lang="tr-TR" altLang="tr-TR" sz="1700" dirty="0">
                <a:solidFill>
                  <a:srgbClr val="FFFFCC"/>
                </a:solidFill>
                <a:ea typeface="MS PGothic" pitchFamily="34" charset="-128"/>
                <a:cs typeface="+mn-cs"/>
              </a:rPr>
              <a:t>Işın</a:t>
            </a:r>
            <a:endParaRPr lang="en-US" altLang="tr-TR" sz="1700" dirty="0">
              <a:solidFill>
                <a:srgbClr val="FFFFCC"/>
              </a:solidFill>
              <a:ea typeface="MS PGothic" pitchFamily="34" charset="-128"/>
              <a:cs typeface="+mn-cs"/>
            </a:endParaRPr>
          </a:p>
        </p:txBody>
      </p:sp>
      <p:sp>
        <p:nvSpPr>
          <p:cNvPr id="17" name="Text Box 13">
            <a:extLst>
              <a:ext uri="{FF2B5EF4-FFF2-40B4-BE49-F238E27FC236}">
                <a16:creationId xmlns:a16="http://schemas.microsoft.com/office/drawing/2014/main" id="{78EF0339-4781-BC42-DCE1-7797BF48AB34}"/>
              </a:ext>
            </a:extLst>
          </p:cNvPr>
          <p:cNvSpPr txBox="1">
            <a:spLocks noChangeArrowheads="1"/>
          </p:cNvSpPr>
          <p:nvPr/>
        </p:nvSpPr>
        <p:spPr bwMode="auto">
          <a:xfrm>
            <a:off x="11382944" y="7614858"/>
            <a:ext cx="865943" cy="353943"/>
          </a:xfrm>
          <a:prstGeom prst="rect">
            <a:avLst/>
          </a:prstGeom>
          <a:solidFill>
            <a:srgbClr val="5F5F5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altLang="tr-TR" sz="1700" dirty="0">
                <a:solidFill>
                  <a:srgbClr val="FFFFCC"/>
                </a:solidFill>
                <a:ea typeface="MS PGothic" pitchFamily="34" charset="-128"/>
                <a:cs typeface="+mn-cs"/>
              </a:rPr>
              <a:t>51 </a:t>
            </a:r>
            <a:r>
              <a:rPr lang="tr-TR" altLang="tr-TR" sz="1700" dirty="0">
                <a:solidFill>
                  <a:srgbClr val="FFFFCC"/>
                </a:solidFill>
                <a:ea typeface="MS PGothic" pitchFamily="34" charset="-128"/>
                <a:cs typeface="+mn-cs"/>
              </a:rPr>
              <a:t>Işın</a:t>
            </a:r>
            <a:endParaRPr lang="en-US" altLang="tr-TR" sz="1700" dirty="0">
              <a:solidFill>
                <a:srgbClr val="FFFFCC"/>
              </a:solidFill>
              <a:ea typeface="MS PGothic" pitchFamily="34" charset="-128"/>
              <a:cs typeface="+mn-cs"/>
            </a:endParaRPr>
          </a:p>
        </p:txBody>
      </p:sp>
      <p:sp>
        <p:nvSpPr>
          <p:cNvPr id="2" name="Metin kutusu 1">
            <a:extLst>
              <a:ext uri="{FF2B5EF4-FFF2-40B4-BE49-F238E27FC236}">
                <a16:creationId xmlns:a16="http://schemas.microsoft.com/office/drawing/2014/main" id="{8EE9331A-FE25-3E99-77AE-5F0F5F22CEE7}"/>
              </a:ext>
            </a:extLst>
          </p:cNvPr>
          <p:cNvSpPr txBox="1"/>
          <p:nvPr/>
        </p:nvSpPr>
        <p:spPr>
          <a:xfrm>
            <a:off x="3395088" y="113809"/>
            <a:ext cx="7840223" cy="707886"/>
          </a:xfrm>
          <a:prstGeom prst="rect">
            <a:avLst/>
          </a:prstGeom>
          <a:noFill/>
        </p:spPr>
        <p:txBody>
          <a:bodyPr wrap="square" rtlCol="0">
            <a:spAutoFit/>
          </a:bodyPr>
          <a:lstStyle/>
          <a:p>
            <a:r>
              <a:rPr lang="tr-TR" sz="4000" b="1" dirty="0"/>
              <a:t>Neden 51 Projeksiyon Noktası?</a:t>
            </a:r>
          </a:p>
        </p:txBody>
      </p:sp>
    </p:spTree>
    <p:extLst>
      <p:ext uri="{BB962C8B-B14F-4D97-AF65-F5344CB8AC3E}">
        <p14:creationId xmlns:p14="http://schemas.microsoft.com/office/powerpoint/2010/main" val="46542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Metin kutusu 46">
            <a:extLst>
              <a:ext uri="{FF2B5EF4-FFF2-40B4-BE49-F238E27FC236}">
                <a16:creationId xmlns:a16="http://schemas.microsoft.com/office/drawing/2014/main" id="{05686567-E386-CCAB-E9C5-873F20E166C9}"/>
              </a:ext>
            </a:extLst>
          </p:cNvPr>
          <p:cNvSpPr txBox="1"/>
          <p:nvPr/>
        </p:nvSpPr>
        <p:spPr>
          <a:xfrm>
            <a:off x="6584458" y="2383573"/>
            <a:ext cx="7315200" cy="2554545"/>
          </a:xfrm>
          <a:prstGeom prst="rect">
            <a:avLst/>
          </a:prstGeom>
          <a:noFill/>
        </p:spPr>
        <p:txBody>
          <a:bodyPr wrap="square">
            <a:spAutoFit/>
          </a:bodyPr>
          <a:lstStyle/>
          <a:p>
            <a:r>
              <a:rPr lang="tr-TR" sz="2000" b="1" dirty="0"/>
              <a:t>Homojen Doz Dağılımının Önemi</a:t>
            </a:r>
          </a:p>
          <a:p>
            <a:pPr marL="285750" indent="-285750">
              <a:buFont typeface="Arial" panose="020B0604020202020204" pitchFamily="34" charset="0"/>
              <a:buChar char="•"/>
            </a:pPr>
            <a:r>
              <a:rPr lang="tr-TR" sz="2000" dirty="0"/>
              <a:t>Tümörün Etkili Tedavisi</a:t>
            </a:r>
          </a:p>
          <a:p>
            <a:pPr marL="285750" indent="-285750">
              <a:buFont typeface="Arial" panose="020B0604020202020204" pitchFamily="34" charset="0"/>
              <a:buChar char="•"/>
            </a:pPr>
            <a:r>
              <a:rPr lang="tr-TR" sz="2000" dirty="0"/>
              <a:t>Homojen doz dağılımı, tümörün tamamına eşit miktarda radyasyon verilmesini sağlar, böylece tümörün tam olarak ortadan kaldırılması mümkün olur.</a:t>
            </a:r>
          </a:p>
          <a:p>
            <a:r>
              <a:rPr lang="tr-TR" sz="2000" b="1" dirty="0"/>
              <a:t>Sağlıklı Dokulara Hasar Azaltımı</a:t>
            </a:r>
          </a:p>
          <a:p>
            <a:pPr marL="285750" indent="-285750">
              <a:buFont typeface="Arial" panose="020B0604020202020204" pitchFamily="34" charset="0"/>
              <a:buChar char="•"/>
            </a:pPr>
            <a:r>
              <a:rPr lang="tr-TR" sz="2000" dirty="0"/>
              <a:t>Homojen doz dağılımı, sağlıklı dokulara giden radyasyon miktarını en aza indirir, böylece yan etkilerin azalması sağlanır.</a:t>
            </a:r>
          </a:p>
        </p:txBody>
      </p:sp>
      <p:pic>
        <p:nvPicPr>
          <p:cNvPr id="48" name="Resim 47">
            <a:extLst>
              <a:ext uri="{FF2B5EF4-FFF2-40B4-BE49-F238E27FC236}">
                <a16:creationId xmlns:a16="http://schemas.microsoft.com/office/drawing/2014/main" id="{4050C44F-E931-0C16-1372-6159473C6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742" y="2260463"/>
            <a:ext cx="4872036" cy="3708674"/>
          </a:xfrm>
          <a:prstGeom prst="rect">
            <a:avLst/>
          </a:prstGeom>
          <a:noFill/>
          <a:ln>
            <a:noFill/>
          </a:ln>
          <a:effectLst/>
        </p:spPr>
      </p:pic>
      <p:sp>
        <p:nvSpPr>
          <p:cNvPr id="49" name="Metin kutusu 48">
            <a:extLst>
              <a:ext uri="{FF2B5EF4-FFF2-40B4-BE49-F238E27FC236}">
                <a16:creationId xmlns:a16="http://schemas.microsoft.com/office/drawing/2014/main" id="{D02BF499-C013-8025-A4C5-D73741B820C5}"/>
              </a:ext>
            </a:extLst>
          </p:cNvPr>
          <p:cNvSpPr txBox="1"/>
          <p:nvPr/>
        </p:nvSpPr>
        <p:spPr>
          <a:xfrm>
            <a:off x="3374968" y="299258"/>
            <a:ext cx="7730836" cy="584775"/>
          </a:xfrm>
          <a:prstGeom prst="rect">
            <a:avLst/>
          </a:prstGeom>
          <a:noFill/>
        </p:spPr>
        <p:txBody>
          <a:bodyPr wrap="square" rtlCol="0">
            <a:spAutoFit/>
          </a:bodyPr>
          <a:lstStyle/>
          <a:p>
            <a:pPr algn="ctr"/>
            <a:r>
              <a:rPr lang="tr-TR" sz="3200" b="1" dirty="0"/>
              <a:t>Homojen Dağılım Neden Önemli ?</a:t>
            </a:r>
          </a:p>
        </p:txBody>
      </p:sp>
      <p:sp>
        <p:nvSpPr>
          <p:cNvPr id="51" name="Metin kutusu 50">
            <a:extLst>
              <a:ext uri="{FF2B5EF4-FFF2-40B4-BE49-F238E27FC236}">
                <a16:creationId xmlns:a16="http://schemas.microsoft.com/office/drawing/2014/main" id="{A4CDBC28-CD13-3073-04D4-E07CA00A2EC7}"/>
              </a:ext>
            </a:extLst>
          </p:cNvPr>
          <p:cNvSpPr txBox="1"/>
          <p:nvPr/>
        </p:nvSpPr>
        <p:spPr>
          <a:xfrm>
            <a:off x="-490840" y="6141320"/>
            <a:ext cx="7315200" cy="369332"/>
          </a:xfrm>
          <a:prstGeom prst="rect">
            <a:avLst/>
          </a:prstGeom>
          <a:noFill/>
        </p:spPr>
        <p:txBody>
          <a:bodyPr wrap="square">
            <a:spAutoFit/>
          </a:bodyPr>
          <a:lstStyle/>
          <a:p>
            <a:pPr algn="ctr"/>
            <a:r>
              <a:rPr lang="tr-TR" sz="1800" b="1" dirty="0" err="1"/>
              <a:t>Helikal</a:t>
            </a:r>
            <a:r>
              <a:rPr lang="tr-TR" sz="1800" b="1" dirty="0"/>
              <a:t> </a:t>
            </a:r>
            <a:r>
              <a:rPr lang="tr-TR" sz="1800" b="1" dirty="0" err="1"/>
              <a:t>TomoTherapy</a:t>
            </a:r>
            <a:r>
              <a:rPr lang="tr-TR" sz="1800" b="1" dirty="0"/>
              <a:t> Işınlaması</a:t>
            </a:r>
          </a:p>
        </p:txBody>
      </p:sp>
    </p:spTree>
    <p:extLst>
      <p:ext uri="{BB962C8B-B14F-4D97-AF65-F5344CB8AC3E}">
        <p14:creationId xmlns:p14="http://schemas.microsoft.com/office/powerpoint/2010/main" val="921010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Shape 0"/>
          <p:cNvSpPr/>
          <p:nvPr/>
        </p:nvSpPr>
        <p:spPr>
          <a:xfrm>
            <a:off x="1279878" y="1845242"/>
            <a:ext cx="12132129" cy="5482854"/>
          </a:xfrm>
          <a:prstGeom prst="rect">
            <a:avLst/>
          </a:prstGeom>
          <a:noFill/>
          <a:ln/>
        </p:spPr>
        <p:txBody>
          <a:bodyPr/>
          <a:lstStyle/>
          <a:p>
            <a:pPr marL="514350" indent="-514350" algn="just">
              <a:buFont typeface="+mj-lt"/>
              <a:buAutoNum type="arabicPeriod"/>
            </a:pPr>
            <a:r>
              <a:rPr lang="tr-TR" sz="2800" dirty="0">
                <a:solidFill>
                  <a:schemeClr val="tx1">
                    <a:lumMod val="85000"/>
                    <a:lumOff val="15000"/>
                  </a:schemeClr>
                </a:solidFill>
                <a:ea typeface="Instrument Sans"/>
              </a:rPr>
              <a:t>Radyasyon dozunun tümöre hassas bir şekilde yönlendirilebilmesi sayesinde sağlıklı dokuya  verilen zarar en aza indirilebilir.</a:t>
            </a:r>
          </a:p>
          <a:p>
            <a:pPr marL="514350" indent="-514350" algn="just">
              <a:buFont typeface="+mj-lt"/>
              <a:buAutoNum type="arabicPeriod"/>
            </a:pPr>
            <a:endParaRPr lang="tr-TR" sz="2800" dirty="0">
              <a:solidFill>
                <a:schemeClr val="tx1">
                  <a:lumMod val="85000"/>
                  <a:lumOff val="15000"/>
                </a:schemeClr>
              </a:solidFill>
              <a:ea typeface="Instrument Sans"/>
            </a:endParaRPr>
          </a:p>
          <a:p>
            <a:pPr marL="514350" indent="-514350" algn="just">
              <a:buFont typeface="+mj-lt"/>
              <a:buAutoNum type="arabicPeriod"/>
            </a:pPr>
            <a:r>
              <a:rPr lang="tr-TR" sz="2800" dirty="0" err="1">
                <a:solidFill>
                  <a:schemeClr val="tx1">
                    <a:lumMod val="85000"/>
                    <a:lumOff val="15000"/>
                  </a:schemeClr>
                </a:solidFill>
                <a:ea typeface="Instrument Sans"/>
              </a:rPr>
              <a:t>Helikal</a:t>
            </a:r>
            <a:r>
              <a:rPr lang="tr-TR" sz="2800" dirty="0">
                <a:solidFill>
                  <a:schemeClr val="tx1">
                    <a:lumMod val="85000"/>
                    <a:lumOff val="15000"/>
                  </a:schemeClr>
                </a:solidFill>
                <a:ea typeface="Instrument Sans"/>
              </a:rPr>
              <a:t> tarama özelliği ile tümörün karmaşık şekilleri daha hassas bir şekilde işlenebilir ve tam kapsama sağlanabilir.</a:t>
            </a:r>
          </a:p>
          <a:p>
            <a:pPr marL="514350" indent="-514350" algn="just">
              <a:buFont typeface="+mj-lt"/>
              <a:buAutoNum type="arabicPeriod"/>
            </a:pPr>
            <a:endParaRPr lang="tr-TR" sz="2800" dirty="0">
              <a:solidFill>
                <a:schemeClr val="tx1">
                  <a:lumMod val="85000"/>
                  <a:lumOff val="15000"/>
                </a:schemeClr>
              </a:solidFill>
              <a:ea typeface="Instrument Sans"/>
            </a:endParaRPr>
          </a:p>
          <a:p>
            <a:pPr marL="514350" indent="-514350" algn="just">
              <a:buFont typeface="+mj-lt"/>
              <a:buAutoNum type="arabicPeriod"/>
            </a:pPr>
            <a:r>
              <a:rPr lang="tr-TR" sz="2800" dirty="0" err="1">
                <a:solidFill>
                  <a:schemeClr val="tx1">
                    <a:lumMod val="85000"/>
                    <a:lumOff val="15000"/>
                  </a:schemeClr>
                </a:solidFill>
                <a:ea typeface="Instrument Sans"/>
              </a:rPr>
              <a:t>Helikal</a:t>
            </a:r>
            <a:r>
              <a:rPr lang="tr-TR" sz="2800" dirty="0">
                <a:solidFill>
                  <a:schemeClr val="tx1">
                    <a:lumMod val="85000"/>
                    <a:lumOff val="15000"/>
                  </a:schemeClr>
                </a:solidFill>
                <a:ea typeface="Instrument Sans"/>
              </a:rPr>
              <a:t> </a:t>
            </a:r>
            <a:r>
              <a:rPr lang="tr-TR" sz="2800" dirty="0" err="1">
                <a:solidFill>
                  <a:schemeClr val="tx1">
                    <a:lumMod val="85000"/>
                    <a:lumOff val="15000"/>
                  </a:schemeClr>
                </a:solidFill>
                <a:ea typeface="Instrument Sans"/>
              </a:rPr>
              <a:t>tomoterapi</a:t>
            </a:r>
            <a:r>
              <a:rPr lang="tr-TR" sz="2800" dirty="0">
                <a:solidFill>
                  <a:schemeClr val="tx1">
                    <a:lumMod val="85000"/>
                    <a:lumOff val="15000"/>
                  </a:schemeClr>
                </a:solidFill>
                <a:ea typeface="Instrument Sans"/>
              </a:rPr>
              <a:t> kolimatör sistemi </a:t>
            </a:r>
            <a:r>
              <a:rPr lang="tr-TR" sz="2800" dirty="0" err="1">
                <a:solidFill>
                  <a:schemeClr val="tx1">
                    <a:lumMod val="85000"/>
                    <a:lumOff val="15000"/>
                  </a:schemeClr>
                </a:solidFill>
                <a:ea typeface="Instrument Sans"/>
              </a:rPr>
              <a:t>inferiör-süperior</a:t>
            </a:r>
            <a:r>
              <a:rPr lang="tr-TR" sz="2800" dirty="0">
                <a:solidFill>
                  <a:schemeClr val="tx1">
                    <a:lumMod val="85000"/>
                    <a:lumOff val="15000"/>
                  </a:schemeClr>
                </a:solidFill>
                <a:ea typeface="Instrument Sans"/>
              </a:rPr>
              <a:t> yönde hareket yeteneği de sahiptir ,alan açıklığı 1,0 cm,2,5cm ve 5,0 cm olarak seçilebilir.</a:t>
            </a:r>
          </a:p>
          <a:p>
            <a:pPr marL="514350" indent="-514350" algn="just">
              <a:buFont typeface="+mj-lt"/>
              <a:buAutoNum type="arabicPeriod"/>
            </a:pPr>
            <a:endParaRPr lang="tr-TR" sz="2800" dirty="0">
              <a:solidFill>
                <a:schemeClr val="tx1">
                  <a:lumMod val="85000"/>
                  <a:lumOff val="15000"/>
                </a:schemeClr>
              </a:solidFill>
              <a:ea typeface="Instrument Sans"/>
            </a:endParaRPr>
          </a:p>
          <a:p>
            <a:pPr marL="514350" indent="-514350" algn="just">
              <a:buFont typeface="+mj-lt"/>
              <a:buAutoNum type="arabicPeriod"/>
            </a:pPr>
            <a:r>
              <a:rPr lang="tr-TR" sz="2800" dirty="0">
                <a:solidFill>
                  <a:schemeClr val="tx1">
                    <a:lumMod val="85000"/>
                    <a:lumOff val="15000"/>
                  </a:schemeClr>
                </a:solidFill>
              </a:rPr>
              <a:t>6MV LINAC – Foton Enerjisi    </a:t>
            </a:r>
            <a:r>
              <a:rPr lang="tr-TR" sz="2800" dirty="0" err="1">
                <a:solidFill>
                  <a:schemeClr val="tx1">
                    <a:lumMod val="85000"/>
                    <a:lumOff val="15000"/>
                  </a:schemeClr>
                </a:solidFill>
              </a:rPr>
              <a:t>Helikal</a:t>
            </a:r>
            <a:r>
              <a:rPr lang="tr-TR" sz="2800" dirty="0">
                <a:solidFill>
                  <a:schemeClr val="tx1">
                    <a:lumMod val="85000"/>
                    <a:lumOff val="15000"/>
                  </a:schemeClr>
                </a:solidFill>
              </a:rPr>
              <a:t> IG-IMRT</a:t>
            </a:r>
          </a:p>
          <a:p>
            <a:pPr marL="514350" indent="-514350" algn="just">
              <a:buFont typeface="+mj-lt"/>
              <a:buAutoNum type="arabicPeriod"/>
            </a:pPr>
            <a:endParaRPr lang="tr-TR" sz="2800" dirty="0">
              <a:solidFill>
                <a:schemeClr val="tx1">
                  <a:lumMod val="85000"/>
                  <a:lumOff val="15000"/>
                </a:schemeClr>
              </a:solidFill>
            </a:endParaRPr>
          </a:p>
          <a:p>
            <a:pPr marL="514350" indent="-514350" algn="just">
              <a:buFont typeface="+mj-lt"/>
              <a:buAutoNum type="arabicPeriod"/>
            </a:pPr>
            <a:r>
              <a:rPr lang="tr-TR" sz="2800" dirty="0">
                <a:solidFill>
                  <a:schemeClr val="tx1">
                    <a:lumMod val="85000"/>
                    <a:lumOff val="15000"/>
                  </a:schemeClr>
                </a:solidFill>
              </a:rPr>
              <a:t>100 kat hızlı </a:t>
            </a:r>
            <a:r>
              <a:rPr lang="tr-TR" sz="2800" dirty="0" err="1">
                <a:solidFill>
                  <a:schemeClr val="tx1">
                    <a:lumMod val="85000"/>
                    <a:lumOff val="15000"/>
                  </a:schemeClr>
                </a:solidFill>
              </a:rPr>
              <a:t>Binary</a:t>
            </a:r>
            <a:r>
              <a:rPr lang="tr-TR" sz="2800" dirty="0">
                <a:solidFill>
                  <a:schemeClr val="tx1">
                    <a:lumMod val="85000"/>
                    <a:lumOff val="15000"/>
                  </a:schemeClr>
                </a:solidFill>
              </a:rPr>
              <a:t> MLC</a:t>
            </a:r>
          </a:p>
          <a:p>
            <a:pPr marL="514350" indent="-514350" algn="just">
              <a:buFont typeface="+mj-lt"/>
              <a:buAutoNum type="arabicPeriod"/>
            </a:pPr>
            <a:endParaRPr lang="tr-TR" sz="2800" dirty="0">
              <a:solidFill>
                <a:schemeClr val="tx1">
                  <a:lumMod val="85000"/>
                  <a:lumOff val="15000"/>
                </a:schemeClr>
              </a:solidFill>
            </a:endParaRPr>
          </a:p>
          <a:p>
            <a:pPr marL="514350" indent="-514350" algn="just">
              <a:buFont typeface="+mj-lt"/>
              <a:buAutoNum type="arabicPeriod"/>
            </a:pPr>
            <a:r>
              <a:rPr lang="tr-TR" sz="2800" dirty="0">
                <a:solidFill>
                  <a:schemeClr val="tx1">
                    <a:lumMod val="85000"/>
                    <a:lumOff val="15000"/>
                  </a:schemeClr>
                </a:solidFill>
              </a:rPr>
              <a:t>3D-CT Görüntüsüyle IG-IMRT </a:t>
            </a:r>
            <a:endParaRPr lang="tr-TR" sz="2800" dirty="0">
              <a:solidFill>
                <a:schemeClr val="tx1">
                  <a:lumMod val="85000"/>
                  <a:lumOff val="15000"/>
                </a:schemeClr>
              </a:solidFill>
              <a:ea typeface="Instrument Sans"/>
            </a:endParaRPr>
          </a:p>
          <a:p>
            <a:pPr marL="514350" indent="-514350" algn="just">
              <a:buFont typeface="+mj-lt"/>
              <a:buAutoNum type="arabicPeriod"/>
            </a:pPr>
            <a:endParaRPr lang="tr-TR" sz="2800" dirty="0">
              <a:solidFill>
                <a:schemeClr val="tx1">
                  <a:lumMod val="85000"/>
                  <a:lumOff val="15000"/>
                </a:schemeClr>
              </a:solidFill>
              <a:ea typeface="Instrument Sans"/>
            </a:endParaRPr>
          </a:p>
        </p:txBody>
      </p:sp>
      <p:sp>
        <p:nvSpPr>
          <p:cNvPr id="4" name="Text 1"/>
          <p:cNvSpPr/>
          <p:nvPr/>
        </p:nvSpPr>
        <p:spPr>
          <a:xfrm>
            <a:off x="1891036" y="149118"/>
            <a:ext cx="10554414" cy="1388745"/>
          </a:xfrm>
          <a:prstGeom prst="rect">
            <a:avLst/>
          </a:prstGeom>
          <a:noFill/>
          <a:ln/>
        </p:spPr>
        <p:txBody>
          <a:bodyPr wrap="square" rtlCol="0" anchor="t"/>
          <a:lstStyle/>
          <a:p>
            <a:pPr algn="ctr">
              <a:lnSpc>
                <a:spcPts val="5468"/>
              </a:lnSpc>
            </a:pPr>
            <a:r>
              <a:rPr lang="tr-TR" sz="4374" b="1" dirty="0" err="1">
                <a:solidFill>
                  <a:schemeClr val="tx1">
                    <a:lumMod val="85000"/>
                    <a:lumOff val="15000"/>
                  </a:schemeClr>
                </a:solidFill>
                <a:latin typeface="Instrument Sans" pitchFamily="34" charset="0"/>
                <a:ea typeface="Instrument Sans"/>
                <a:cs typeface="Instrument Sans" pitchFamily="34" charset="-120"/>
              </a:rPr>
              <a:t>Helikal</a:t>
            </a:r>
            <a:r>
              <a:rPr lang="tr-TR" sz="4374" b="1" dirty="0">
                <a:solidFill>
                  <a:schemeClr val="tx1">
                    <a:lumMod val="85000"/>
                    <a:lumOff val="15000"/>
                  </a:schemeClr>
                </a:solidFill>
                <a:latin typeface="Instrument Sans" pitchFamily="34" charset="0"/>
                <a:ea typeface="Instrument Sans"/>
                <a:cs typeface="Instrument Sans" pitchFamily="34" charset="-120"/>
              </a:rPr>
              <a:t> </a:t>
            </a:r>
            <a:r>
              <a:rPr lang="en-US" sz="4374" b="1" dirty="0" err="1">
                <a:solidFill>
                  <a:schemeClr val="tx1">
                    <a:lumMod val="85000"/>
                    <a:lumOff val="15000"/>
                  </a:schemeClr>
                </a:solidFill>
                <a:latin typeface="Instrument Sans"/>
                <a:ea typeface="Instrument Sans"/>
                <a:cs typeface="Instrument Sans" pitchFamily="34" charset="-120"/>
              </a:rPr>
              <a:t>Tomotherapy'nin</a:t>
            </a:r>
            <a:r>
              <a:rPr lang="en-US" sz="4374" b="1" dirty="0">
                <a:solidFill>
                  <a:schemeClr val="tx1">
                    <a:lumMod val="85000"/>
                    <a:lumOff val="15000"/>
                  </a:schemeClr>
                </a:solidFill>
                <a:latin typeface="Instrument Sans"/>
                <a:ea typeface="Instrument Sans"/>
                <a:cs typeface="Instrument Sans" pitchFamily="34" charset="-120"/>
              </a:rPr>
              <a:t> </a:t>
            </a:r>
            <a:endParaRPr lang="tr-TR" sz="4374" b="1" dirty="0">
              <a:solidFill>
                <a:schemeClr val="tx1">
                  <a:lumMod val="85000"/>
                  <a:lumOff val="15000"/>
                </a:schemeClr>
              </a:solidFill>
              <a:latin typeface="Instrument Sans"/>
              <a:ea typeface="Instrument Sans"/>
              <a:cs typeface="Instrument Sans" pitchFamily="34" charset="-120"/>
            </a:endParaRPr>
          </a:p>
          <a:p>
            <a:pPr algn="ctr">
              <a:lnSpc>
                <a:spcPts val="5468"/>
              </a:lnSpc>
            </a:pPr>
            <a:r>
              <a:rPr lang="en-US" sz="4374" b="1" dirty="0">
                <a:solidFill>
                  <a:schemeClr val="tx1">
                    <a:lumMod val="85000"/>
                    <a:lumOff val="15000"/>
                  </a:schemeClr>
                </a:solidFill>
                <a:latin typeface="Instrument Sans"/>
                <a:ea typeface="Instrument Sans"/>
                <a:cs typeface="Instrument Sans" pitchFamily="34" charset="-120"/>
              </a:rPr>
              <a:t>SRS</a:t>
            </a:r>
            <a:r>
              <a:rPr lang="tr-TR" sz="4374" b="1" dirty="0">
                <a:solidFill>
                  <a:schemeClr val="tx1">
                    <a:lumMod val="85000"/>
                    <a:lumOff val="15000"/>
                  </a:schemeClr>
                </a:solidFill>
                <a:latin typeface="Instrument Sans"/>
                <a:ea typeface="Instrument Sans"/>
                <a:cs typeface="Instrument Sans" pitchFamily="34" charset="-120"/>
              </a:rPr>
              <a:t>/</a:t>
            </a:r>
            <a:r>
              <a:rPr lang="en-US" sz="4374" b="1" dirty="0">
                <a:solidFill>
                  <a:schemeClr val="tx1">
                    <a:lumMod val="85000"/>
                    <a:lumOff val="15000"/>
                  </a:schemeClr>
                </a:solidFill>
                <a:latin typeface="Instrument Sans"/>
                <a:ea typeface="Instrument Sans"/>
                <a:cs typeface="Instrument Sans" pitchFamily="34" charset="-120"/>
              </a:rPr>
              <a:t>SBRT Tedavisindeki Avantajları</a:t>
            </a:r>
            <a:endParaRPr lang="en-US" sz="4374" b="1" dirty="0">
              <a:solidFill>
                <a:schemeClr val="tx1">
                  <a:lumMod val="85000"/>
                  <a:lumOff val="15000"/>
                </a:schemeClr>
              </a:solidFill>
              <a:latin typeface="Instrument Sans"/>
              <a:ea typeface="Instrument Sans"/>
            </a:endParaRPr>
          </a:p>
        </p:txBody>
      </p:sp>
      <p:sp>
        <p:nvSpPr>
          <p:cNvPr id="5" name="Text 2"/>
          <p:cNvSpPr/>
          <p:nvPr/>
        </p:nvSpPr>
        <p:spPr>
          <a:xfrm>
            <a:off x="1891036" y="1848675"/>
            <a:ext cx="10199013" cy="5482854"/>
          </a:xfrm>
          <a:prstGeom prst="rect">
            <a:avLst/>
          </a:prstGeom>
          <a:noFill/>
          <a:ln/>
        </p:spPr>
        <p:txBody>
          <a:bodyPr wrap="square" rtlCol="0" anchor="t"/>
          <a:lstStyle/>
          <a:p>
            <a:pPr algn="just">
              <a:lnSpc>
                <a:spcPts val="2799"/>
              </a:lnSpc>
              <a:buSzPct val="100000"/>
            </a:pPr>
            <a:endParaRPr lang="en-US" sz="1750" dirty="0">
              <a:solidFill>
                <a:schemeClr val="tx1">
                  <a:lumMod val="85000"/>
                  <a:lumOff val="15000"/>
                </a:schemeClr>
              </a:solidFill>
              <a:latin typeface="Instrument Sans"/>
              <a:ea typeface="Instrument Sans"/>
            </a:endParaRPr>
          </a:p>
        </p:txBody>
      </p:sp>
      <p:sp>
        <p:nvSpPr>
          <p:cNvPr id="6" name="Text 3"/>
          <p:cNvSpPr/>
          <p:nvPr/>
        </p:nvSpPr>
        <p:spPr>
          <a:xfrm>
            <a:off x="2246437" y="2440509"/>
            <a:ext cx="10199013" cy="710803"/>
          </a:xfrm>
          <a:prstGeom prst="rect">
            <a:avLst/>
          </a:prstGeom>
          <a:noFill/>
          <a:ln/>
        </p:spPr>
        <p:txBody>
          <a:bodyPr wrap="square" rtlCol="0" anchor="t"/>
          <a:lstStyle/>
          <a:p>
            <a:pPr marL="342900" indent="-342900" algn="just">
              <a:lnSpc>
                <a:spcPts val="2799"/>
              </a:lnSpc>
              <a:buSzPct val="100000"/>
              <a:buFont typeface="+mj-lt"/>
              <a:buAutoNum type="arabicPeriod"/>
            </a:pPr>
            <a:endParaRPr lang="tr-TR" sz="1750" dirty="0">
              <a:solidFill>
                <a:schemeClr val="tx1">
                  <a:lumMod val="85000"/>
                  <a:lumOff val="15000"/>
                </a:schemeClr>
              </a:solidFill>
              <a:latin typeface="Instrument Sans" pitchFamily="34" charset="0"/>
              <a:ea typeface="Instrument Sans"/>
              <a:cs typeface="Instrument Sans" pitchFamily="34" charset="-120"/>
            </a:endParaRPr>
          </a:p>
        </p:txBody>
      </p:sp>
      <p:sp>
        <p:nvSpPr>
          <p:cNvPr id="7" name="Text 4"/>
          <p:cNvSpPr/>
          <p:nvPr/>
        </p:nvSpPr>
        <p:spPr>
          <a:xfrm>
            <a:off x="2393394" y="5475565"/>
            <a:ext cx="10199013" cy="710803"/>
          </a:xfrm>
          <a:prstGeom prst="rect">
            <a:avLst/>
          </a:prstGeom>
          <a:noFill/>
          <a:ln/>
        </p:spPr>
        <p:txBody>
          <a:bodyPr wrap="square" rtlCol="0" anchor="t"/>
          <a:lstStyle/>
          <a:p>
            <a:pPr marL="342900" indent="-342900" algn="just">
              <a:lnSpc>
                <a:spcPts val="2799"/>
              </a:lnSpc>
              <a:buSzPct val="100000"/>
              <a:buFont typeface="+mj-lt"/>
              <a:buAutoNum type="arabicPeriod"/>
            </a:pPr>
            <a:endParaRPr lang="en-US" sz="1750" dirty="0">
              <a:solidFill>
                <a:schemeClr val="tx1">
                  <a:lumMod val="85000"/>
                  <a:lumOff val="15000"/>
                </a:schemeClr>
              </a:solidFill>
              <a:latin typeface="Instrument Sans"/>
              <a:ea typeface="Instrument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1279878" y="1848674"/>
            <a:ext cx="12132129" cy="6231807"/>
          </a:xfrm>
          <a:prstGeom prst="rect">
            <a:avLst/>
          </a:prstGeom>
          <a:noFill/>
          <a:ln/>
        </p:spPr>
        <p:txBody>
          <a:bodyPr/>
          <a:lstStyle/>
          <a:p>
            <a:pPr marL="514350" indent="-514350" algn="just">
              <a:buFont typeface="+mj-lt"/>
              <a:buAutoNum type="arabicPeriod" startAt="8"/>
            </a:pPr>
            <a:r>
              <a:rPr lang="tr-TR" sz="2800" dirty="0">
                <a:solidFill>
                  <a:schemeClr val="tx1">
                    <a:lumMod val="85000"/>
                    <a:lumOff val="15000"/>
                  </a:schemeClr>
                </a:solidFill>
                <a:ea typeface="Instrument Sans"/>
              </a:rPr>
              <a:t>51 Projeksiyon noktası</a:t>
            </a:r>
          </a:p>
          <a:p>
            <a:pPr marL="514350" indent="-514350" algn="just">
              <a:buFont typeface="+mj-lt"/>
              <a:buAutoNum type="arabicPeriod" startAt="8"/>
            </a:pPr>
            <a:r>
              <a:rPr lang="tr-TR" sz="2800" dirty="0">
                <a:solidFill>
                  <a:schemeClr val="tx1">
                    <a:lumMod val="85000"/>
                    <a:lumOff val="15000"/>
                  </a:schemeClr>
                </a:solidFill>
                <a:ea typeface="Instrument Sans"/>
              </a:rPr>
              <a:t>Yüksek Doz </a:t>
            </a:r>
            <a:r>
              <a:rPr lang="tr-TR" sz="2800" dirty="0" err="1">
                <a:solidFill>
                  <a:schemeClr val="tx1">
                    <a:lumMod val="85000"/>
                    <a:lumOff val="15000"/>
                  </a:schemeClr>
                </a:solidFill>
                <a:ea typeface="Instrument Sans"/>
              </a:rPr>
              <a:t>Hassasiyeti,bu</a:t>
            </a:r>
            <a:r>
              <a:rPr lang="tr-TR" sz="2800" dirty="0">
                <a:solidFill>
                  <a:schemeClr val="tx1">
                    <a:lumMod val="85000"/>
                    <a:lumOff val="15000"/>
                  </a:schemeClr>
                </a:solidFill>
                <a:ea typeface="Instrument Sans"/>
              </a:rPr>
              <a:t> sayede  hastalarda oluşan yan etkiler minimum seviyede görülmektedir .</a:t>
            </a:r>
          </a:p>
          <a:p>
            <a:pPr marL="514350" indent="-514350" algn="just">
              <a:buFont typeface="+mj-lt"/>
              <a:buAutoNum type="arabicPeriod" startAt="8"/>
            </a:pPr>
            <a:r>
              <a:rPr lang="tr-TR" sz="2800" dirty="0">
                <a:solidFill>
                  <a:schemeClr val="tx1">
                    <a:lumMod val="85000"/>
                    <a:lumOff val="15000"/>
                  </a:schemeClr>
                </a:solidFill>
                <a:ea typeface="Instrument Sans"/>
              </a:rPr>
              <a:t>85 cm </a:t>
            </a:r>
            <a:r>
              <a:rPr lang="tr-TR" sz="2800" dirty="0" err="1">
                <a:solidFill>
                  <a:schemeClr val="tx1">
                    <a:lumMod val="85000"/>
                    <a:lumOff val="15000"/>
                  </a:schemeClr>
                </a:solidFill>
                <a:ea typeface="Instrument Sans"/>
              </a:rPr>
              <a:t>Gantri</a:t>
            </a:r>
            <a:r>
              <a:rPr lang="tr-TR" sz="2800" dirty="0">
                <a:solidFill>
                  <a:schemeClr val="tx1">
                    <a:lumMod val="85000"/>
                    <a:lumOff val="15000"/>
                  </a:schemeClr>
                </a:solidFill>
                <a:ea typeface="Instrument Sans"/>
              </a:rPr>
              <a:t> açıklığı  Hasta konforunu olumlu bir şekilde etkiler .</a:t>
            </a:r>
          </a:p>
          <a:p>
            <a:pPr marL="514350" indent="-514350" algn="just">
              <a:buFont typeface="+mj-lt"/>
              <a:buAutoNum type="arabicPeriod" startAt="8"/>
            </a:pPr>
            <a:r>
              <a:rPr lang="tr-TR" sz="2800" dirty="0">
                <a:solidFill>
                  <a:schemeClr val="tx1">
                    <a:lumMod val="85000"/>
                    <a:lumOff val="15000"/>
                  </a:schemeClr>
                </a:solidFill>
                <a:ea typeface="Instrument Sans"/>
              </a:rPr>
              <a:t>Diğer  sistemlerde kullanılan </a:t>
            </a:r>
            <a:r>
              <a:rPr lang="tr-TR" sz="2800" dirty="0" err="1">
                <a:solidFill>
                  <a:schemeClr val="tx1">
                    <a:lumMod val="85000"/>
                    <a:lumOff val="15000"/>
                  </a:schemeClr>
                </a:solidFill>
                <a:ea typeface="Instrument Sans"/>
              </a:rPr>
              <a:t>MLC’lere</a:t>
            </a:r>
            <a:r>
              <a:rPr lang="tr-TR" sz="2800" dirty="0">
                <a:solidFill>
                  <a:schemeClr val="tx1">
                    <a:lumMod val="85000"/>
                    <a:lumOff val="15000"/>
                  </a:schemeClr>
                </a:solidFill>
                <a:ea typeface="Instrument Sans"/>
              </a:rPr>
              <a:t> göre 100 kat daha hızlı MLC sistemi kullandığımız için tedavi süresinde ciddi kısalma söz konusudur.</a:t>
            </a:r>
          </a:p>
          <a:p>
            <a:pPr marL="514350" indent="-514350" algn="just">
              <a:buFont typeface="+mj-lt"/>
              <a:buAutoNum type="arabicPeriod" startAt="8"/>
            </a:pPr>
            <a:r>
              <a:rPr lang="tr-TR" sz="2800" dirty="0">
                <a:solidFill>
                  <a:schemeClr val="tx1">
                    <a:lumMod val="85000"/>
                    <a:lumOff val="15000"/>
                  </a:schemeClr>
                </a:solidFill>
                <a:ea typeface="Instrument Sans"/>
              </a:rPr>
              <a:t>Kullandığımız ALL IN ONE immobilizasyon teknikleriyle hastanın tedavi sürecinde konforunu sağlamak ve tedavi doğruluğunu en üst düzeyde stabil tutmak  en önemli unsurlar arasında görülmektedir.</a:t>
            </a:r>
          </a:p>
          <a:p>
            <a:pPr marL="514350" indent="-514350" algn="just">
              <a:buFont typeface="+mj-lt"/>
              <a:buAutoNum type="arabicPeriod" startAt="8"/>
            </a:pPr>
            <a:r>
              <a:rPr lang="tr-TR" sz="2800" dirty="0">
                <a:solidFill>
                  <a:schemeClr val="tx1">
                    <a:lumMod val="85000"/>
                    <a:lumOff val="15000"/>
                  </a:schemeClr>
                </a:solidFill>
                <a:ea typeface="Instrument Sans"/>
              </a:rPr>
              <a:t>SRS, SBRT hastalarında kliniğimizde 1,0 mm  taranıyor.</a:t>
            </a:r>
          </a:p>
          <a:p>
            <a:pPr marL="514350" indent="-514350" algn="just">
              <a:buFont typeface="+mj-lt"/>
              <a:buAutoNum type="arabicPeriod" startAt="8"/>
            </a:pPr>
            <a:r>
              <a:rPr lang="tr-TR" sz="2800" dirty="0">
                <a:solidFill>
                  <a:schemeClr val="tx1">
                    <a:lumMod val="85000"/>
                    <a:lumOff val="15000"/>
                  </a:schemeClr>
                </a:solidFill>
                <a:ea typeface="Instrument Sans"/>
              </a:rPr>
              <a:t>Kliniğimizde ortalama olarak SRS/SBRT hastalarının tedavi süreleri 8-12 </a:t>
            </a:r>
            <a:r>
              <a:rPr lang="tr-TR" sz="2800" dirty="0" err="1">
                <a:solidFill>
                  <a:schemeClr val="tx1">
                    <a:lumMod val="85000"/>
                    <a:lumOff val="15000"/>
                  </a:schemeClr>
                </a:solidFill>
                <a:ea typeface="Instrument Sans"/>
              </a:rPr>
              <a:t>dk</a:t>
            </a:r>
            <a:r>
              <a:rPr lang="tr-TR" sz="2800" dirty="0">
                <a:solidFill>
                  <a:schemeClr val="tx1">
                    <a:lumMod val="85000"/>
                    <a:lumOff val="15000"/>
                  </a:schemeClr>
                </a:solidFill>
                <a:ea typeface="Instrument Sans"/>
              </a:rPr>
              <a:t> arasında sürmektedir .</a:t>
            </a:r>
          </a:p>
          <a:p>
            <a:pPr marL="514350" indent="-514350" algn="just">
              <a:buFont typeface="+mj-lt"/>
              <a:buAutoNum type="arabicPeriod" startAt="8"/>
            </a:pPr>
            <a:endParaRPr lang="tr-TR" sz="2800" dirty="0">
              <a:solidFill>
                <a:schemeClr val="tx1">
                  <a:lumMod val="85000"/>
                  <a:lumOff val="15000"/>
                </a:schemeClr>
              </a:solidFill>
              <a:ea typeface="Instrument Sans"/>
            </a:endParaRPr>
          </a:p>
        </p:txBody>
      </p:sp>
      <p:sp>
        <p:nvSpPr>
          <p:cNvPr id="4" name="Text 1"/>
          <p:cNvSpPr/>
          <p:nvPr/>
        </p:nvSpPr>
        <p:spPr>
          <a:xfrm>
            <a:off x="1891036" y="149118"/>
            <a:ext cx="10554414" cy="1388745"/>
          </a:xfrm>
          <a:prstGeom prst="rect">
            <a:avLst/>
          </a:prstGeom>
          <a:noFill/>
          <a:ln/>
        </p:spPr>
        <p:txBody>
          <a:bodyPr wrap="square" rtlCol="0" anchor="t"/>
          <a:lstStyle/>
          <a:p>
            <a:pPr algn="ctr">
              <a:lnSpc>
                <a:spcPts val="5468"/>
              </a:lnSpc>
            </a:pPr>
            <a:r>
              <a:rPr lang="tr-TR" sz="4374" b="1" dirty="0" err="1">
                <a:solidFill>
                  <a:schemeClr val="tx1">
                    <a:lumMod val="85000"/>
                    <a:lumOff val="15000"/>
                  </a:schemeClr>
                </a:solidFill>
                <a:latin typeface="Instrument Sans" pitchFamily="34" charset="0"/>
                <a:ea typeface="Instrument Sans"/>
                <a:cs typeface="Instrument Sans" pitchFamily="34" charset="-120"/>
              </a:rPr>
              <a:t>Helikal</a:t>
            </a:r>
            <a:r>
              <a:rPr lang="tr-TR" sz="4374" b="1" dirty="0">
                <a:solidFill>
                  <a:schemeClr val="tx1">
                    <a:lumMod val="85000"/>
                    <a:lumOff val="15000"/>
                  </a:schemeClr>
                </a:solidFill>
                <a:latin typeface="Instrument Sans" pitchFamily="34" charset="0"/>
                <a:ea typeface="Instrument Sans"/>
                <a:cs typeface="Instrument Sans" pitchFamily="34" charset="-120"/>
              </a:rPr>
              <a:t> </a:t>
            </a:r>
            <a:r>
              <a:rPr lang="en-US" sz="4374" b="1" dirty="0" err="1">
                <a:solidFill>
                  <a:schemeClr val="tx1">
                    <a:lumMod val="85000"/>
                    <a:lumOff val="15000"/>
                  </a:schemeClr>
                </a:solidFill>
                <a:latin typeface="Instrument Sans"/>
                <a:ea typeface="Instrument Sans"/>
                <a:cs typeface="Instrument Sans" pitchFamily="34" charset="-120"/>
              </a:rPr>
              <a:t>Tomotherapy'nin</a:t>
            </a:r>
            <a:r>
              <a:rPr lang="en-US" sz="4374" b="1" dirty="0">
                <a:solidFill>
                  <a:schemeClr val="tx1">
                    <a:lumMod val="85000"/>
                    <a:lumOff val="15000"/>
                  </a:schemeClr>
                </a:solidFill>
                <a:latin typeface="Instrument Sans"/>
                <a:ea typeface="Instrument Sans"/>
                <a:cs typeface="Instrument Sans" pitchFamily="34" charset="-120"/>
              </a:rPr>
              <a:t> </a:t>
            </a:r>
            <a:endParaRPr lang="tr-TR" sz="4374" b="1" dirty="0">
              <a:solidFill>
                <a:schemeClr val="tx1">
                  <a:lumMod val="85000"/>
                  <a:lumOff val="15000"/>
                </a:schemeClr>
              </a:solidFill>
              <a:latin typeface="Instrument Sans"/>
              <a:ea typeface="Instrument Sans"/>
              <a:cs typeface="Instrument Sans" pitchFamily="34" charset="-120"/>
            </a:endParaRPr>
          </a:p>
          <a:p>
            <a:pPr algn="ctr">
              <a:lnSpc>
                <a:spcPts val="5468"/>
              </a:lnSpc>
            </a:pPr>
            <a:r>
              <a:rPr lang="en-US" sz="4374" b="1" dirty="0">
                <a:solidFill>
                  <a:schemeClr val="tx1">
                    <a:lumMod val="85000"/>
                    <a:lumOff val="15000"/>
                  </a:schemeClr>
                </a:solidFill>
                <a:latin typeface="Instrument Sans"/>
                <a:ea typeface="Instrument Sans"/>
                <a:cs typeface="Instrument Sans" pitchFamily="34" charset="-120"/>
              </a:rPr>
              <a:t>SRS</a:t>
            </a:r>
            <a:r>
              <a:rPr lang="tr-TR" sz="4374" b="1" dirty="0">
                <a:solidFill>
                  <a:schemeClr val="tx1">
                    <a:lumMod val="85000"/>
                    <a:lumOff val="15000"/>
                  </a:schemeClr>
                </a:solidFill>
                <a:latin typeface="Instrument Sans"/>
                <a:ea typeface="Instrument Sans"/>
                <a:cs typeface="Instrument Sans" pitchFamily="34" charset="-120"/>
              </a:rPr>
              <a:t>/</a:t>
            </a:r>
            <a:r>
              <a:rPr lang="en-US" sz="4374" b="1" dirty="0">
                <a:solidFill>
                  <a:schemeClr val="tx1">
                    <a:lumMod val="85000"/>
                    <a:lumOff val="15000"/>
                  </a:schemeClr>
                </a:solidFill>
                <a:latin typeface="Instrument Sans"/>
                <a:ea typeface="Instrument Sans"/>
                <a:cs typeface="Instrument Sans" pitchFamily="34" charset="-120"/>
              </a:rPr>
              <a:t>SBRT Tedavisindeki Avantajları</a:t>
            </a:r>
            <a:endParaRPr lang="en-US" sz="4374" b="1" dirty="0">
              <a:solidFill>
                <a:schemeClr val="tx1">
                  <a:lumMod val="85000"/>
                  <a:lumOff val="15000"/>
                </a:schemeClr>
              </a:solidFill>
              <a:latin typeface="Instrument Sans"/>
              <a:ea typeface="Instrument Sans"/>
            </a:endParaRPr>
          </a:p>
        </p:txBody>
      </p:sp>
      <p:sp>
        <p:nvSpPr>
          <p:cNvPr id="5" name="Text 2"/>
          <p:cNvSpPr/>
          <p:nvPr/>
        </p:nvSpPr>
        <p:spPr>
          <a:xfrm>
            <a:off x="1891036" y="1848675"/>
            <a:ext cx="10199013" cy="5482854"/>
          </a:xfrm>
          <a:prstGeom prst="rect">
            <a:avLst/>
          </a:prstGeom>
          <a:noFill/>
          <a:ln/>
        </p:spPr>
        <p:txBody>
          <a:bodyPr wrap="square" rtlCol="0" anchor="t"/>
          <a:lstStyle/>
          <a:p>
            <a:pPr algn="just">
              <a:lnSpc>
                <a:spcPts val="2799"/>
              </a:lnSpc>
              <a:buSzPct val="100000"/>
            </a:pPr>
            <a:endParaRPr lang="en-US" sz="1750" dirty="0">
              <a:solidFill>
                <a:schemeClr val="tx1">
                  <a:lumMod val="85000"/>
                  <a:lumOff val="15000"/>
                </a:schemeClr>
              </a:solidFill>
              <a:latin typeface="Instrument Sans"/>
              <a:ea typeface="Instrument Sans"/>
            </a:endParaRPr>
          </a:p>
        </p:txBody>
      </p:sp>
      <p:sp>
        <p:nvSpPr>
          <p:cNvPr id="6" name="Text 3"/>
          <p:cNvSpPr/>
          <p:nvPr/>
        </p:nvSpPr>
        <p:spPr>
          <a:xfrm>
            <a:off x="2246437" y="2440509"/>
            <a:ext cx="10199013" cy="710803"/>
          </a:xfrm>
          <a:prstGeom prst="rect">
            <a:avLst/>
          </a:prstGeom>
          <a:noFill/>
          <a:ln/>
        </p:spPr>
        <p:txBody>
          <a:bodyPr wrap="square" rtlCol="0" anchor="t"/>
          <a:lstStyle/>
          <a:p>
            <a:pPr marL="342900" indent="-342900" algn="just">
              <a:lnSpc>
                <a:spcPts val="2799"/>
              </a:lnSpc>
              <a:buSzPct val="100000"/>
              <a:buFont typeface="+mj-lt"/>
              <a:buAutoNum type="arabicPeriod"/>
            </a:pPr>
            <a:endParaRPr lang="tr-TR" sz="1750" dirty="0">
              <a:solidFill>
                <a:schemeClr val="tx1">
                  <a:lumMod val="85000"/>
                  <a:lumOff val="15000"/>
                </a:schemeClr>
              </a:solidFill>
              <a:latin typeface="Instrument Sans" pitchFamily="34" charset="0"/>
              <a:ea typeface="Instrument Sans"/>
              <a:cs typeface="Instrument Sans" pitchFamily="34" charset="-120"/>
            </a:endParaRPr>
          </a:p>
        </p:txBody>
      </p:sp>
      <p:sp>
        <p:nvSpPr>
          <p:cNvPr id="7" name="Text 4"/>
          <p:cNvSpPr/>
          <p:nvPr/>
        </p:nvSpPr>
        <p:spPr>
          <a:xfrm>
            <a:off x="2393394" y="5475565"/>
            <a:ext cx="10199013" cy="710803"/>
          </a:xfrm>
          <a:prstGeom prst="rect">
            <a:avLst/>
          </a:prstGeom>
          <a:noFill/>
          <a:ln/>
        </p:spPr>
        <p:txBody>
          <a:bodyPr wrap="square" rtlCol="0" anchor="t"/>
          <a:lstStyle/>
          <a:p>
            <a:pPr marL="342900" indent="-342900" algn="just">
              <a:lnSpc>
                <a:spcPts val="2799"/>
              </a:lnSpc>
              <a:buSzPct val="100000"/>
              <a:buFont typeface="+mj-lt"/>
              <a:buAutoNum type="arabicPeriod"/>
            </a:pPr>
            <a:endParaRPr lang="en-US" sz="1750" dirty="0">
              <a:solidFill>
                <a:schemeClr val="tx1">
                  <a:lumMod val="85000"/>
                  <a:lumOff val="15000"/>
                </a:schemeClr>
              </a:solidFill>
              <a:latin typeface="Instrument Sans"/>
              <a:ea typeface="Instrument Sans"/>
            </a:endParaRPr>
          </a:p>
        </p:txBody>
      </p:sp>
    </p:spTree>
    <p:extLst>
      <p:ext uri="{BB962C8B-B14F-4D97-AF65-F5344CB8AC3E}">
        <p14:creationId xmlns:p14="http://schemas.microsoft.com/office/powerpoint/2010/main" val="1420923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Metin kutusu 30">
            <a:extLst>
              <a:ext uri="{FF2B5EF4-FFF2-40B4-BE49-F238E27FC236}">
                <a16:creationId xmlns:a16="http://schemas.microsoft.com/office/drawing/2014/main" id="{CD0200F3-0381-20BD-95F0-25BFDF77CE9A}"/>
              </a:ext>
            </a:extLst>
          </p:cNvPr>
          <p:cNvSpPr txBox="1"/>
          <p:nvPr/>
        </p:nvSpPr>
        <p:spPr>
          <a:xfrm>
            <a:off x="785849" y="1006504"/>
            <a:ext cx="6745185" cy="1938992"/>
          </a:xfrm>
          <a:prstGeom prst="rect">
            <a:avLst/>
          </a:prstGeom>
          <a:noFill/>
        </p:spPr>
        <p:txBody>
          <a:bodyPr wrap="square">
            <a:spAutoFit/>
          </a:bodyPr>
          <a:lstStyle/>
          <a:p>
            <a:pPr marL="285750" indent="-285750" algn="just">
              <a:buFont typeface="Arial" panose="020B0604020202020204" pitchFamily="34" charset="0"/>
              <a:buChar char="•"/>
            </a:pPr>
            <a:r>
              <a:rPr lang="tr-TR" sz="2400" dirty="0">
                <a:solidFill>
                  <a:schemeClr val="tx1">
                    <a:lumMod val="85000"/>
                    <a:lumOff val="15000"/>
                  </a:schemeClr>
                </a:solidFill>
              </a:rPr>
              <a:t>SBRT hastalarının tedavi sürecinde hasta eğitimi oldukça önemli bir role sahiptir. </a:t>
            </a:r>
          </a:p>
          <a:p>
            <a:pPr marL="285750" indent="-285750" algn="just">
              <a:buFont typeface="Arial" panose="020B0604020202020204" pitchFamily="34" charset="0"/>
              <a:buChar char="•"/>
            </a:pPr>
            <a:r>
              <a:rPr lang="tr-TR" sz="2400" dirty="0">
                <a:solidFill>
                  <a:schemeClr val="tx1">
                    <a:lumMod val="85000"/>
                    <a:lumOff val="15000"/>
                  </a:schemeClr>
                </a:solidFill>
              </a:rPr>
              <a:t>Radyoterapi teknikerleri , hastaları tedavinin her aşamasında bilgilendirerek  aktif katılımlarını sağlamalıdır.</a:t>
            </a:r>
          </a:p>
        </p:txBody>
      </p:sp>
      <p:sp>
        <p:nvSpPr>
          <p:cNvPr id="33" name="Metin kutusu 32">
            <a:extLst>
              <a:ext uri="{FF2B5EF4-FFF2-40B4-BE49-F238E27FC236}">
                <a16:creationId xmlns:a16="http://schemas.microsoft.com/office/drawing/2014/main" id="{80AC3B1F-187B-38C0-696C-552AC2159DC7}"/>
              </a:ext>
            </a:extLst>
          </p:cNvPr>
          <p:cNvSpPr txBox="1"/>
          <p:nvPr/>
        </p:nvSpPr>
        <p:spPr>
          <a:xfrm>
            <a:off x="711034" y="2850854"/>
            <a:ext cx="6894813" cy="3046988"/>
          </a:xfrm>
          <a:prstGeom prst="rect">
            <a:avLst/>
          </a:prstGeom>
          <a:noFill/>
        </p:spPr>
        <p:txBody>
          <a:bodyPr wrap="square">
            <a:spAutoFit/>
          </a:bodyPr>
          <a:lstStyle/>
          <a:p>
            <a:pPr marL="285750" indent="-285750" algn="just">
              <a:buFont typeface="Arial" panose="020B0604020202020204" pitchFamily="34" charset="0"/>
              <a:buChar char="•"/>
            </a:pPr>
            <a:r>
              <a:rPr lang="tr-TR" sz="2400" dirty="0">
                <a:solidFill>
                  <a:schemeClr val="tx1">
                    <a:lumMod val="85000"/>
                    <a:lumOff val="15000"/>
                  </a:schemeClr>
                </a:solidFill>
              </a:rPr>
              <a:t>Hasta eğitiminde öncelikli olarak tedavi sürecinin detaylı bir şekilde anlatılması gerekmektedir. Hastaya, SBRT tekniği, tedavi süreci, tedavi uygulamasının nasıl gerçekleşeceği ve olası yan etkiler hakkında kapsamlı bilgiler verilir. Bu sayede hasta, tedavi sürecini daha iyi anlar ve endişelerini giderebilir uyumlu bir tedavi protokol gerçekleştirilir.</a:t>
            </a:r>
          </a:p>
        </p:txBody>
      </p:sp>
      <p:sp>
        <p:nvSpPr>
          <p:cNvPr id="35" name="Metin kutusu 34">
            <a:extLst>
              <a:ext uri="{FF2B5EF4-FFF2-40B4-BE49-F238E27FC236}">
                <a16:creationId xmlns:a16="http://schemas.microsoft.com/office/drawing/2014/main" id="{9195A971-E1A7-942C-32DE-9DF891A7D3B4}"/>
              </a:ext>
            </a:extLst>
          </p:cNvPr>
          <p:cNvSpPr txBox="1"/>
          <p:nvPr/>
        </p:nvSpPr>
        <p:spPr>
          <a:xfrm>
            <a:off x="711034" y="5944619"/>
            <a:ext cx="6894812" cy="2077941"/>
          </a:xfrm>
          <a:prstGeom prst="rect">
            <a:avLst/>
          </a:prstGeom>
          <a:noFill/>
        </p:spPr>
        <p:txBody>
          <a:bodyPr wrap="square">
            <a:spAutoFit/>
          </a:bodyPr>
          <a:lstStyle/>
          <a:p>
            <a:pPr marL="285750" indent="-285750" algn="just">
              <a:lnSpc>
                <a:spcPts val="2191"/>
              </a:lnSpc>
              <a:buFont typeface="Arial" panose="020B0604020202020204" pitchFamily="34" charset="0"/>
              <a:buChar char="•"/>
            </a:pPr>
            <a:r>
              <a:rPr lang="en-US" sz="2400" dirty="0" err="1">
                <a:solidFill>
                  <a:schemeClr val="tx1">
                    <a:lumMod val="85000"/>
                    <a:lumOff val="15000"/>
                  </a:schemeClr>
                </a:solidFill>
                <a:ea typeface="Montserrat" pitchFamily="34" charset="-122"/>
                <a:cs typeface="Montserrat" pitchFamily="34" charset="-120"/>
              </a:rPr>
              <a:t>Ayrıca</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radyoterapi</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tekni</a:t>
            </a:r>
            <a:r>
              <a:rPr lang="tr-TR" sz="2400" dirty="0">
                <a:solidFill>
                  <a:schemeClr val="tx1">
                    <a:lumMod val="85000"/>
                    <a:lumOff val="15000"/>
                  </a:schemeClr>
                </a:solidFill>
                <a:ea typeface="Montserrat" pitchFamily="34" charset="-122"/>
                <a:cs typeface="Montserrat" pitchFamily="34" charset="-120"/>
              </a:rPr>
              <a:t>kerlerinin </a:t>
            </a:r>
            <a:r>
              <a:rPr lang="en-US" sz="2400" dirty="0" err="1">
                <a:solidFill>
                  <a:schemeClr val="tx1">
                    <a:lumMod val="85000"/>
                    <a:lumOff val="15000"/>
                  </a:schemeClr>
                </a:solidFill>
                <a:ea typeface="Montserrat" pitchFamily="34" charset="-122"/>
                <a:cs typeface="Montserrat" pitchFamily="34" charset="-120"/>
              </a:rPr>
              <a:t>hastaları</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kendi</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bakımlarına</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aktif</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olarak</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katılmaları</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konusunda</a:t>
            </a:r>
            <a:r>
              <a:rPr lang="en-US" sz="2400" dirty="0">
                <a:solidFill>
                  <a:schemeClr val="tx1">
                    <a:lumMod val="85000"/>
                    <a:lumOff val="15000"/>
                  </a:schemeClr>
                </a:solidFill>
                <a:ea typeface="Montserrat" pitchFamily="34" charset="-122"/>
                <a:cs typeface="Montserrat" pitchFamily="34" charset="-120"/>
              </a:rPr>
              <a:t> da </a:t>
            </a:r>
            <a:r>
              <a:rPr lang="en-US" sz="2400" dirty="0" err="1">
                <a:solidFill>
                  <a:schemeClr val="tx1">
                    <a:lumMod val="85000"/>
                    <a:lumOff val="15000"/>
                  </a:schemeClr>
                </a:solidFill>
                <a:ea typeface="Montserrat" pitchFamily="34" charset="-122"/>
                <a:cs typeface="Montserrat" pitchFamily="34" charset="-120"/>
              </a:rPr>
              <a:t>te</a:t>
            </a:r>
            <a:r>
              <a:rPr lang="tr-TR" sz="2400" dirty="0">
                <a:solidFill>
                  <a:schemeClr val="tx1">
                    <a:lumMod val="85000"/>
                    <a:lumOff val="15000"/>
                  </a:schemeClr>
                </a:solidFill>
                <a:ea typeface="Montserrat" pitchFamily="34" charset="-122"/>
                <a:cs typeface="Montserrat" pitchFamily="34" charset="-120"/>
              </a:rPr>
              <a:t>ş</a:t>
            </a:r>
            <a:r>
              <a:rPr lang="en-US" sz="2400" dirty="0" err="1">
                <a:solidFill>
                  <a:schemeClr val="tx1">
                    <a:lumMod val="85000"/>
                    <a:lumOff val="15000"/>
                  </a:schemeClr>
                </a:solidFill>
                <a:ea typeface="Montserrat" pitchFamily="34" charset="-122"/>
                <a:cs typeface="Montserrat" pitchFamily="34" charset="-120"/>
              </a:rPr>
              <a:t>vik</a:t>
            </a:r>
            <a:r>
              <a:rPr lang="en-US" sz="2400" dirty="0">
                <a:solidFill>
                  <a:schemeClr val="tx1">
                    <a:lumMod val="85000"/>
                    <a:lumOff val="15000"/>
                  </a:schemeClr>
                </a:solidFill>
                <a:ea typeface="Montserrat" pitchFamily="34" charset="-122"/>
                <a:cs typeface="Montserrat" pitchFamily="34" charset="-120"/>
              </a:rPr>
              <a:t> </a:t>
            </a:r>
            <a:r>
              <a:rPr lang="tr-TR" sz="2400" dirty="0">
                <a:solidFill>
                  <a:schemeClr val="tx1">
                    <a:lumMod val="85000"/>
                    <a:lumOff val="15000"/>
                  </a:schemeClr>
                </a:solidFill>
                <a:ea typeface="Montserrat" pitchFamily="34" charset="-122"/>
                <a:cs typeface="Montserrat" pitchFamily="34" charset="-120"/>
              </a:rPr>
              <a:t>etmeleri önemlidir. </a:t>
            </a:r>
            <a:r>
              <a:rPr lang="en-US" sz="2400" dirty="0">
                <a:solidFill>
                  <a:schemeClr val="tx1">
                    <a:lumMod val="85000"/>
                    <a:lumOff val="15000"/>
                  </a:schemeClr>
                </a:solidFill>
                <a:ea typeface="Montserrat" pitchFamily="34" charset="-122"/>
                <a:cs typeface="Montserrat" pitchFamily="34" charset="-120"/>
              </a:rPr>
              <a:t> </a:t>
            </a:r>
            <a:endParaRPr lang="tr-TR" sz="2400" dirty="0">
              <a:solidFill>
                <a:schemeClr val="tx1">
                  <a:lumMod val="85000"/>
                  <a:lumOff val="15000"/>
                </a:schemeClr>
              </a:solidFill>
              <a:ea typeface="Montserrat" pitchFamily="34" charset="-122"/>
              <a:cs typeface="Montserrat" pitchFamily="34" charset="-120"/>
            </a:endParaRPr>
          </a:p>
          <a:p>
            <a:pPr marL="285750" indent="-285750" algn="just">
              <a:lnSpc>
                <a:spcPts val="2191"/>
              </a:lnSpc>
              <a:buFont typeface="Arial" panose="020B0604020202020204" pitchFamily="34" charset="0"/>
              <a:buChar char="•"/>
            </a:pPr>
            <a:r>
              <a:rPr lang="en-US" sz="2400" dirty="0" err="1">
                <a:solidFill>
                  <a:schemeClr val="tx1">
                    <a:lumMod val="85000"/>
                    <a:lumOff val="15000"/>
                  </a:schemeClr>
                </a:solidFill>
                <a:ea typeface="Montserrat" pitchFamily="34" charset="-122"/>
                <a:cs typeface="Montserrat" pitchFamily="34" charset="-120"/>
              </a:rPr>
              <a:t>Beslenme</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hijyen</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istirahat</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gibi</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konularda</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hastaları</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bilgilendirir</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ve</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uygulamaları</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konusunda</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yönlendirir</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Böylece</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tedavi</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sürecine</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uyumu</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artırılır</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ve</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komplikasyon</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riski</a:t>
            </a:r>
            <a:r>
              <a:rPr lang="en-US" sz="2400" dirty="0">
                <a:solidFill>
                  <a:schemeClr val="tx1">
                    <a:lumMod val="85000"/>
                    <a:lumOff val="15000"/>
                  </a:schemeClr>
                </a:solidFill>
                <a:ea typeface="Montserrat" pitchFamily="34" charset="-122"/>
                <a:cs typeface="Montserrat" pitchFamily="34" charset="-120"/>
              </a:rPr>
              <a:t> </a:t>
            </a:r>
            <a:r>
              <a:rPr lang="en-US" sz="2400" dirty="0" err="1">
                <a:solidFill>
                  <a:schemeClr val="tx1">
                    <a:lumMod val="85000"/>
                    <a:lumOff val="15000"/>
                  </a:schemeClr>
                </a:solidFill>
                <a:ea typeface="Montserrat" pitchFamily="34" charset="-122"/>
                <a:cs typeface="Montserrat" pitchFamily="34" charset="-120"/>
              </a:rPr>
              <a:t>azaltılır</a:t>
            </a:r>
            <a:r>
              <a:rPr lang="en-US" sz="2400" dirty="0">
                <a:solidFill>
                  <a:schemeClr val="tx1">
                    <a:lumMod val="85000"/>
                    <a:lumOff val="15000"/>
                  </a:schemeClr>
                </a:solidFill>
                <a:ea typeface="Montserrat" pitchFamily="34" charset="-122"/>
                <a:cs typeface="Montserrat" pitchFamily="34" charset="-120"/>
              </a:rPr>
              <a:t>.</a:t>
            </a:r>
            <a:endParaRPr lang="en-US" sz="2400" dirty="0">
              <a:solidFill>
                <a:schemeClr val="tx1">
                  <a:lumMod val="85000"/>
                  <a:lumOff val="15000"/>
                </a:schemeClr>
              </a:solidFill>
            </a:endParaRPr>
          </a:p>
        </p:txBody>
      </p:sp>
      <p:sp>
        <p:nvSpPr>
          <p:cNvPr id="37" name="Metin kutusu 36">
            <a:extLst>
              <a:ext uri="{FF2B5EF4-FFF2-40B4-BE49-F238E27FC236}">
                <a16:creationId xmlns:a16="http://schemas.microsoft.com/office/drawing/2014/main" id="{DB0AAAB9-4E60-1A09-CA2A-2E34CB95FFB6}"/>
              </a:ext>
            </a:extLst>
          </p:cNvPr>
          <p:cNvSpPr txBox="1"/>
          <p:nvPr/>
        </p:nvSpPr>
        <p:spPr>
          <a:xfrm>
            <a:off x="2826327" y="207040"/>
            <a:ext cx="9210502" cy="654859"/>
          </a:xfrm>
          <a:prstGeom prst="rect">
            <a:avLst/>
          </a:prstGeom>
          <a:noFill/>
        </p:spPr>
        <p:txBody>
          <a:bodyPr wrap="square">
            <a:spAutoFit/>
          </a:bodyPr>
          <a:lstStyle/>
          <a:p>
            <a:pPr marL="0" indent="0" algn="ctr">
              <a:lnSpc>
                <a:spcPts val="4279"/>
              </a:lnSpc>
              <a:buNone/>
            </a:pPr>
            <a:r>
              <a:rPr lang="tr-TR" sz="4400" b="1" dirty="0">
                <a:solidFill>
                  <a:schemeClr val="tx1">
                    <a:lumMod val="85000"/>
                    <a:lumOff val="15000"/>
                  </a:schemeClr>
                </a:solidFill>
                <a:ea typeface="Barlow" pitchFamily="34" charset="-122"/>
                <a:cs typeface="Barlow" pitchFamily="34" charset="-120"/>
              </a:rPr>
              <a:t>SRS/</a:t>
            </a:r>
            <a:r>
              <a:rPr lang="en-US" sz="4400" b="1" dirty="0">
                <a:solidFill>
                  <a:schemeClr val="tx1">
                    <a:lumMod val="85000"/>
                    <a:lumOff val="15000"/>
                  </a:schemeClr>
                </a:solidFill>
                <a:ea typeface="Barlow" pitchFamily="34" charset="-122"/>
                <a:cs typeface="Barlow" pitchFamily="34" charset="-120"/>
              </a:rPr>
              <a:t>SBRT </a:t>
            </a:r>
            <a:r>
              <a:rPr lang="en-US" sz="4400" b="1" dirty="0" err="1">
                <a:solidFill>
                  <a:schemeClr val="tx1">
                    <a:lumMod val="85000"/>
                    <a:lumOff val="15000"/>
                  </a:schemeClr>
                </a:solidFill>
                <a:ea typeface="Barlow" pitchFamily="34" charset="-122"/>
                <a:cs typeface="Barlow" pitchFamily="34" charset="-120"/>
              </a:rPr>
              <a:t>Hastalarında</a:t>
            </a:r>
            <a:r>
              <a:rPr lang="en-US" sz="4400" b="1" dirty="0">
                <a:solidFill>
                  <a:schemeClr val="tx1">
                    <a:lumMod val="85000"/>
                    <a:lumOff val="15000"/>
                  </a:schemeClr>
                </a:solidFill>
                <a:ea typeface="Barlow" pitchFamily="34" charset="-122"/>
                <a:cs typeface="Barlow" pitchFamily="34" charset="-120"/>
              </a:rPr>
              <a:t> Hasta </a:t>
            </a:r>
            <a:r>
              <a:rPr lang="en-US" sz="4400" b="1" dirty="0" err="1">
                <a:solidFill>
                  <a:schemeClr val="tx1">
                    <a:lumMod val="85000"/>
                    <a:lumOff val="15000"/>
                  </a:schemeClr>
                </a:solidFill>
                <a:ea typeface="Barlow" pitchFamily="34" charset="-122"/>
                <a:cs typeface="Barlow" pitchFamily="34" charset="-120"/>
              </a:rPr>
              <a:t>Eğitimi</a:t>
            </a:r>
            <a:endParaRPr lang="en-US" sz="4400" b="1" dirty="0">
              <a:solidFill>
                <a:schemeClr val="tx1">
                  <a:lumMod val="85000"/>
                  <a:lumOff val="15000"/>
                </a:schemeClr>
              </a:solidFill>
            </a:endParaRPr>
          </a:p>
        </p:txBody>
      </p:sp>
      <p:pic>
        <p:nvPicPr>
          <p:cNvPr id="39" name="Image 0">
            <a:extLst>
              <a:ext uri="{FF2B5EF4-FFF2-40B4-BE49-F238E27FC236}">
                <a16:creationId xmlns:a16="http://schemas.microsoft.com/office/drawing/2014/main" id="{3F0708B3-448E-93BA-DF8E-3081E1DE1510}"/>
              </a:ext>
            </a:extLst>
          </p:cNvPr>
          <p:cNvPicPr>
            <a:picLocks noChangeAspect="1"/>
          </p:cNvPicPr>
          <p:nvPr/>
        </p:nvPicPr>
        <p:blipFill>
          <a:blip r:embed="rId2"/>
          <a:stretch>
            <a:fillRect/>
          </a:stretch>
        </p:blipFill>
        <p:spPr>
          <a:xfrm>
            <a:off x="8113224" y="1362327"/>
            <a:ext cx="5486400" cy="6335257"/>
          </a:xfrm>
          <a:prstGeom prst="rect">
            <a:avLst/>
          </a:prstGeom>
        </p:spPr>
      </p:pic>
    </p:spTree>
    <p:extLst>
      <p:ext uri="{BB962C8B-B14F-4D97-AF65-F5344CB8AC3E}">
        <p14:creationId xmlns:p14="http://schemas.microsoft.com/office/powerpoint/2010/main" val="2721031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5" name="Text 1"/>
          <p:cNvSpPr/>
          <p:nvPr/>
        </p:nvSpPr>
        <p:spPr>
          <a:xfrm>
            <a:off x="700196" y="472128"/>
            <a:ext cx="7477601" cy="1388745"/>
          </a:xfrm>
          <a:prstGeom prst="rect">
            <a:avLst/>
          </a:prstGeom>
          <a:noFill/>
          <a:ln/>
        </p:spPr>
        <p:txBody>
          <a:bodyPr wrap="square" rtlCol="0" anchor="t"/>
          <a:lstStyle/>
          <a:p>
            <a:pPr marL="0" indent="0" algn="ctr">
              <a:lnSpc>
                <a:spcPts val="5468"/>
              </a:lnSpc>
              <a:buNone/>
            </a:pPr>
            <a:r>
              <a:rPr lang="en-US" sz="4374" b="1" dirty="0">
                <a:solidFill>
                  <a:schemeClr val="tx1">
                    <a:lumMod val="85000"/>
                    <a:lumOff val="15000"/>
                  </a:schemeClr>
                </a:solidFill>
                <a:ea typeface="Instrument Sans" pitchFamily="34" charset="-122"/>
                <a:cs typeface="Instrument Sans" pitchFamily="34" charset="-120"/>
              </a:rPr>
              <a:t>Hasta Pozisyonlama ve Görüntüleme Desteği</a:t>
            </a:r>
            <a:endParaRPr lang="en-US" sz="4374" dirty="0">
              <a:solidFill>
                <a:schemeClr val="tx1">
                  <a:lumMod val="85000"/>
                  <a:lumOff val="15000"/>
                </a:schemeClr>
              </a:solidFill>
            </a:endParaRPr>
          </a:p>
        </p:txBody>
      </p:sp>
      <p:sp>
        <p:nvSpPr>
          <p:cNvPr id="6" name="Text 2"/>
          <p:cNvSpPr/>
          <p:nvPr/>
        </p:nvSpPr>
        <p:spPr>
          <a:xfrm>
            <a:off x="550565" y="2185273"/>
            <a:ext cx="7809664" cy="1421606"/>
          </a:xfrm>
          <a:prstGeom prst="rect">
            <a:avLst/>
          </a:prstGeom>
          <a:noFill/>
          <a:ln/>
        </p:spPr>
        <p:txBody>
          <a:bodyPr wrap="square" rtlCol="0" anchor="t"/>
          <a:lstStyle/>
          <a:p>
            <a:pPr marL="285750" indent="-285750" algn="just">
              <a:lnSpc>
                <a:spcPts val="2799"/>
              </a:lnSpc>
              <a:buFont typeface="Arial" panose="020B0604020202020204" pitchFamily="34" charset="0"/>
              <a:buChar char="•"/>
            </a:pPr>
            <a:r>
              <a:rPr lang="tr-TR" sz="2400" dirty="0" err="1">
                <a:solidFill>
                  <a:schemeClr val="tx1">
                    <a:lumMod val="85000"/>
                    <a:lumOff val="15000"/>
                  </a:schemeClr>
                </a:solidFill>
                <a:ea typeface="Instrument Sans" pitchFamily="34" charset="-122"/>
                <a:cs typeface="Instrument Sans" pitchFamily="34" charset="-120"/>
              </a:rPr>
              <a:t>Helikal</a:t>
            </a:r>
            <a:r>
              <a:rPr lang="tr-TR" sz="2400" dirty="0">
                <a:solidFill>
                  <a:schemeClr val="tx1">
                    <a:lumMod val="85000"/>
                    <a:lumOff val="15000"/>
                  </a:schemeClr>
                </a:solidFill>
                <a:ea typeface="Instrument Sans" pitchFamily="34" charset="-122"/>
                <a:cs typeface="Instrument Sans" pitchFamily="34" charset="-120"/>
              </a:rPr>
              <a:t> tabanlı </a:t>
            </a:r>
            <a:r>
              <a:rPr lang="en-US" sz="2400" dirty="0" err="1">
                <a:solidFill>
                  <a:schemeClr val="tx1">
                    <a:lumMod val="85000"/>
                    <a:lumOff val="15000"/>
                  </a:schemeClr>
                </a:solidFill>
                <a:ea typeface="Instrument Sans" pitchFamily="34" charset="-122"/>
                <a:cs typeface="Instrument Sans" pitchFamily="34" charset="-120"/>
              </a:rPr>
              <a:t>Tomotherapy</a:t>
            </a:r>
            <a:r>
              <a:rPr lang="en-US" sz="2400" dirty="0">
                <a:solidFill>
                  <a:schemeClr val="tx1">
                    <a:lumMod val="85000"/>
                    <a:lumOff val="15000"/>
                  </a:schemeClr>
                </a:solidFill>
                <a:ea typeface="Instrument Sans" pitchFamily="34" charset="-122"/>
                <a:cs typeface="Instrument Sans" pitchFamily="34" charset="-120"/>
              </a:rPr>
              <a:t> sisteminde hasta konum ve pozisyonu, </a:t>
            </a:r>
            <a:r>
              <a:rPr lang="en-US" sz="2400" dirty="0" err="1">
                <a:solidFill>
                  <a:schemeClr val="tx1">
                    <a:lumMod val="85000"/>
                    <a:lumOff val="15000"/>
                  </a:schemeClr>
                </a:solidFill>
                <a:ea typeface="Instrument Sans" pitchFamily="34" charset="-122"/>
                <a:cs typeface="Instrument Sans" pitchFamily="34" charset="-120"/>
              </a:rPr>
              <a:t>tedavi</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sürecinin</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kritik</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bir</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parçasıdır</a:t>
            </a:r>
            <a:r>
              <a:rPr lang="en-US" sz="2400" dirty="0">
                <a:solidFill>
                  <a:schemeClr val="tx1">
                    <a:lumMod val="85000"/>
                    <a:lumOff val="15000"/>
                  </a:schemeClr>
                </a:solidFill>
                <a:ea typeface="Instrument Sans" pitchFamily="34" charset="-122"/>
                <a:cs typeface="Instrument Sans" pitchFamily="34" charset="-120"/>
              </a:rPr>
              <a:t>. Hastalar özel pozisyonlama cihazları kullanılarak doğru şekilde sabitlenir. Bu sayede hasta hareketi en aza indirilir ve tedavi alanı hassas bir şekilde </a:t>
            </a:r>
            <a:r>
              <a:rPr lang="en-US" sz="2400" dirty="0" err="1">
                <a:solidFill>
                  <a:schemeClr val="tx1">
                    <a:lumMod val="85000"/>
                    <a:lumOff val="15000"/>
                  </a:schemeClr>
                </a:solidFill>
                <a:ea typeface="Instrument Sans" pitchFamily="34" charset="-122"/>
                <a:cs typeface="Instrument Sans" pitchFamily="34" charset="-120"/>
              </a:rPr>
              <a:t>hedeflenir</a:t>
            </a:r>
            <a:r>
              <a:rPr lang="en-US" sz="2400" dirty="0">
                <a:solidFill>
                  <a:schemeClr val="tx1">
                    <a:lumMod val="85000"/>
                    <a:lumOff val="15000"/>
                  </a:schemeClr>
                </a:solidFill>
                <a:ea typeface="Instrument Sans" pitchFamily="34" charset="-122"/>
                <a:cs typeface="Instrument Sans" pitchFamily="34" charset="-120"/>
              </a:rPr>
              <a:t>.</a:t>
            </a:r>
            <a:endParaRPr lang="tr-TR" sz="2400" dirty="0">
              <a:solidFill>
                <a:schemeClr val="tx1">
                  <a:lumMod val="85000"/>
                  <a:lumOff val="15000"/>
                </a:schemeClr>
              </a:solidFill>
              <a:ea typeface="Instrument Sans" pitchFamily="34" charset="-122"/>
              <a:cs typeface="Instrument Sans" pitchFamily="34" charset="-120"/>
            </a:endParaRPr>
          </a:p>
          <a:p>
            <a:pPr marL="285750" indent="-285750" algn="just">
              <a:lnSpc>
                <a:spcPts val="2799"/>
              </a:lnSpc>
              <a:buFont typeface="Arial" panose="020B0604020202020204" pitchFamily="34" charset="0"/>
              <a:buChar char="•"/>
            </a:pPr>
            <a:r>
              <a:rPr lang="tr-TR" sz="2400" dirty="0">
                <a:solidFill>
                  <a:schemeClr val="tx1">
                    <a:lumMod val="85000"/>
                    <a:lumOff val="15000"/>
                  </a:schemeClr>
                </a:solidFill>
                <a:ea typeface="Instrument Sans" pitchFamily="34" charset="-122"/>
              </a:rPr>
              <a:t>SRS SBRT hastalarında kliniğimizde </a:t>
            </a:r>
            <a:r>
              <a:rPr lang="tr-TR" sz="2400" dirty="0" err="1">
                <a:solidFill>
                  <a:schemeClr val="tx1">
                    <a:lumMod val="85000"/>
                    <a:lumOff val="15000"/>
                  </a:schemeClr>
                </a:solidFill>
                <a:ea typeface="Instrument Sans" pitchFamily="34" charset="-122"/>
              </a:rPr>
              <a:t>Toshiba</a:t>
            </a:r>
            <a:r>
              <a:rPr lang="tr-TR" sz="2400" dirty="0">
                <a:solidFill>
                  <a:schemeClr val="tx1">
                    <a:lumMod val="85000"/>
                    <a:lumOff val="15000"/>
                  </a:schemeClr>
                </a:solidFill>
                <a:ea typeface="Instrument Sans" pitchFamily="34" charset="-122"/>
              </a:rPr>
              <a:t> marka BT simülasyon ile 1mm kesit aralıklarıyla çekim protokolü uygulanmaktadır.</a:t>
            </a:r>
          </a:p>
          <a:p>
            <a:pPr marL="285750" indent="-285750" algn="just">
              <a:lnSpc>
                <a:spcPts val="2799"/>
              </a:lnSpc>
              <a:buFont typeface="Arial" panose="020B0604020202020204" pitchFamily="34" charset="0"/>
              <a:buChar char="•"/>
            </a:pPr>
            <a:r>
              <a:rPr lang="tr-TR" sz="2400" dirty="0">
                <a:solidFill>
                  <a:schemeClr val="tx1">
                    <a:lumMod val="85000"/>
                    <a:lumOff val="15000"/>
                  </a:schemeClr>
                </a:solidFill>
                <a:ea typeface="Instrument Sans" pitchFamily="34" charset="-122"/>
              </a:rPr>
              <a:t>ALL IN ONE immobilizasyon.</a:t>
            </a:r>
          </a:p>
          <a:p>
            <a:pPr marL="285750" indent="-285750" algn="just">
              <a:lnSpc>
                <a:spcPts val="2799"/>
              </a:lnSpc>
              <a:buFont typeface="Arial" panose="020B0604020202020204" pitchFamily="34" charset="0"/>
              <a:buChar char="•"/>
            </a:pPr>
            <a:endParaRPr lang="tr-TR" sz="1750" dirty="0">
              <a:solidFill>
                <a:schemeClr val="tx1">
                  <a:lumMod val="85000"/>
                  <a:lumOff val="15000"/>
                </a:schemeClr>
              </a:solidFill>
              <a:ea typeface="Instrument Sans" pitchFamily="34" charset="-122"/>
            </a:endParaRPr>
          </a:p>
          <a:p>
            <a:pPr marL="285750" indent="-285750" algn="just">
              <a:lnSpc>
                <a:spcPts val="2799"/>
              </a:lnSpc>
              <a:buFont typeface="Arial" panose="020B0604020202020204" pitchFamily="34" charset="0"/>
              <a:buChar char="•"/>
            </a:pPr>
            <a:endParaRPr lang="en-US" sz="1750" dirty="0">
              <a:solidFill>
                <a:schemeClr val="tx1">
                  <a:lumMod val="85000"/>
                  <a:lumOff val="15000"/>
                </a:schemeClr>
              </a:solidFill>
            </a:endParaRPr>
          </a:p>
        </p:txBody>
      </p:sp>
      <p:sp>
        <p:nvSpPr>
          <p:cNvPr id="7" name="Text 3"/>
          <p:cNvSpPr/>
          <p:nvPr/>
        </p:nvSpPr>
        <p:spPr>
          <a:xfrm>
            <a:off x="545960" y="5443765"/>
            <a:ext cx="7814269" cy="1066205"/>
          </a:xfrm>
          <a:prstGeom prst="rect">
            <a:avLst/>
          </a:prstGeom>
          <a:noFill/>
          <a:ln/>
        </p:spPr>
        <p:txBody>
          <a:bodyPr wrap="square" rtlCol="0" anchor="t"/>
          <a:lstStyle/>
          <a:p>
            <a:pPr marL="285750" indent="-285750" algn="just">
              <a:lnSpc>
                <a:spcPts val="2799"/>
              </a:lnSpc>
              <a:buFont typeface="Arial" panose="020B0604020202020204" pitchFamily="34" charset="0"/>
              <a:buChar char="•"/>
            </a:pPr>
            <a:r>
              <a:rPr lang="tr-TR" sz="2400" dirty="0">
                <a:solidFill>
                  <a:schemeClr val="tx1">
                    <a:lumMod val="85000"/>
                    <a:lumOff val="15000"/>
                  </a:schemeClr>
                </a:solidFill>
                <a:ea typeface="Instrument Sans" pitchFamily="34" charset="-122"/>
                <a:cs typeface="Instrument Sans" pitchFamily="34" charset="-120"/>
              </a:rPr>
              <a:t> </a:t>
            </a:r>
            <a:r>
              <a:rPr lang="tr-TR" sz="2400" dirty="0" err="1">
                <a:solidFill>
                  <a:schemeClr val="tx1">
                    <a:lumMod val="85000"/>
                    <a:lumOff val="15000"/>
                  </a:schemeClr>
                </a:solidFill>
                <a:ea typeface="Instrument Sans" pitchFamily="34" charset="-122"/>
                <a:cs typeface="Instrument Sans" pitchFamily="34" charset="-120"/>
              </a:rPr>
              <a:t>Helikal</a:t>
            </a:r>
            <a:r>
              <a:rPr lang="tr-TR"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Tomotherapy'de</a:t>
            </a:r>
            <a:r>
              <a:rPr lang="en-US" sz="2400" dirty="0">
                <a:solidFill>
                  <a:schemeClr val="tx1">
                    <a:lumMod val="85000"/>
                    <a:lumOff val="15000"/>
                  </a:schemeClr>
                </a:solidFill>
                <a:ea typeface="Instrument Sans" pitchFamily="34" charset="-122"/>
                <a:cs typeface="Instrument Sans" pitchFamily="34" charset="-120"/>
              </a:rPr>
              <a:t> görüntüleme desteği de önemli rol oynar. Tedavi </a:t>
            </a:r>
            <a:r>
              <a:rPr lang="en-US" sz="2400" dirty="0" err="1">
                <a:solidFill>
                  <a:schemeClr val="tx1">
                    <a:lumMod val="85000"/>
                    <a:lumOff val="15000"/>
                  </a:schemeClr>
                </a:solidFill>
                <a:ea typeface="Instrument Sans" pitchFamily="34" charset="-122"/>
                <a:cs typeface="Instrument Sans" pitchFamily="34" charset="-120"/>
              </a:rPr>
              <a:t>öncesi</a:t>
            </a:r>
            <a:r>
              <a:rPr lang="en-US" sz="2400" dirty="0">
                <a:solidFill>
                  <a:schemeClr val="tx1">
                    <a:lumMod val="85000"/>
                    <a:lumOff val="15000"/>
                  </a:schemeClr>
                </a:solidFill>
                <a:ea typeface="Instrument Sans" pitchFamily="34" charset="-122"/>
                <a:cs typeface="Instrument Sans" pitchFamily="34" charset="-120"/>
              </a:rPr>
              <a:t>  görüntüler alınarak hastanın pozisyonu ve tümör konumu </a:t>
            </a:r>
            <a:r>
              <a:rPr lang="en-US" sz="2400" dirty="0" err="1">
                <a:solidFill>
                  <a:schemeClr val="tx1">
                    <a:lumMod val="85000"/>
                    <a:lumOff val="15000"/>
                  </a:schemeClr>
                </a:solidFill>
                <a:ea typeface="Instrument Sans" pitchFamily="34" charset="-122"/>
                <a:cs typeface="Instrument Sans" pitchFamily="34" charset="-120"/>
              </a:rPr>
              <a:t>sürekli</a:t>
            </a:r>
            <a:r>
              <a:rPr lang="en-US" sz="2400" dirty="0">
                <a:solidFill>
                  <a:schemeClr val="tx1">
                    <a:lumMod val="85000"/>
                    <a:lumOff val="15000"/>
                  </a:schemeClr>
                </a:solidFill>
                <a:ea typeface="Instrument Sans" pitchFamily="34" charset="-122"/>
                <a:cs typeface="Instrument Sans" pitchFamily="34" charset="-120"/>
              </a:rPr>
              <a:t> </a:t>
            </a:r>
            <a:r>
              <a:rPr lang="en-US" sz="2400" dirty="0" err="1">
                <a:solidFill>
                  <a:schemeClr val="tx1">
                    <a:lumMod val="85000"/>
                    <a:lumOff val="15000"/>
                  </a:schemeClr>
                </a:solidFill>
                <a:ea typeface="Instrument Sans" pitchFamily="34" charset="-122"/>
                <a:cs typeface="Instrument Sans" pitchFamily="34" charset="-120"/>
              </a:rPr>
              <a:t>izle</a:t>
            </a:r>
            <a:r>
              <a:rPr lang="tr-TR" sz="2400" dirty="0" err="1">
                <a:solidFill>
                  <a:schemeClr val="tx1">
                    <a:lumMod val="85000"/>
                    <a:lumOff val="15000"/>
                  </a:schemeClr>
                </a:solidFill>
                <a:ea typeface="Instrument Sans" pitchFamily="34" charset="-122"/>
                <a:cs typeface="Instrument Sans" pitchFamily="34" charset="-120"/>
              </a:rPr>
              <a:t>nir</a:t>
            </a:r>
            <a:r>
              <a:rPr lang="tr-TR" sz="2400" dirty="0">
                <a:solidFill>
                  <a:schemeClr val="tx1">
                    <a:lumMod val="85000"/>
                    <a:lumOff val="15000"/>
                  </a:schemeClr>
                </a:solidFill>
                <a:ea typeface="Instrument Sans" pitchFamily="34" charset="-122"/>
                <a:cs typeface="Instrument Sans" pitchFamily="34" charset="-120"/>
              </a:rPr>
              <a:t>.</a:t>
            </a:r>
          </a:p>
          <a:p>
            <a:pPr marL="285750" indent="-285750" algn="just">
              <a:lnSpc>
                <a:spcPts val="2799"/>
              </a:lnSpc>
              <a:buFont typeface="Arial" panose="020B0604020202020204" pitchFamily="34" charset="0"/>
              <a:buChar char="•"/>
            </a:pPr>
            <a:r>
              <a:rPr lang="en-US" sz="2400" dirty="0">
                <a:solidFill>
                  <a:schemeClr val="tx1">
                    <a:lumMod val="85000"/>
                    <a:lumOff val="15000"/>
                  </a:schemeClr>
                </a:solidFill>
                <a:ea typeface="Instrument Sans" pitchFamily="34" charset="-122"/>
                <a:cs typeface="Instrument Sans" pitchFamily="34" charset="-120"/>
              </a:rPr>
              <a:t> Bu sayede tedavi alanı her zaman doğru şekilde </a:t>
            </a:r>
            <a:r>
              <a:rPr lang="en-US" sz="2400" dirty="0" err="1">
                <a:solidFill>
                  <a:schemeClr val="tx1">
                    <a:lumMod val="85000"/>
                    <a:lumOff val="15000"/>
                  </a:schemeClr>
                </a:solidFill>
                <a:ea typeface="Instrument Sans" pitchFamily="34" charset="-122"/>
                <a:cs typeface="Instrument Sans" pitchFamily="34" charset="-120"/>
              </a:rPr>
              <a:t>ışınlanır</a:t>
            </a:r>
            <a:r>
              <a:rPr lang="en-US" sz="2400" dirty="0">
                <a:solidFill>
                  <a:schemeClr val="tx1">
                    <a:lumMod val="85000"/>
                    <a:lumOff val="15000"/>
                  </a:schemeClr>
                </a:solidFill>
                <a:ea typeface="Instrument Sans" pitchFamily="34" charset="-122"/>
                <a:cs typeface="Instrument Sans" pitchFamily="34" charset="-120"/>
              </a:rPr>
              <a:t>.</a:t>
            </a:r>
            <a:endParaRPr lang="tr-TR" sz="2400" dirty="0">
              <a:solidFill>
                <a:schemeClr val="tx1">
                  <a:lumMod val="85000"/>
                  <a:lumOff val="15000"/>
                </a:schemeClr>
              </a:solidFill>
              <a:ea typeface="Instrument Sans" pitchFamily="34" charset="-122"/>
              <a:cs typeface="Instrument Sans" pitchFamily="34" charset="-120"/>
            </a:endParaRPr>
          </a:p>
          <a:p>
            <a:pPr marL="285750" indent="-285750" algn="just">
              <a:lnSpc>
                <a:spcPts val="2799"/>
              </a:lnSpc>
              <a:buFont typeface="Arial" panose="020B0604020202020204" pitchFamily="34" charset="0"/>
              <a:buChar char="•"/>
            </a:pPr>
            <a:r>
              <a:rPr lang="tr-TR" sz="2400" dirty="0">
                <a:solidFill>
                  <a:schemeClr val="tx1">
                    <a:lumMod val="85000"/>
                    <a:lumOff val="15000"/>
                  </a:schemeClr>
                </a:solidFill>
                <a:ea typeface="Instrument Sans" pitchFamily="34" charset="-122"/>
              </a:rPr>
              <a:t>Set-</a:t>
            </a:r>
            <a:r>
              <a:rPr lang="tr-TR" sz="2400" dirty="0" err="1">
                <a:solidFill>
                  <a:schemeClr val="tx1">
                    <a:lumMod val="85000"/>
                    <a:lumOff val="15000"/>
                  </a:schemeClr>
                </a:solidFill>
                <a:ea typeface="Instrument Sans" pitchFamily="34" charset="-122"/>
              </a:rPr>
              <a:t>up</a:t>
            </a:r>
            <a:r>
              <a:rPr lang="tr-TR" sz="2400" dirty="0">
                <a:solidFill>
                  <a:schemeClr val="tx1">
                    <a:lumMod val="85000"/>
                    <a:lumOff val="15000"/>
                  </a:schemeClr>
                </a:solidFill>
                <a:ea typeface="Instrument Sans" pitchFamily="34" charset="-122"/>
              </a:rPr>
              <a:t> yapılırken </a:t>
            </a:r>
            <a:r>
              <a:rPr lang="tr-TR" sz="2400" dirty="0" err="1">
                <a:solidFill>
                  <a:schemeClr val="tx1">
                    <a:lumMod val="85000"/>
                    <a:lumOff val="15000"/>
                  </a:schemeClr>
                </a:solidFill>
                <a:ea typeface="Instrument Sans" pitchFamily="34" charset="-122"/>
              </a:rPr>
              <a:t>fine</a:t>
            </a:r>
            <a:r>
              <a:rPr lang="tr-TR" sz="2400" dirty="0">
                <a:solidFill>
                  <a:schemeClr val="tx1">
                    <a:lumMod val="85000"/>
                    <a:lumOff val="15000"/>
                  </a:schemeClr>
                </a:solidFill>
                <a:ea typeface="Instrument Sans" pitchFamily="34" charset="-122"/>
              </a:rPr>
              <a:t> 1mm aralığında kesit seçilerek set-</a:t>
            </a:r>
            <a:r>
              <a:rPr lang="tr-TR" sz="2400" dirty="0" err="1">
                <a:solidFill>
                  <a:schemeClr val="tx1">
                    <a:lumMod val="85000"/>
                    <a:lumOff val="15000"/>
                  </a:schemeClr>
                </a:solidFill>
                <a:ea typeface="Instrument Sans" pitchFamily="34" charset="-122"/>
              </a:rPr>
              <a:t>up</a:t>
            </a:r>
            <a:r>
              <a:rPr lang="tr-TR" sz="2400" dirty="0">
                <a:solidFill>
                  <a:schemeClr val="tx1">
                    <a:lumMod val="85000"/>
                    <a:lumOff val="15000"/>
                  </a:schemeClr>
                </a:solidFill>
                <a:ea typeface="Instrument Sans" pitchFamily="34" charset="-122"/>
              </a:rPr>
              <a:t> a başlanır.</a:t>
            </a:r>
            <a:endParaRPr lang="en-US" sz="2400" dirty="0">
              <a:solidFill>
                <a:schemeClr val="tx1">
                  <a:lumMod val="85000"/>
                  <a:lumOff val="15000"/>
                </a:schemeClr>
              </a:solidFill>
            </a:endParaRPr>
          </a:p>
        </p:txBody>
      </p:sp>
      <p:pic>
        <p:nvPicPr>
          <p:cNvPr id="10" name="Resim 9">
            <a:extLst>
              <a:ext uri="{FF2B5EF4-FFF2-40B4-BE49-F238E27FC236}">
                <a16:creationId xmlns:a16="http://schemas.microsoft.com/office/drawing/2014/main" id="{165C59CB-D43C-EF82-EEFF-CB5C6DA4D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6272" y="4219250"/>
            <a:ext cx="5314128" cy="4010349"/>
          </a:xfrm>
          <a:prstGeom prst="rect">
            <a:avLst/>
          </a:prstGeom>
        </p:spPr>
      </p:pic>
      <p:pic>
        <p:nvPicPr>
          <p:cNvPr id="11" name="Resim 10">
            <a:extLst>
              <a:ext uri="{FF2B5EF4-FFF2-40B4-BE49-F238E27FC236}">
                <a16:creationId xmlns:a16="http://schemas.microsoft.com/office/drawing/2014/main" id="{D04DF84E-54B1-8583-1C0E-E8BB8BC021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6272" y="1"/>
            <a:ext cx="5314128" cy="4114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2">
            <a:extLst>
              <a:ext uri="{FF2B5EF4-FFF2-40B4-BE49-F238E27FC236}">
                <a16:creationId xmlns:a16="http://schemas.microsoft.com/office/drawing/2014/main" id="{7BBD5B30-C741-4E67-AFD8-17917090A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pic>
        <p:nvPicPr>
          <p:cNvPr id="2" name="Resim 1" descr="metin, mektup, harf, doküman, belge, el yazısı içeren bir resim&#10;&#10;Açıklama otomatik olarak oluşturuldu">
            <a:extLst>
              <a:ext uri="{FF2B5EF4-FFF2-40B4-BE49-F238E27FC236}">
                <a16:creationId xmlns:a16="http://schemas.microsoft.com/office/drawing/2014/main" id="{51939D3D-2227-E829-7A4A-B899546D45E1}"/>
              </a:ext>
            </a:extLst>
          </p:cNvPr>
          <p:cNvPicPr>
            <a:picLocks noChangeAspect="1"/>
          </p:cNvPicPr>
          <p:nvPr/>
        </p:nvPicPr>
        <p:blipFill rotWithShape="1">
          <a:blip r:embed="rId2">
            <a:extLst>
              <a:ext uri="{28A0092B-C50C-407E-A947-70E740481C1C}">
                <a14:useLocalDpi xmlns:a14="http://schemas.microsoft.com/office/drawing/2010/main" val="0"/>
              </a:ext>
            </a:extLst>
          </a:blip>
          <a:srcRect r="9844"/>
          <a:stretch/>
        </p:blipFill>
        <p:spPr>
          <a:xfrm>
            <a:off x="9381099" y="10"/>
            <a:ext cx="5249301" cy="8229590"/>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p:spPr>
      </p:pic>
      <p:pic>
        <p:nvPicPr>
          <p:cNvPr id="3" name="Picture 6" descr="Civco Exhibiting Patient Positioning and Immobilization Solutions at AAPM  2015 | Imaging Technology News">
            <a:extLst>
              <a:ext uri="{FF2B5EF4-FFF2-40B4-BE49-F238E27FC236}">
                <a16:creationId xmlns:a16="http://schemas.microsoft.com/office/drawing/2014/main" id="{586D3042-BE8E-B686-54FA-3717D934EF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96" r="10231" b="-2"/>
          <a:stretch/>
        </p:blipFill>
        <p:spPr bwMode="auto">
          <a:xfrm>
            <a:off x="4286782" y="10"/>
            <a:ext cx="5975165" cy="4081871"/>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18" name="Resim 17" descr="kişi, şahıs, metin, iç mekan, bisiklet içeren bir resim&#10;&#10;Açıklama otomatik olarak oluşturuldu">
            <a:extLst>
              <a:ext uri="{FF2B5EF4-FFF2-40B4-BE49-F238E27FC236}">
                <a16:creationId xmlns:a16="http://schemas.microsoft.com/office/drawing/2014/main" id="{9EF21ECB-6EDC-C34E-4B30-59C22C8FA42E}"/>
              </a:ext>
            </a:extLst>
          </p:cNvPr>
          <p:cNvPicPr>
            <a:picLocks noChangeAspect="1"/>
          </p:cNvPicPr>
          <p:nvPr/>
        </p:nvPicPr>
        <p:blipFill rotWithShape="1">
          <a:blip r:embed="rId4">
            <a:extLst>
              <a:ext uri="{28A0092B-C50C-407E-A947-70E740481C1C}">
                <a14:useLocalDpi xmlns:a14="http://schemas.microsoft.com/office/drawing/2010/main" val="0"/>
              </a:ext>
            </a:extLst>
          </a:blip>
          <a:srcRect l="25648" r="9191" b="-1"/>
          <a:stretch/>
        </p:blipFill>
        <p:spPr>
          <a:xfrm>
            <a:off x="4350429" y="4147718"/>
            <a:ext cx="5910575" cy="4081882"/>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33" name="Freeform: Shape 24">
            <a:extLst>
              <a:ext uri="{FF2B5EF4-FFF2-40B4-BE49-F238E27FC236}">
                <a16:creationId xmlns:a16="http://schemas.microsoft.com/office/drawing/2014/main" id="{189BBEAA-BB93-4878-8C95-3C8AADE2E0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76563" cy="82296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D529C0C6-AAEB-4982-A9E6-BC6A8B2AE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3804" cy="82296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
        <p:nvSpPr>
          <p:cNvPr id="5" name="Metin kutusu 4">
            <a:extLst>
              <a:ext uri="{FF2B5EF4-FFF2-40B4-BE49-F238E27FC236}">
                <a16:creationId xmlns:a16="http://schemas.microsoft.com/office/drawing/2014/main" id="{7A2771DA-5EAD-788E-B95E-EEE85FC4657D}"/>
              </a:ext>
            </a:extLst>
          </p:cNvPr>
          <p:cNvSpPr txBox="1"/>
          <p:nvPr/>
        </p:nvSpPr>
        <p:spPr>
          <a:xfrm>
            <a:off x="526694" y="1810512"/>
            <a:ext cx="4114800" cy="347837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b="1" kern="1200" dirty="0">
                <a:solidFill>
                  <a:schemeClr val="tx1">
                    <a:lumMod val="85000"/>
                    <a:lumOff val="15000"/>
                  </a:schemeClr>
                </a:solidFill>
                <a:latin typeface="+mj-lt"/>
                <a:ea typeface="+mj-ea"/>
                <a:cs typeface="+mj-cs"/>
              </a:rPr>
              <a:t>Hasta </a:t>
            </a:r>
            <a:r>
              <a:rPr lang="en-US" sz="4800" b="1" kern="1200" dirty="0" err="1">
                <a:solidFill>
                  <a:schemeClr val="tx1">
                    <a:lumMod val="85000"/>
                    <a:lumOff val="15000"/>
                  </a:schemeClr>
                </a:solidFill>
                <a:latin typeface="+mj-lt"/>
                <a:ea typeface="+mj-ea"/>
                <a:cs typeface="+mj-cs"/>
              </a:rPr>
              <a:t>Pozisyonlama</a:t>
            </a:r>
            <a:r>
              <a:rPr lang="en-US" sz="4800" b="1" kern="1200" dirty="0">
                <a:solidFill>
                  <a:schemeClr val="tx1">
                    <a:lumMod val="85000"/>
                    <a:lumOff val="15000"/>
                  </a:schemeClr>
                </a:solidFill>
                <a:latin typeface="+mj-lt"/>
                <a:ea typeface="+mj-ea"/>
                <a:cs typeface="+mj-cs"/>
              </a:rPr>
              <a:t> </a:t>
            </a:r>
            <a:endParaRPr lang="en-US" sz="4800" kern="1200" dirty="0">
              <a:solidFill>
                <a:schemeClr val="tx1">
                  <a:lumMod val="85000"/>
                  <a:lumOff val="15000"/>
                </a:schemeClr>
              </a:solidFill>
              <a:latin typeface="+mj-lt"/>
              <a:ea typeface="+mj-ea"/>
              <a:cs typeface="+mj-cs"/>
            </a:endParaRPr>
          </a:p>
        </p:txBody>
      </p:sp>
      <p:sp>
        <p:nvSpPr>
          <p:cNvPr id="16" name="Metin kutusu 15">
            <a:extLst>
              <a:ext uri="{FF2B5EF4-FFF2-40B4-BE49-F238E27FC236}">
                <a16:creationId xmlns:a16="http://schemas.microsoft.com/office/drawing/2014/main" id="{A2A4DFBE-1C41-D726-540B-4759245BE6F3}"/>
              </a:ext>
            </a:extLst>
          </p:cNvPr>
          <p:cNvSpPr txBox="1"/>
          <p:nvPr/>
        </p:nvSpPr>
        <p:spPr>
          <a:xfrm>
            <a:off x="526694" y="5727801"/>
            <a:ext cx="4114800" cy="1602029"/>
          </a:xfrm>
          <a:prstGeom prst="rect">
            <a:avLst/>
          </a:prstGeom>
        </p:spPr>
        <p:txBody>
          <a:bodyPr vert="horz" lIns="91440" tIns="45720" rIns="91440" bIns="45720" rtlCol="0">
            <a:normAutofit/>
          </a:bodyPr>
          <a:lstStyle/>
          <a:p>
            <a:pPr>
              <a:lnSpc>
                <a:spcPct val="90000"/>
              </a:lnSpc>
              <a:spcBef>
                <a:spcPts val="1000"/>
              </a:spcBef>
            </a:pPr>
            <a:r>
              <a:rPr lang="en-US" sz="2500" kern="1200" dirty="0">
                <a:solidFill>
                  <a:schemeClr val="tx1">
                    <a:lumMod val="85000"/>
                    <a:lumOff val="15000"/>
                  </a:schemeClr>
                </a:solidFill>
                <a:latin typeface="+mn-lt"/>
                <a:ea typeface="+mn-ea"/>
                <a:cs typeface="+mn-cs"/>
              </a:rPr>
              <a:t>ALL </a:t>
            </a:r>
            <a:r>
              <a:rPr lang="tr-TR" sz="2500" kern="1200" dirty="0">
                <a:solidFill>
                  <a:schemeClr val="tx1">
                    <a:lumMod val="85000"/>
                    <a:lumOff val="15000"/>
                  </a:schemeClr>
                </a:solidFill>
                <a:latin typeface="+mn-lt"/>
                <a:ea typeface="+mn-ea"/>
                <a:cs typeface="+mn-cs"/>
              </a:rPr>
              <a:t>I</a:t>
            </a:r>
            <a:r>
              <a:rPr lang="en-US" sz="2500" kern="1200" dirty="0">
                <a:solidFill>
                  <a:schemeClr val="tx1">
                    <a:lumMod val="85000"/>
                    <a:lumOff val="15000"/>
                  </a:schemeClr>
                </a:solidFill>
                <a:latin typeface="+mn-lt"/>
                <a:ea typeface="+mn-ea"/>
                <a:cs typeface="+mn-cs"/>
              </a:rPr>
              <a:t>N ONE </a:t>
            </a:r>
            <a:r>
              <a:rPr lang="tr-TR" sz="2500" dirty="0">
                <a:solidFill>
                  <a:schemeClr val="tx1">
                    <a:lumMod val="85000"/>
                    <a:lumOff val="15000"/>
                  </a:schemeClr>
                </a:solidFill>
              </a:rPr>
              <a:t>SBRT PLATE</a:t>
            </a:r>
          </a:p>
          <a:p>
            <a:pPr>
              <a:lnSpc>
                <a:spcPct val="90000"/>
              </a:lnSpc>
              <a:spcBef>
                <a:spcPts val="1000"/>
              </a:spcBef>
            </a:pPr>
            <a:endParaRPr lang="en-US" sz="2500" kern="1200" dirty="0">
              <a:solidFill>
                <a:schemeClr val="tx1">
                  <a:lumMod val="85000"/>
                  <a:lumOff val="15000"/>
                </a:schemeClr>
              </a:solidFill>
              <a:latin typeface="+mn-lt"/>
              <a:ea typeface="+mn-ea"/>
              <a:cs typeface="+mn-cs"/>
            </a:endParaRPr>
          </a:p>
        </p:txBody>
      </p:sp>
      <p:sp>
        <p:nvSpPr>
          <p:cNvPr id="34" name="Rectangle 28">
            <a:extLst>
              <a:ext uri="{FF2B5EF4-FFF2-40B4-BE49-F238E27FC236}">
                <a16:creationId xmlns:a16="http://schemas.microsoft.com/office/drawing/2014/main" id="{80D36F24-5EC0-4A09-9836-6580E1D4B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21587"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C0B334E-66E0-442A-8306-19629EC2D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694" y="5453481"/>
            <a:ext cx="4097959"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98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4471" y="930729"/>
            <a:ext cx="8061497" cy="3080162"/>
          </a:xfrm>
          <a:prstGeom prst="rect">
            <a:avLst/>
          </a:prstGeom>
        </p:spPr>
      </p:pic>
      <p:pic>
        <p:nvPicPr>
          <p:cNvPr id="11" name="Resim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243" y="4310742"/>
            <a:ext cx="8269725" cy="3711039"/>
          </a:xfrm>
          <a:prstGeom prst="rect">
            <a:avLst/>
          </a:prstGeom>
        </p:spPr>
      </p:pic>
      <p:pic>
        <p:nvPicPr>
          <p:cNvPr id="12" name="Resim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53" y="930728"/>
            <a:ext cx="5185350" cy="7091053"/>
          </a:xfrm>
          <a:prstGeom prst="rect">
            <a:avLst/>
          </a:prstGeom>
        </p:spPr>
      </p:pic>
      <p:sp>
        <p:nvSpPr>
          <p:cNvPr id="13" name="Dikdörtgen 12"/>
          <p:cNvSpPr/>
          <p:nvPr/>
        </p:nvSpPr>
        <p:spPr>
          <a:xfrm>
            <a:off x="3474293" y="209538"/>
            <a:ext cx="7315200" cy="1077218"/>
          </a:xfrm>
          <a:prstGeom prst="rect">
            <a:avLst/>
          </a:prstGeom>
        </p:spPr>
        <p:txBody>
          <a:bodyPr>
            <a:spAutoFit/>
          </a:bodyPr>
          <a:lstStyle/>
          <a:p>
            <a:pPr algn="just"/>
            <a:r>
              <a:rPr lang="tr-TR" sz="3200" b="1" dirty="0" err="1">
                <a:solidFill>
                  <a:schemeClr val="tx1">
                    <a:lumMod val="85000"/>
                    <a:lumOff val="15000"/>
                  </a:schemeClr>
                </a:solidFill>
              </a:rPr>
              <a:t>Helikal</a:t>
            </a:r>
            <a:r>
              <a:rPr lang="tr-TR" sz="3200" b="1" dirty="0">
                <a:solidFill>
                  <a:schemeClr val="tx1">
                    <a:lumMod val="85000"/>
                    <a:lumOff val="15000"/>
                  </a:schemeClr>
                </a:solidFill>
              </a:rPr>
              <a:t> </a:t>
            </a:r>
            <a:r>
              <a:rPr lang="tr-TR" sz="3200" b="1" dirty="0" err="1">
                <a:solidFill>
                  <a:schemeClr val="tx1">
                    <a:lumMod val="85000"/>
                    <a:lumOff val="15000"/>
                  </a:schemeClr>
                </a:solidFill>
              </a:rPr>
              <a:t>Tomoterapi</a:t>
            </a:r>
            <a:r>
              <a:rPr lang="tr-TR" sz="3200" b="1" dirty="0">
                <a:solidFill>
                  <a:schemeClr val="tx1">
                    <a:lumMod val="85000"/>
                    <a:lumOff val="15000"/>
                  </a:schemeClr>
                </a:solidFill>
              </a:rPr>
              <a:t> Set-</a:t>
            </a:r>
            <a:r>
              <a:rPr lang="tr-TR" sz="3200" b="1" dirty="0" err="1">
                <a:solidFill>
                  <a:schemeClr val="tx1">
                    <a:lumMod val="85000"/>
                    <a:lumOff val="15000"/>
                  </a:schemeClr>
                </a:solidFill>
              </a:rPr>
              <a:t>up</a:t>
            </a:r>
            <a:r>
              <a:rPr lang="tr-TR" sz="3200" b="1" dirty="0">
                <a:solidFill>
                  <a:schemeClr val="tx1">
                    <a:lumMod val="85000"/>
                    <a:lumOff val="15000"/>
                  </a:schemeClr>
                </a:solidFill>
              </a:rPr>
              <a:t> </a:t>
            </a:r>
            <a:r>
              <a:rPr lang="tr-TR" sz="3200" b="1" dirty="0" err="1">
                <a:solidFill>
                  <a:schemeClr val="tx1">
                    <a:lumMod val="85000"/>
                    <a:lumOff val="15000"/>
                  </a:schemeClr>
                </a:solidFill>
              </a:rPr>
              <a:t>İmmobilizasyon</a:t>
            </a:r>
            <a:r>
              <a:rPr lang="tr-TR" sz="3200" b="1" dirty="0">
                <a:solidFill>
                  <a:schemeClr val="tx1">
                    <a:lumMod val="85000"/>
                    <a:lumOff val="15000"/>
                  </a:schemeClr>
                </a:solidFill>
              </a:rPr>
              <a:t> </a:t>
            </a:r>
          </a:p>
          <a:p>
            <a:endParaRPr lang="tr-TR" sz="3200" b="1" dirty="0">
              <a:solidFill>
                <a:schemeClr val="tx1">
                  <a:lumMod val="85000"/>
                  <a:lumOff val="15000"/>
                </a:schemeClr>
              </a:solidFill>
            </a:endParaRPr>
          </a:p>
        </p:txBody>
      </p:sp>
    </p:spTree>
    <p:extLst>
      <p:ext uri="{BB962C8B-B14F-4D97-AF65-F5344CB8AC3E}">
        <p14:creationId xmlns:p14="http://schemas.microsoft.com/office/powerpoint/2010/main" val="2980806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metin, multimedya yazılımı, ekran görüntüsü, yazılım içeren bir resim">
            <a:extLst>
              <a:ext uri="{FF2B5EF4-FFF2-40B4-BE49-F238E27FC236}">
                <a16:creationId xmlns:a16="http://schemas.microsoft.com/office/drawing/2014/main" id="{2DC4CF1C-03E4-4944-8731-3B21D273E655}"/>
              </a:ext>
            </a:extLst>
          </p:cNvPr>
          <p:cNvPicPr>
            <a:picLocks noChangeAspect="1"/>
          </p:cNvPicPr>
          <p:nvPr/>
        </p:nvPicPr>
        <p:blipFill rotWithShape="1">
          <a:blip r:embed="rId2"/>
          <a:srcRect r="15049" b="1"/>
          <a:stretch/>
        </p:blipFill>
        <p:spPr>
          <a:xfrm>
            <a:off x="1645920" y="532025"/>
            <a:ext cx="12984480" cy="7697575"/>
          </a:xfrm>
          <a:prstGeom prst="rect">
            <a:avLst/>
          </a:prstGeom>
        </p:spPr>
      </p:pic>
      <p:sp>
        <p:nvSpPr>
          <p:cNvPr id="4" name="Metin kutusu 3">
            <a:extLst>
              <a:ext uri="{FF2B5EF4-FFF2-40B4-BE49-F238E27FC236}">
                <a16:creationId xmlns:a16="http://schemas.microsoft.com/office/drawing/2014/main" id="{8018F35D-2086-8416-210E-615D407AA7E7}"/>
              </a:ext>
            </a:extLst>
          </p:cNvPr>
          <p:cNvSpPr txBox="1"/>
          <p:nvPr/>
        </p:nvSpPr>
        <p:spPr>
          <a:xfrm>
            <a:off x="-49877" y="6273377"/>
            <a:ext cx="1695797" cy="1972848"/>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tr-TR" sz="1800" b="1" dirty="0"/>
              <a:t>10Gy x5 </a:t>
            </a:r>
            <a:endParaRPr lang="en-US" sz="1800" b="1" dirty="0"/>
          </a:p>
          <a:p>
            <a:pPr indent="-228600">
              <a:lnSpc>
                <a:spcPct val="90000"/>
              </a:lnSpc>
              <a:spcAft>
                <a:spcPts val="600"/>
              </a:spcAft>
              <a:buFont typeface="Arial" panose="020B0604020202020204" pitchFamily="34" charset="0"/>
              <a:buChar char="•"/>
            </a:pPr>
            <a:r>
              <a:rPr lang="tr-TR" sz="1800" b="1" dirty="0"/>
              <a:t>5</a:t>
            </a:r>
            <a:r>
              <a:rPr lang="en-US" sz="1800" b="1" dirty="0"/>
              <a:t>0 </a:t>
            </a:r>
            <a:r>
              <a:rPr lang="en-US" sz="1800" b="1" dirty="0" err="1"/>
              <a:t>Gy</a:t>
            </a:r>
            <a:r>
              <a:rPr lang="en-US" sz="1800" b="1" dirty="0"/>
              <a:t> </a:t>
            </a:r>
          </a:p>
          <a:p>
            <a:pPr indent="-228600">
              <a:lnSpc>
                <a:spcPct val="90000"/>
              </a:lnSpc>
              <a:spcAft>
                <a:spcPts val="600"/>
              </a:spcAft>
              <a:buFont typeface="Arial" panose="020B0604020202020204" pitchFamily="34" charset="0"/>
              <a:buChar char="•"/>
            </a:pPr>
            <a:r>
              <a:rPr lang="en-US" sz="1800" b="1" dirty="0" err="1"/>
              <a:t>Akciğer</a:t>
            </a:r>
            <a:r>
              <a:rPr lang="en-US" sz="1800" b="1" dirty="0"/>
              <a:t> SBRT</a:t>
            </a:r>
            <a:endParaRPr lang="tr-TR" sz="1800" b="1" dirty="0"/>
          </a:p>
          <a:p>
            <a:pPr indent="-228600">
              <a:lnSpc>
                <a:spcPct val="90000"/>
              </a:lnSpc>
              <a:spcAft>
                <a:spcPts val="600"/>
              </a:spcAft>
              <a:buFont typeface="Arial" panose="020B0604020202020204" pitchFamily="34" charset="0"/>
              <a:buChar char="•"/>
            </a:pPr>
            <a:r>
              <a:rPr lang="tr-TR" sz="1800" b="1" dirty="0" err="1"/>
              <a:t>Fine</a:t>
            </a:r>
            <a:r>
              <a:rPr lang="tr-TR" sz="1800" b="1" dirty="0"/>
              <a:t> 1 mm</a:t>
            </a:r>
            <a:endParaRPr lang="en-US" sz="1800" b="1" dirty="0"/>
          </a:p>
          <a:p>
            <a:pPr>
              <a:lnSpc>
                <a:spcPct val="90000"/>
              </a:lnSpc>
              <a:spcBef>
                <a:spcPct val="0"/>
              </a:spcBef>
              <a:spcAft>
                <a:spcPts val="600"/>
              </a:spcAft>
            </a:pPr>
            <a:endParaRPr lang="en-US" sz="1800" b="1" dirty="0">
              <a:latin typeface="+mj-lt"/>
              <a:ea typeface="+mj-ea"/>
              <a:cs typeface="+mj-cs"/>
            </a:endParaRPr>
          </a:p>
          <a:p>
            <a:pPr>
              <a:lnSpc>
                <a:spcPct val="90000"/>
              </a:lnSpc>
              <a:spcBef>
                <a:spcPct val="0"/>
              </a:spcBef>
              <a:spcAft>
                <a:spcPts val="600"/>
              </a:spcAft>
            </a:pPr>
            <a:endParaRPr lang="en-US" sz="1800" b="1" dirty="0">
              <a:latin typeface="+mj-lt"/>
              <a:ea typeface="+mj-ea"/>
              <a:cs typeface="+mj-cs"/>
            </a:endParaRPr>
          </a:p>
        </p:txBody>
      </p:sp>
      <p:sp>
        <p:nvSpPr>
          <p:cNvPr id="8" name="Metin kutusu 7">
            <a:extLst>
              <a:ext uri="{FF2B5EF4-FFF2-40B4-BE49-F238E27FC236}">
                <a16:creationId xmlns:a16="http://schemas.microsoft.com/office/drawing/2014/main" id="{DA9B9959-660F-6D7B-AF05-BDFF5B890B0B}"/>
              </a:ext>
            </a:extLst>
          </p:cNvPr>
          <p:cNvSpPr txBox="1"/>
          <p:nvPr/>
        </p:nvSpPr>
        <p:spPr>
          <a:xfrm>
            <a:off x="4871257" y="-56461"/>
            <a:ext cx="5386648" cy="1077218"/>
          </a:xfrm>
          <a:prstGeom prst="rect">
            <a:avLst/>
          </a:prstGeom>
          <a:noFill/>
        </p:spPr>
        <p:txBody>
          <a:bodyPr wrap="square" rtlCol="0">
            <a:spAutoFit/>
          </a:bodyPr>
          <a:lstStyle/>
          <a:p>
            <a:r>
              <a:rPr lang="en-US" sz="2800" b="1" dirty="0" err="1"/>
              <a:t>Helikal</a:t>
            </a:r>
            <a:r>
              <a:rPr lang="en-US" sz="2800" b="1" dirty="0"/>
              <a:t> </a:t>
            </a:r>
            <a:r>
              <a:rPr lang="en-US" sz="2800" b="1" dirty="0" err="1"/>
              <a:t>Tomoterapi</a:t>
            </a:r>
            <a:r>
              <a:rPr lang="en-US" sz="2800" b="1" dirty="0"/>
              <a:t> Set-up Image </a:t>
            </a:r>
          </a:p>
          <a:p>
            <a:endParaRPr lang="en-US" dirty="0"/>
          </a:p>
          <a:p>
            <a:endParaRPr lang="en-US" dirty="0"/>
          </a:p>
        </p:txBody>
      </p:sp>
    </p:spTree>
    <p:extLst>
      <p:ext uri="{BB962C8B-B14F-4D97-AF65-F5344CB8AC3E}">
        <p14:creationId xmlns:p14="http://schemas.microsoft.com/office/powerpoint/2010/main" val="1066766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A9FFD1A-13D9-8891-9929-475CEFC2327B}"/>
              </a:ext>
            </a:extLst>
          </p:cNvPr>
          <p:cNvSpPr txBox="1"/>
          <p:nvPr/>
        </p:nvSpPr>
        <p:spPr>
          <a:xfrm>
            <a:off x="4372495" y="72217"/>
            <a:ext cx="7315200" cy="944874"/>
          </a:xfrm>
          <a:prstGeom prst="rect">
            <a:avLst/>
          </a:prstGeom>
          <a:noFill/>
        </p:spPr>
        <p:txBody>
          <a:bodyPr wrap="square">
            <a:spAutoFit/>
          </a:bodyPr>
          <a:lstStyle/>
          <a:p>
            <a:pPr>
              <a:lnSpc>
                <a:spcPct val="90000"/>
              </a:lnSpc>
              <a:spcBef>
                <a:spcPct val="0"/>
              </a:spcBef>
              <a:spcAft>
                <a:spcPts val="600"/>
              </a:spcAft>
            </a:pPr>
            <a:r>
              <a:rPr lang="en-US" sz="2800" b="1" dirty="0" err="1"/>
              <a:t>Helikal</a:t>
            </a:r>
            <a:r>
              <a:rPr lang="en-US" sz="2800" b="1" dirty="0"/>
              <a:t> </a:t>
            </a:r>
            <a:r>
              <a:rPr lang="en-US" sz="2800" b="1" dirty="0" err="1"/>
              <a:t>Tomoterapi</a:t>
            </a:r>
            <a:r>
              <a:rPr lang="en-US" sz="2800" b="1" dirty="0"/>
              <a:t> Set-up Match </a:t>
            </a:r>
          </a:p>
          <a:p>
            <a:pPr>
              <a:lnSpc>
                <a:spcPct val="90000"/>
              </a:lnSpc>
              <a:spcBef>
                <a:spcPct val="0"/>
              </a:spcBef>
              <a:spcAft>
                <a:spcPts val="600"/>
              </a:spcAft>
            </a:pPr>
            <a:endParaRPr lang="en-US" sz="2800" b="1" dirty="0"/>
          </a:p>
        </p:txBody>
      </p:sp>
      <p:pic>
        <p:nvPicPr>
          <p:cNvPr id="4" name="Resim 3" descr="ekran görüntüsü, metin, multimedya yazılımı, yazılım içeren bir resim&#10;&#10;Açıklama otomatik olarak oluşturuldu">
            <a:extLst>
              <a:ext uri="{FF2B5EF4-FFF2-40B4-BE49-F238E27FC236}">
                <a16:creationId xmlns:a16="http://schemas.microsoft.com/office/drawing/2014/main" id="{F7D7CA02-DFF6-B67E-C5E8-173E24631E4C}"/>
              </a:ext>
            </a:extLst>
          </p:cNvPr>
          <p:cNvPicPr>
            <a:picLocks noChangeAspect="1"/>
          </p:cNvPicPr>
          <p:nvPr/>
        </p:nvPicPr>
        <p:blipFill>
          <a:blip r:embed="rId2"/>
          <a:stretch>
            <a:fillRect/>
          </a:stretch>
        </p:blipFill>
        <p:spPr>
          <a:xfrm>
            <a:off x="586047" y="570461"/>
            <a:ext cx="13458306" cy="7570297"/>
          </a:xfrm>
          <a:prstGeom prst="rect">
            <a:avLst/>
          </a:prstGeom>
        </p:spPr>
      </p:pic>
    </p:spTree>
    <p:extLst>
      <p:ext uri="{BB962C8B-B14F-4D97-AF65-F5344CB8AC3E}">
        <p14:creationId xmlns:p14="http://schemas.microsoft.com/office/powerpoint/2010/main" val="1752637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828" y="0"/>
            <a:ext cx="14626743" cy="822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Sağ Ok 12"/>
          <p:cNvSpPr/>
          <p:nvPr/>
        </p:nvSpPr>
        <p:spPr>
          <a:xfrm>
            <a:off x="11732878" y="2603927"/>
            <a:ext cx="342900" cy="130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descr="metin, ekran görüntüsü, yazılım, multimedya yazılımı içeren bir resim&#10;&#10;Açıklama otomatik olarak oluşturuldu">
            <a:extLst>
              <a:ext uri="{FF2B5EF4-FFF2-40B4-BE49-F238E27FC236}">
                <a16:creationId xmlns:a16="http://schemas.microsoft.com/office/drawing/2014/main" id="{2C313AFF-4942-AD49-13EE-4791BF980159}"/>
              </a:ext>
            </a:extLst>
          </p:cNvPr>
          <p:cNvPicPr>
            <a:picLocks noChangeAspect="1"/>
          </p:cNvPicPr>
          <p:nvPr/>
        </p:nvPicPr>
        <p:blipFill>
          <a:blip r:embed="rId2"/>
          <a:stretch>
            <a:fillRect/>
          </a:stretch>
        </p:blipFill>
        <p:spPr>
          <a:xfrm>
            <a:off x="1828" y="0"/>
            <a:ext cx="14630399" cy="8229600"/>
          </a:xfrm>
          <a:prstGeom prst="rect">
            <a:avLst/>
          </a:prstGeom>
        </p:spPr>
      </p:pic>
      <p:sp>
        <p:nvSpPr>
          <p:cNvPr id="7" name="Ok: Sağ 6">
            <a:extLst>
              <a:ext uri="{FF2B5EF4-FFF2-40B4-BE49-F238E27FC236}">
                <a16:creationId xmlns:a16="http://schemas.microsoft.com/office/drawing/2014/main" id="{8FBA0DE4-7083-F8F3-097B-902C440DA7D7}"/>
              </a:ext>
            </a:extLst>
          </p:cNvPr>
          <p:cNvSpPr/>
          <p:nvPr/>
        </p:nvSpPr>
        <p:spPr>
          <a:xfrm>
            <a:off x="11288684" y="1870695"/>
            <a:ext cx="581891" cy="3990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87339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ağ Ok 3"/>
          <p:cNvSpPr/>
          <p:nvPr/>
        </p:nvSpPr>
        <p:spPr>
          <a:xfrm>
            <a:off x="10934700" y="2409825"/>
            <a:ext cx="333375"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descr="metin, ekran görüntüsü, yazılım, multimedya yazılımı içeren bir resim&#10;&#10;Açıklama otomatik olarak oluşturuldu">
            <a:extLst>
              <a:ext uri="{FF2B5EF4-FFF2-40B4-BE49-F238E27FC236}">
                <a16:creationId xmlns:a16="http://schemas.microsoft.com/office/drawing/2014/main" id="{CB8611E1-8A8B-597E-370A-E2349C0B3898}"/>
              </a:ext>
            </a:extLst>
          </p:cNvPr>
          <p:cNvPicPr>
            <a:picLocks noChangeAspect="1"/>
          </p:cNvPicPr>
          <p:nvPr/>
        </p:nvPicPr>
        <p:blipFill>
          <a:blip r:embed="rId2"/>
          <a:stretch>
            <a:fillRect/>
          </a:stretch>
        </p:blipFill>
        <p:spPr>
          <a:xfrm>
            <a:off x="0" y="0"/>
            <a:ext cx="14630399" cy="8229600"/>
          </a:xfrm>
          <a:prstGeom prst="rect">
            <a:avLst/>
          </a:prstGeom>
        </p:spPr>
      </p:pic>
      <p:sp>
        <p:nvSpPr>
          <p:cNvPr id="8" name="Ok: Sağ 7">
            <a:extLst>
              <a:ext uri="{FF2B5EF4-FFF2-40B4-BE49-F238E27FC236}">
                <a16:creationId xmlns:a16="http://schemas.microsoft.com/office/drawing/2014/main" id="{6A6D1BF3-C3F3-837E-5B5E-033D19FF5E21}"/>
              </a:ext>
            </a:extLst>
          </p:cNvPr>
          <p:cNvSpPr/>
          <p:nvPr/>
        </p:nvSpPr>
        <p:spPr>
          <a:xfrm>
            <a:off x="11268075" y="2206249"/>
            <a:ext cx="569249" cy="2750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88229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4-05-06 at 14.30.4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48431" y="718507"/>
            <a:ext cx="11952674" cy="6766330"/>
          </a:xfrm>
          <a:prstGeom prst="rect">
            <a:avLst/>
          </a:prstGeom>
        </p:spPr>
      </p:pic>
      <p:sp>
        <p:nvSpPr>
          <p:cNvPr id="3" name="Sağ Ok 2"/>
          <p:cNvSpPr/>
          <p:nvPr/>
        </p:nvSpPr>
        <p:spPr>
          <a:xfrm>
            <a:off x="9132126" y="2292827"/>
            <a:ext cx="538843" cy="261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Metin kutusu 3">
            <a:extLst>
              <a:ext uri="{FF2B5EF4-FFF2-40B4-BE49-F238E27FC236}">
                <a16:creationId xmlns:a16="http://schemas.microsoft.com/office/drawing/2014/main" id="{A9963ACE-1A0F-E16D-389C-F8A568BEC54D}"/>
              </a:ext>
            </a:extLst>
          </p:cNvPr>
          <p:cNvSpPr txBox="1"/>
          <p:nvPr/>
        </p:nvSpPr>
        <p:spPr>
          <a:xfrm>
            <a:off x="4804756" y="195287"/>
            <a:ext cx="5020887" cy="523220"/>
          </a:xfrm>
          <a:prstGeom prst="rect">
            <a:avLst/>
          </a:prstGeom>
          <a:noFill/>
        </p:spPr>
        <p:txBody>
          <a:bodyPr wrap="square" rtlCol="0">
            <a:spAutoFit/>
          </a:bodyPr>
          <a:lstStyle/>
          <a:p>
            <a:r>
              <a:rPr lang="tr-TR" sz="2800" b="1" dirty="0" err="1"/>
              <a:t>Helikal</a:t>
            </a:r>
            <a:r>
              <a:rPr lang="tr-TR" sz="2800" b="1" dirty="0"/>
              <a:t> Tedavi Masa Hareketi</a:t>
            </a:r>
          </a:p>
        </p:txBody>
      </p:sp>
    </p:spTree>
    <p:extLst>
      <p:ext uri="{BB962C8B-B14F-4D97-AF65-F5344CB8AC3E}">
        <p14:creationId xmlns:p14="http://schemas.microsoft.com/office/powerpoint/2010/main" val="202159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4430" y="4513489"/>
            <a:ext cx="6074736" cy="3282042"/>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826" y="4389666"/>
            <a:ext cx="6167560" cy="3529689"/>
          </a:xfrm>
          <a:prstGeom prst="rect">
            <a:avLst/>
          </a:prstGeom>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4429" y="696410"/>
            <a:ext cx="6178375" cy="3427326"/>
          </a:xfrm>
          <a:prstGeom prst="rect">
            <a:avLst/>
          </a:prstGeom>
        </p:spPr>
      </p:pic>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826" y="696410"/>
            <a:ext cx="6167560" cy="3549018"/>
          </a:xfrm>
          <a:prstGeom prst="rect">
            <a:avLst/>
          </a:prstGeom>
        </p:spPr>
      </p:pic>
      <p:sp>
        <p:nvSpPr>
          <p:cNvPr id="6" name="Metin kutusu 5"/>
          <p:cNvSpPr txBox="1"/>
          <p:nvPr/>
        </p:nvSpPr>
        <p:spPr>
          <a:xfrm>
            <a:off x="3918858" y="0"/>
            <a:ext cx="7298872" cy="646331"/>
          </a:xfrm>
          <a:prstGeom prst="rect">
            <a:avLst/>
          </a:prstGeom>
          <a:noFill/>
        </p:spPr>
        <p:txBody>
          <a:bodyPr wrap="square" rtlCol="0">
            <a:spAutoFit/>
          </a:bodyPr>
          <a:lstStyle/>
          <a:p>
            <a:r>
              <a:rPr lang="tr-TR" sz="3600" b="1"/>
              <a:t>SBRT KLİNİK DOZ UYGULAMALARI</a:t>
            </a:r>
            <a:endParaRPr lang="tr-TR" sz="3600" b="1" dirty="0"/>
          </a:p>
        </p:txBody>
      </p:sp>
    </p:spTree>
    <p:extLst>
      <p:ext uri="{BB962C8B-B14F-4D97-AF65-F5344CB8AC3E}">
        <p14:creationId xmlns:p14="http://schemas.microsoft.com/office/powerpoint/2010/main" val="404474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29" y="134680"/>
            <a:ext cx="12638314" cy="8225549"/>
          </a:xfrm>
          <a:prstGeom prst="rect">
            <a:avLst/>
          </a:prstGeom>
        </p:spPr>
      </p:pic>
      <p:sp>
        <p:nvSpPr>
          <p:cNvPr id="5" name="Metin kutusu 4"/>
          <p:cNvSpPr txBox="1"/>
          <p:nvPr/>
        </p:nvSpPr>
        <p:spPr>
          <a:xfrm>
            <a:off x="0" y="6172199"/>
            <a:ext cx="2351314" cy="1477328"/>
          </a:xfrm>
          <a:prstGeom prst="rect">
            <a:avLst/>
          </a:prstGeom>
          <a:noFill/>
        </p:spPr>
        <p:txBody>
          <a:bodyPr wrap="square" rtlCol="0">
            <a:spAutoFit/>
          </a:bodyPr>
          <a:lstStyle/>
          <a:p>
            <a:r>
              <a:rPr lang="tr-TR" b="1" dirty="0">
                <a:solidFill>
                  <a:schemeClr val="tx1">
                    <a:lumMod val="85000"/>
                    <a:lumOff val="15000"/>
                  </a:schemeClr>
                </a:solidFill>
              </a:rPr>
              <a:t>Sağ Akciğer SBRT</a:t>
            </a:r>
          </a:p>
          <a:p>
            <a:r>
              <a:rPr lang="tr-TR" b="1" dirty="0">
                <a:solidFill>
                  <a:schemeClr val="tx1">
                    <a:lumMod val="85000"/>
                    <a:lumOff val="15000"/>
                  </a:schemeClr>
                </a:solidFill>
              </a:rPr>
              <a:t>10Gyx5 Fraksiyon</a:t>
            </a:r>
          </a:p>
          <a:p>
            <a:r>
              <a:rPr lang="tr-TR" b="1" dirty="0">
                <a:solidFill>
                  <a:schemeClr val="tx1">
                    <a:lumMod val="85000"/>
                    <a:lumOff val="15000"/>
                  </a:schemeClr>
                </a:solidFill>
              </a:rPr>
              <a:t>50 </a:t>
            </a:r>
            <a:r>
              <a:rPr lang="tr-TR" b="1" dirty="0" err="1">
                <a:solidFill>
                  <a:schemeClr val="tx1">
                    <a:lumMod val="85000"/>
                    <a:lumOff val="15000"/>
                  </a:schemeClr>
                </a:solidFill>
              </a:rPr>
              <a:t>Gy</a:t>
            </a:r>
            <a:endParaRPr lang="tr-TR" b="1" dirty="0">
              <a:solidFill>
                <a:schemeClr val="tx1">
                  <a:lumMod val="85000"/>
                  <a:lumOff val="15000"/>
                </a:schemeClr>
              </a:solidFill>
            </a:endParaRPr>
          </a:p>
          <a:p>
            <a:r>
              <a:rPr lang="tr-TR" b="1" dirty="0">
                <a:solidFill>
                  <a:schemeClr val="tx1">
                    <a:lumMod val="85000"/>
                    <a:lumOff val="15000"/>
                  </a:schemeClr>
                </a:solidFill>
              </a:rPr>
              <a:t>4cm&lt; Tümör </a:t>
            </a:r>
          </a:p>
          <a:p>
            <a:endParaRPr lang="tr-TR" b="1" dirty="0">
              <a:solidFill>
                <a:schemeClr val="tx1">
                  <a:lumMod val="85000"/>
                  <a:lumOff val="15000"/>
                </a:schemeClr>
              </a:solidFill>
            </a:endParaRPr>
          </a:p>
        </p:txBody>
      </p:sp>
    </p:spTree>
    <p:extLst>
      <p:ext uri="{BB962C8B-B14F-4D97-AF65-F5344CB8AC3E}">
        <p14:creationId xmlns:p14="http://schemas.microsoft.com/office/powerpoint/2010/main" val="2635858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3394062287"/>
              </p:ext>
            </p:extLst>
          </p:nvPr>
        </p:nvGraphicFramePr>
        <p:xfrm>
          <a:off x="0" y="4033152"/>
          <a:ext cx="7443159" cy="4122421"/>
        </p:xfrm>
        <a:graphic>
          <a:graphicData uri="http://schemas.openxmlformats.org/drawingml/2006/table">
            <a:tbl>
              <a:tblPr firstRow="1" bandRow="1">
                <a:tableStyleId>{5C22544A-7EE6-4342-B048-85BDC9FD1C3A}</a:tableStyleId>
              </a:tblPr>
              <a:tblGrid>
                <a:gridCol w="2481053">
                  <a:extLst>
                    <a:ext uri="{9D8B030D-6E8A-4147-A177-3AD203B41FA5}">
                      <a16:colId xmlns:a16="http://schemas.microsoft.com/office/drawing/2014/main" val="1962957493"/>
                    </a:ext>
                  </a:extLst>
                </a:gridCol>
                <a:gridCol w="2481053">
                  <a:extLst>
                    <a:ext uri="{9D8B030D-6E8A-4147-A177-3AD203B41FA5}">
                      <a16:colId xmlns:a16="http://schemas.microsoft.com/office/drawing/2014/main" val="680442485"/>
                    </a:ext>
                  </a:extLst>
                </a:gridCol>
                <a:gridCol w="2481053">
                  <a:extLst>
                    <a:ext uri="{9D8B030D-6E8A-4147-A177-3AD203B41FA5}">
                      <a16:colId xmlns:a16="http://schemas.microsoft.com/office/drawing/2014/main" val="4086171685"/>
                    </a:ext>
                  </a:extLst>
                </a:gridCol>
              </a:tblGrid>
              <a:tr h="669591">
                <a:tc>
                  <a:txBody>
                    <a:bodyPr/>
                    <a:lstStyle/>
                    <a:p>
                      <a:pPr algn="ctr"/>
                      <a:r>
                        <a:rPr lang="tr-TR" sz="1800" b="1" dirty="0">
                          <a:solidFill>
                            <a:schemeClr val="tx1">
                              <a:lumMod val="85000"/>
                              <a:lumOff val="15000"/>
                            </a:schemeClr>
                          </a:solidFill>
                        </a:rPr>
                        <a:t>1. FX ÖNCESİ </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SONRASI</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FARK</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3697472522"/>
                  </a:ext>
                </a:extLst>
              </a:tr>
              <a:tr h="387233">
                <a:tc>
                  <a:txBody>
                    <a:bodyPr/>
                    <a:lstStyle/>
                    <a:p>
                      <a:pPr algn="ctr"/>
                      <a:r>
                        <a:rPr lang="tr-TR" sz="1800" b="1" dirty="0">
                          <a:solidFill>
                            <a:schemeClr val="tx1">
                              <a:lumMod val="85000"/>
                              <a:lumOff val="15000"/>
                            </a:schemeClr>
                          </a:solidFill>
                        </a:rPr>
                        <a:t>lat:8,4 </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Lat:4,2</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-4,2mm</a:t>
                      </a:r>
                      <a:endParaRPr lang="tr-TR" dirty="0">
                        <a:solidFill>
                          <a:schemeClr val="tx1">
                            <a:lumMod val="85000"/>
                            <a:lumOff val="15000"/>
                          </a:schemeClr>
                        </a:solidFill>
                      </a:endParaRPr>
                    </a:p>
                  </a:txBody>
                  <a:tcPr/>
                </a:tc>
                <a:extLst>
                  <a:ext uri="{0D108BD9-81ED-4DB2-BD59-A6C34878D82A}">
                    <a16:rowId xmlns:a16="http://schemas.microsoft.com/office/drawing/2014/main" val="4004414459"/>
                  </a:ext>
                </a:extLst>
              </a:tr>
              <a:tr h="387233">
                <a:tc>
                  <a:txBody>
                    <a:bodyPr/>
                    <a:lstStyle/>
                    <a:p>
                      <a:pPr algn="ctr"/>
                      <a:r>
                        <a:rPr lang="tr-TR" sz="1800" b="1" dirty="0">
                          <a:solidFill>
                            <a:schemeClr val="tx1">
                              <a:lumMod val="85000"/>
                              <a:lumOff val="15000"/>
                            </a:schemeClr>
                          </a:solidFill>
                        </a:rPr>
                        <a:t> long:3,9</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lon:2,7</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-1,2mm</a:t>
                      </a:r>
                      <a:endParaRPr lang="tr-TR" dirty="0">
                        <a:solidFill>
                          <a:schemeClr val="tx1">
                            <a:lumMod val="85000"/>
                            <a:lumOff val="15000"/>
                          </a:schemeClr>
                        </a:solidFill>
                      </a:endParaRPr>
                    </a:p>
                  </a:txBody>
                  <a:tcPr/>
                </a:tc>
                <a:extLst>
                  <a:ext uri="{0D108BD9-81ED-4DB2-BD59-A6C34878D82A}">
                    <a16:rowId xmlns:a16="http://schemas.microsoft.com/office/drawing/2014/main" val="2627695207"/>
                  </a:ext>
                </a:extLst>
              </a:tr>
              <a:tr h="669591">
                <a:tc>
                  <a:txBody>
                    <a:bodyPr/>
                    <a:lstStyle/>
                    <a:p>
                      <a:pPr algn="ctr"/>
                      <a:r>
                        <a:rPr lang="tr-TR" sz="1800" b="1" dirty="0">
                          <a:solidFill>
                            <a:schemeClr val="tx1">
                              <a:lumMod val="85000"/>
                              <a:lumOff val="15000"/>
                            </a:schemeClr>
                          </a:solidFill>
                        </a:rPr>
                        <a:t>ver:6,7</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ver:2,4 </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 -4,3mm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4250501886"/>
                  </a:ext>
                </a:extLst>
              </a:tr>
              <a:tr h="669591">
                <a:tc>
                  <a:txBody>
                    <a:bodyPr/>
                    <a:lstStyle/>
                    <a:p>
                      <a:pPr algn="ctr"/>
                      <a:r>
                        <a:rPr lang="tr-TR" sz="1800" b="1" dirty="0">
                          <a:solidFill>
                            <a:schemeClr val="tx1">
                              <a:lumMod val="85000"/>
                              <a:lumOff val="15000"/>
                            </a:schemeClr>
                          </a:solidFill>
                        </a:rPr>
                        <a:t> pitch:0,0</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pitch:0,0</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0,0mm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2798131372"/>
                  </a:ext>
                </a:extLst>
              </a:tr>
              <a:tr h="669591">
                <a:tc>
                  <a:txBody>
                    <a:bodyPr/>
                    <a:lstStyle/>
                    <a:p>
                      <a:pPr algn="ctr"/>
                      <a:r>
                        <a:rPr lang="tr-TR" sz="1800" b="1" dirty="0">
                          <a:solidFill>
                            <a:schemeClr val="tx1">
                              <a:lumMod val="85000"/>
                              <a:lumOff val="15000"/>
                            </a:schemeClr>
                          </a:solidFill>
                        </a:rPr>
                        <a:t> </a:t>
                      </a:r>
                      <a:r>
                        <a:rPr lang="tr-TR" sz="1800" b="1" dirty="0" err="1">
                          <a:solidFill>
                            <a:schemeClr val="tx1">
                              <a:lumMod val="85000"/>
                              <a:lumOff val="15000"/>
                            </a:schemeClr>
                          </a:solidFill>
                        </a:rPr>
                        <a:t>roll</a:t>
                      </a:r>
                      <a:r>
                        <a:rPr lang="tr-TR" sz="1800" b="1" dirty="0">
                          <a:solidFill>
                            <a:schemeClr val="tx1">
                              <a:lumMod val="85000"/>
                              <a:lumOff val="15000"/>
                            </a:schemeClr>
                          </a:solidFill>
                        </a:rPr>
                        <a:t>:-0,9 </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roll:1,2</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2,1mm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685128845"/>
                  </a:ext>
                </a:extLst>
              </a:tr>
              <a:tr h="669591">
                <a:tc>
                  <a:txBody>
                    <a:bodyPr/>
                    <a:lstStyle/>
                    <a:p>
                      <a:pPr algn="ctr"/>
                      <a:r>
                        <a:rPr lang="tr-TR" sz="1800" b="1" dirty="0">
                          <a:solidFill>
                            <a:schemeClr val="tx1">
                              <a:lumMod val="85000"/>
                              <a:lumOff val="15000"/>
                            </a:schemeClr>
                          </a:solidFill>
                        </a:rPr>
                        <a:t> yaw:0,0</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yaw:0,0 </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0,0mm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1162604876"/>
                  </a:ext>
                </a:extLst>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952916669"/>
              </p:ext>
            </p:extLst>
          </p:nvPr>
        </p:nvGraphicFramePr>
        <p:xfrm>
          <a:off x="7592787" y="4033152"/>
          <a:ext cx="7037613" cy="4122422"/>
        </p:xfrm>
        <a:graphic>
          <a:graphicData uri="http://schemas.openxmlformats.org/drawingml/2006/table">
            <a:tbl>
              <a:tblPr firstRow="1" bandRow="1">
                <a:tableStyleId>{5C22544A-7EE6-4342-B048-85BDC9FD1C3A}</a:tableStyleId>
              </a:tblPr>
              <a:tblGrid>
                <a:gridCol w="2345871">
                  <a:extLst>
                    <a:ext uri="{9D8B030D-6E8A-4147-A177-3AD203B41FA5}">
                      <a16:colId xmlns:a16="http://schemas.microsoft.com/office/drawing/2014/main" val="2614681908"/>
                    </a:ext>
                  </a:extLst>
                </a:gridCol>
                <a:gridCol w="2345871">
                  <a:extLst>
                    <a:ext uri="{9D8B030D-6E8A-4147-A177-3AD203B41FA5}">
                      <a16:colId xmlns:a16="http://schemas.microsoft.com/office/drawing/2014/main" val="3955463542"/>
                    </a:ext>
                  </a:extLst>
                </a:gridCol>
                <a:gridCol w="2345871">
                  <a:extLst>
                    <a:ext uri="{9D8B030D-6E8A-4147-A177-3AD203B41FA5}">
                      <a16:colId xmlns:a16="http://schemas.microsoft.com/office/drawing/2014/main" val="1517351116"/>
                    </a:ext>
                  </a:extLst>
                </a:gridCol>
              </a:tblGrid>
              <a:tr h="718826">
                <a:tc>
                  <a:txBody>
                    <a:bodyPr/>
                    <a:lstStyle/>
                    <a:p>
                      <a:pPr algn="ctr"/>
                      <a:r>
                        <a:rPr lang="tr-TR" sz="1800" b="1" dirty="0">
                          <a:solidFill>
                            <a:schemeClr val="tx1">
                              <a:lumMod val="85000"/>
                              <a:lumOff val="15000"/>
                            </a:schemeClr>
                          </a:solidFill>
                        </a:rPr>
                        <a:t>5. FX ÖNCESİ </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SONRASI </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FARK</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570629052"/>
                  </a:ext>
                </a:extLst>
              </a:tr>
              <a:tr h="415706">
                <a:tc>
                  <a:txBody>
                    <a:bodyPr/>
                    <a:lstStyle/>
                    <a:p>
                      <a:pPr algn="ctr"/>
                      <a:r>
                        <a:rPr lang="tr-TR" sz="1800" b="1" dirty="0" err="1">
                          <a:solidFill>
                            <a:schemeClr val="tx1">
                              <a:lumMod val="85000"/>
                              <a:lumOff val="15000"/>
                            </a:schemeClr>
                          </a:solidFill>
                        </a:rPr>
                        <a:t>lat</a:t>
                      </a:r>
                      <a:r>
                        <a:rPr lang="tr-TR" sz="1800" b="1" dirty="0">
                          <a:solidFill>
                            <a:schemeClr val="tx1">
                              <a:lumMod val="85000"/>
                              <a:lumOff val="15000"/>
                            </a:schemeClr>
                          </a:solidFill>
                        </a:rPr>
                        <a:t>:-1,3</a:t>
                      </a:r>
                      <a:endParaRPr lang="tr-TR" dirty="0">
                        <a:solidFill>
                          <a:schemeClr val="tx1">
                            <a:lumMod val="85000"/>
                            <a:lumOff val="15000"/>
                          </a:schemeClr>
                        </a:solidFill>
                      </a:endParaRPr>
                    </a:p>
                  </a:txBody>
                  <a:tcPr/>
                </a:tc>
                <a:tc>
                  <a:txBody>
                    <a:bodyPr/>
                    <a:lstStyle/>
                    <a:p>
                      <a:pPr algn="ctr"/>
                      <a:r>
                        <a:rPr lang="tr-TR" sz="1800" b="1" dirty="0" err="1">
                          <a:solidFill>
                            <a:schemeClr val="tx1">
                              <a:lumMod val="85000"/>
                              <a:lumOff val="15000"/>
                            </a:schemeClr>
                          </a:solidFill>
                        </a:rPr>
                        <a:t>Lat</a:t>
                      </a:r>
                      <a:r>
                        <a:rPr lang="tr-TR" sz="1800" b="1" dirty="0">
                          <a:solidFill>
                            <a:schemeClr val="tx1">
                              <a:lumMod val="85000"/>
                              <a:lumOff val="15000"/>
                            </a:schemeClr>
                          </a:solidFill>
                        </a:rPr>
                        <a:t>:-2,7</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-1,4mm</a:t>
                      </a:r>
                      <a:endParaRPr lang="tr-TR" dirty="0">
                        <a:solidFill>
                          <a:schemeClr val="tx1">
                            <a:lumMod val="85000"/>
                            <a:lumOff val="15000"/>
                          </a:schemeClr>
                        </a:solidFill>
                      </a:endParaRPr>
                    </a:p>
                  </a:txBody>
                  <a:tcPr/>
                </a:tc>
                <a:extLst>
                  <a:ext uri="{0D108BD9-81ED-4DB2-BD59-A6C34878D82A}">
                    <a16:rowId xmlns:a16="http://schemas.microsoft.com/office/drawing/2014/main" val="1581530508"/>
                  </a:ext>
                </a:extLst>
              </a:tr>
              <a:tr h="415706">
                <a:tc>
                  <a:txBody>
                    <a:bodyPr/>
                    <a:lstStyle/>
                    <a:p>
                      <a:pPr algn="ctr"/>
                      <a:r>
                        <a:rPr lang="tr-TR" sz="1800" b="1" dirty="0">
                          <a:solidFill>
                            <a:schemeClr val="tx1">
                              <a:lumMod val="85000"/>
                              <a:lumOff val="15000"/>
                            </a:schemeClr>
                          </a:solidFill>
                        </a:rPr>
                        <a:t>long:3,3</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lon:1,3</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-2mm</a:t>
                      </a:r>
                      <a:endParaRPr lang="tr-TR" dirty="0">
                        <a:solidFill>
                          <a:schemeClr val="tx1">
                            <a:lumMod val="85000"/>
                            <a:lumOff val="15000"/>
                          </a:schemeClr>
                        </a:solidFill>
                      </a:endParaRPr>
                    </a:p>
                  </a:txBody>
                  <a:tcPr/>
                </a:tc>
                <a:extLst>
                  <a:ext uri="{0D108BD9-81ED-4DB2-BD59-A6C34878D82A}">
                    <a16:rowId xmlns:a16="http://schemas.microsoft.com/office/drawing/2014/main" val="21914903"/>
                  </a:ext>
                </a:extLst>
              </a:tr>
              <a:tr h="718826">
                <a:tc>
                  <a:txBody>
                    <a:bodyPr/>
                    <a:lstStyle/>
                    <a:p>
                      <a:pPr algn="ctr"/>
                      <a:r>
                        <a:rPr lang="tr-TR" sz="1800" b="1" dirty="0">
                          <a:solidFill>
                            <a:schemeClr val="tx1">
                              <a:lumMod val="85000"/>
                              <a:lumOff val="15000"/>
                            </a:schemeClr>
                          </a:solidFill>
                        </a:rPr>
                        <a:t> ver:10,9</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ver:10,4 </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-0,5mm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2910570348"/>
                  </a:ext>
                </a:extLst>
              </a:tr>
              <a:tr h="415706">
                <a:tc>
                  <a:txBody>
                    <a:bodyPr/>
                    <a:lstStyle/>
                    <a:p>
                      <a:pPr algn="ctr"/>
                      <a:r>
                        <a:rPr lang="tr-TR" sz="1800" b="1" dirty="0">
                          <a:solidFill>
                            <a:schemeClr val="tx1">
                              <a:lumMod val="85000"/>
                              <a:lumOff val="15000"/>
                            </a:schemeClr>
                          </a:solidFill>
                        </a:rPr>
                        <a:t>pitch:0,0</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pitch:0,2</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0,2mm</a:t>
                      </a:r>
                      <a:endParaRPr lang="tr-TR" dirty="0">
                        <a:solidFill>
                          <a:schemeClr val="tx1">
                            <a:lumMod val="85000"/>
                            <a:lumOff val="15000"/>
                          </a:schemeClr>
                        </a:solidFill>
                      </a:endParaRPr>
                    </a:p>
                  </a:txBody>
                  <a:tcPr/>
                </a:tc>
                <a:extLst>
                  <a:ext uri="{0D108BD9-81ED-4DB2-BD59-A6C34878D82A}">
                    <a16:rowId xmlns:a16="http://schemas.microsoft.com/office/drawing/2014/main" val="2858629253"/>
                  </a:ext>
                </a:extLst>
              </a:tr>
              <a:tr h="718826">
                <a:tc>
                  <a:txBody>
                    <a:bodyPr/>
                    <a:lstStyle/>
                    <a:p>
                      <a:pPr algn="ctr"/>
                      <a:r>
                        <a:rPr lang="tr-TR" sz="1800" b="1" dirty="0">
                          <a:solidFill>
                            <a:schemeClr val="tx1">
                              <a:lumMod val="85000"/>
                              <a:lumOff val="15000"/>
                            </a:schemeClr>
                          </a:solidFill>
                        </a:rPr>
                        <a:t>roll:0,0</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 roll:0,0 </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0,0mm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2118425795"/>
                  </a:ext>
                </a:extLst>
              </a:tr>
              <a:tr h="718826">
                <a:tc>
                  <a:txBody>
                    <a:bodyPr/>
                    <a:lstStyle/>
                    <a:p>
                      <a:pPr algn="ctr"/>
                      <a:r>
                        <a:rPr lang="tr-TR" sz="1800" b="1" dirty="0">
                          <a:solidFill>
                            <a:schemeClr val="tx1">
                              <a:lumMod val="85000"/>
                              <a:lumOff val="15000"/>
                            </a:schemeClr>
                          </a:solidFill>
                        </a:rPr>
                        <a:t> yaw:0,0</a:t>
                      </a:r>
                      <a:endParaRPr lang="tr-TR" dirty="0">
                        <a:solidFill>
                          <a:schemeClr val="tx1">
                            <a:lumMod val="85000"/>
                            <a:lumOff val="15000"/>
                          </a:schemeClr>
                        </a:solidFill>
                      </a:endParaRPr>
                    </a:p>
                  </a:txBody>
                  <a:tcPr/>
                </a:tc>
                <a:tc>
                  <a:txBody>
                    <a:bodyPr/>
                    <a:lstStyle/>
                    <a:p>
                      <a:pPr algn="ctr"/>
                      <a:r>
                        <a:rPr lang="tr-TR" sz="1800" b="1" dirty="0">
                          <a:solidFill>
                            <a:schemeClr val="tx1">
                              <a:lumMod val="85000"/>
                              <a:lumOff val="15000"/>
                            </a:schemeClr>
                          </a:solidFill>
                        </a:rPr>
                        <a:t>yaw:0,0 </a:t>
                      </a:r>
                      <a:endParaRPr lang="tr-TR" dirty="0">
                        <a:solidFill>
                          <a:schemeClr val="tx1">
                            <a:lumMod val="85000"/>
                            <a:lumOff val="15000"/>
                          </a:schemeClr>
                        </a:solidFill>
                      </a:endParaRPr>
                    </a:p>
                  </a:txBody>
                  <a:tcPr/>
                </a:tc>
                <a:tc>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tr-TR" sz="1750" b="1" dirty="0">
                          <a:solidFill>
                            <a:schemeClr val="tx1">
                              <a:lumMod val="85000"/>
                              <a:lumOff val="15000"/>
                            </a:schemeClr>
                          </a:solidFill>
                        </a:rPr>
                        <a:t>0,0mm</a:t>
                      </a:r>
                    </a:p>
                    <a:p>
                      <a:pPr algn="ctr"/>
                      <a:endParaRPr lang="tr-TR" dirty="0">
                        <a:solidFill>
                          <a:schemeClr val="tx1">
                            <a:lumMod val="85000"/>
                            <a:lumOff val="15000"/>
                          </a:schemeClr>
                        </a:solidFill>
                      </a:endParaRPr>
                    </a:p>
                  </a:txBody>
                  <a:tcPr/>
                </a:tc>
                <a:extLst>
                  <a:ext uri="{0D108BD9-81ED-4DB2-BD59-A6C34878D82A}">
                    <a16:rowId xmlns:a16="http://schemas.microsoft.com/office/drawing/2014/main" val="60524461"/>
                  </a:ext>
                </a:extLst>
              </a:tr>
            </a:tbl>
          </a:graphicData>
        </a:graphic>
      </p:graphicFrame>
      <p:sp>
        <p:nvSpPr>
          <p:cNvPr id="5" name="Metin kutusu 4">
            <a:extLst>
              <a:ext uri="{FF2B5EF4-FFF2-40B4-BE49-F238E27FC236}">
                <a16:creationId xmlns:a16="http://schemas.microsoft.com/office/drawing/2014/main" id="{A40FA601-E5AD-7B09-AB44-4E7AEE28B094}"/>
              </a:ext>
            </a:extLst>
          </p:cNvPr>
          <p:cNvSpPr txBox="1"/>
          <p:nvPr/>
        </p:nvSpPr>
        <p:spPr>
          <a:xfrm>
            <a:off x="216132" y="74026"/>
            <a:ext cx="11133186" cy="6247864"/>
          </a:xfrm>
          <a:prstGeom prst="rect">
            <a:avLst/>
          </a:prstGeom>
          <a:noFill/>
        </p:spPr>
        <p:txBody>
          <a:bodyPr wrap="square" rtlCol="0">
            <a:spAutoFit/>
          </a:bodyPr>
          <a:lstStyle/>
          <a:p>
            <a:pPr marL="342900" indent="-342900" algn="just">
              <a:buFont typeface="+mj-lt"/>
              <a:buAutoNum type="arabicPeriod"/>
            </a:pPr>
            <a:endParaRPr lang="tr-TR" sz="2000" b="1" dirty="0">
              <a:solidFill>
                <a:schemeClr val="tx1">
                  <a:lumMod val="85000"/>
                  <a:lumOff val="15000"/>
                </a:schemeClr>
              </a:solidFill>
              <a:ea typeface="Instrument Sans"/>
            </a:endParaRPr>
          </a:p>
          <a:p>
            <a:pPr marL="342900" indent="-342900" algn="just">
              <a:buFont typeface="+mj-lt"/>
              <a:buAutoNum type="arabicPeriod"/>
            </a:pPr>
            <a:endParaRPr lang="tr-TR" sz="2000" b="1" dirty="0">
              <a:solidFill>
                <a:schemeClr val="tx1">
                  <a:lumMod val="85000"/>
                  <a:lumOff val="15000"/>
                </a:schemeClr>
              </a:solidFill>
              <a:ea typeface="Instrument Sans"/>
            </a:endParaRPr>
          </a:p>
          <a:p>
            <a:pPr marL="342900" indent="-342900" algn="just">
              <a:buFont typeface="+mj-lt"/>
              <a:buAutoNum type="arabicPeriod"/>
            </a:pPr>
            <a:r>
              <a:rPr lang="tr-TR" sz="2000" b="1" dirty="0">
                <a:solidFill>
                  <a:schemeClr val="tx1">
                    <a:lumMod val="85000"/>
                    <a:lumOff val="15000"/>
                  </a:schemeClr>
                </a:solidFill>
                <a:ea typeface="Instrument Sans"/>
              </a:rPr>
              <a:t>Değerlendirdiğimiz  SBRT hastasının 10Gy X 5  50 </a:t>
            </a:r>
            <a:r>
              <a:rPr lang="tr-TR" sz="2000" b="1" dirty="0" err="1">
                <a:solidFill>
                  <a:schemeClr val="tx1">
                    <a:lumMod val="85000"/>
                    <a:lumOff val="15000"/>
                  </a:schemeClr>
                </a:solidFill>
                <a:ea typeface="Instrument Sans"/>
              </a:rPr>
              <a:t>gy</a:t>
            </a:r>
            <a:r>
              <a:rPr lang="tr-TR" sz="2000" b="1" dirty="0">
                <a:solidFill>
                  <a:schemeClr val="tx1">
                    <a:lumMod val="85000"/>
                    <a:lumOff val="15000"/>
                  </a:schemeClr>
                </a:solidFill>
                <a:ea typeface="Instrument Sans"/>
              </a:rPr>
              <a:t> tedavisi planlanmıştır.</a:t>
            </a:r>
          </a:p>
          <a:p>
            <a:pPr marL="342900" indent="-342900" algn="just">
              <a:buFont typeface="+mj-lt"/>
              <a:buAutoNum type="arabicPeriod"/>
            </a:pPr>
            <a:endParaRPr lang="tr-TR" sz="2000" b="1" dirty="0">
              <a:solidFill>
                <a:schemeClr val="tx1">
                  <a:lumMod val="85000"/>
                  <a:lumOff val="15000"/>
                </a:schemeClr>
              </a:solidFill>
              <a:ea typeface="Instrument Sans"/>
            </a:endParaRPr>
          </a:p>
          <a:p>
            <a:pPr marL="342900" indent="-342900" algn="just">
              <a:buFont typeface="+mj-lt"/>
              <a:buAutoNum type="arabicPeriod"/>
            </a:pPr>
            <a:r>
              <a:rPr lang="tr-TR" sz="2000" b="1" dirty="0">
                <a:solidFill>
                  <a:schemeClr val="tx1">
                    <a:lumMod val="85000"/>
                    <a:lumOff val="15000"/>
                  </a:schemeClr>
                </a:solidFill>
                <a:ea typeface="Instrument Sans"/>
              </a:rPr>
              <a:t> 5 </a:t>
            </a:r>
            <a:r>
              <a:rPr lang="tr-TR" sz="2000" b="1" dirty="0" err="1">
                <a:solidFill>
                  <a:schemeClr val="tx1">
                    <a:lumMod val="85000"/>
                    <a:lumOff val="15000"/>
                  </a:schemeClr>
                </a:solidFill>
                <a:ea typeface="Instrument Sans"/>
              </a:rPr>
              <a:t>fx</a:t>
            </a:r>
            <a:r>
              <a:rPr lang="tr-TR" sz="2000" b="1" dirty="0">
                <a:solidFill>
                  <a:schemeClr val="tx1">
                    <a:lumMod val="85000"/>
                    <a:lumOff val="15000"/>
                  </a:schemeClr>
                </a:solidFill>
                <a:ea typeface="Instrument Sans"/>
              </a:rPr>
              <a:t> hastanın tedavi öncesi ve sonrası kaymaları kayıt edilip tedavi öncesi ve sonrası </a:t>
            </a:r>
            <a:r>
              <a:rPr lang="tr-TR" sz="2000" b="1" dirty="0" err="1">
                <a:solidFill>
                  <a:schemeClr val="tx1">
                    <a:lumMod val="85000"/>
                    <a:lumOff val="15000"/>
                  </a:schemeClr>
                </a:solidFill>
                <a:ea typeface="Instrument Sans"/>
              </a:rPr>
              <a:t>ımage</a:t>
            </a:r>
            <a:r>
              <a:rPr lang="tr-TR" sz="2000" b="1" dirty="0">
                <a:solidFill>
                  <a:schemeClr val="tx1">
                    <a:lumMod val="85000"/>
                    <a:lumOff val="15000"/>
                  </a:schemeClr>
                </a:solidFill>
                <a:ea typeface="Instrument Sans"/>
              </a:rPr>
              <a:t> alıp tedavi esnasında hareketini     tespit amaçlı çekimler yapılmıştır.</a:t>
            </a:r>
          </a:p>
          <a:p>
            <a:pPr marL="342900" indent="-342900" algn="just">
              <a:buFont typeface="+mj-lt"/>
              <a:buAutoNum type="arabicPeriod"/>
            </a:pPr>
            <a:endParaRPr lang="tr-TR" sz="2000" b="1" dirty="0">
              <a:solidFill>
                <a:schemeClr val="tx1">
                  <a:lumMod val="85000"/>
                  <a:lumOff val="15000"/>
                </a:schemeClr>
              </a:solidFill>
              <a:ea typeface="Instrument Sans"/>
            </a:endParaRPr>
          </a:p>
          <a:p>
            <a:pPr marL="342900" indent="-342900" algn="just">
              <a:buFont typeface="+mj-lt"/>
              <a:buAutoNum type="arabicPeriod"/>
            </a:pPr>
            <a:r>
              <a:rPr lang="tr-TR" sz="2000" b="1" dirty="0">
                <a:solidFill>
                  <a:schemeClr val="tx1">
                    <a:lumMod val="85000"/>
                    <a:lumOff val="15000"/>
                  </a:schemeClr>
                </a:solidFill>
                <a:ea typeface="Instrument Sans"/>
              </a:rPr>
              <a:t>Bu sonuçlara göre </a:t>
            </a:r>
            <a:r>
              <a:rPr lang="tr-TR" sz="2000" b="1" dirty="0" err="1">
                <a:solidFill>
                  <a:schemeClr val="tx1">
                    <a:lumMod val="85000"/>
                    <a:lumOff val="15000"/>
                  </a:schemeClr>
                </a:solidFill>
                <a:ea typeface="Instrument Sans"/>
              </a:rPr>
              <a:t>Tomotherapy</a:t>
            </a:r>
            <a:r>
              <a:rPr lang="tr-TR" sz="2000" b="1" dirty="0">
                <a:solidFill>
                  <a:schemeClr val="tx1">
                    <a:lumMod val="85000"/>
                    <a:lumOff val="15000"/>
                  </a:schemeClr>
                </a:solidFill>
                <a:ea typeface="Instrument Sans"/>
              </a:rPr>
              <a:t> SBRT de  kullanmış olduğumuz immobilizasyon ekipmanı  tedavi öncesi ve sonrası aldığımız görüntülerde GTV radyasyon </a:t>
            </a:r>
            <a:r>
              <a:rPr lang="tr-TR" sz="2000" b="1" dirty="0" err="1">
                <a:solidFill>
                  <a:schemeClr val="tx1">
                    <a:lumMod val="85000"/>
                    <a:lumOff val="15000"/>
                  </a:schemeClr>
                </a:solidFill>
                <a:ea typeface="Instrument Sans"/>
              </a:rPr>
              <a:t>onkoloğumuzun</a:t>
            </a:r>
            <a:r>
              <a:rPr lang="tr-TR" sz="2000" b="1" dirty="0">
                <a:solidFill>
                  <a:schemeClr val="tx1">
                    <a:lumMod val="85000"/>
                    <a:lumOff val="15000"/>
                  </a:schemeClr>
                </a:solidFill>
                <a:ea typeface="Instrument Sans"/>
              </a:rPr>
              <a:t> vermiş </a:t>
            </a:r>
            <a:r>
              <a:rPr lang="tr-TR" sz="2000" b="1">
                <a:solidFill>
                  <a:schemeClr val="tx1">
                    <a:lumMod val="85000"/>
                    <a:lumOff val="15000"/>
                  </a:schemeClr>
                </a:solidFill>
                <a:ea typeface="Instrument Sans"/>
              </a:rPr>
              <a:t>olduğu  </a:t>
            </a:r>
            <a:r>
              <a:rPr lang="tr-TR" sz="2000" b="1" dirty="0">
                <a:solidFill>
                  <a:schemeClr val="tx1">
                    <a:lumMod val="85000"/>
                    <a:lumOff val="15000"/>
                  </a:schemeClr>
                </a:solidFill>
                <a:ea typeface="Instrument Sans"/>
              </a:rPr>
              <a:t>marjlar içerinde olduğu için başarılı bir yöntem olarak görülmüştür . </a:t>
            </a:r>
          </a:p>
          <a:p>
            <a:pPr marL="342900" indent="-342900" algn="just">
              <a:buFont typeface="+mj-lt"/>
              <a:buAutoNum type="arabicPeriod"/>
            </a:pPr>
            <a:endParaRPr lang="tr-TR" sz="2000" b="1" dirty="0">
              <a:solidFill>
                <a:schemeClr val="tx1">
                  <a:lumMod val="85000"/>
                  <a:lumOff val="15000"/>
                </a:schemeClr>
              </a:solidFill>
              <a:ea typeface="Instrument Sans"/>
            </a:endParaRPr>
          </a:p>
          <a:p>
            <a:pPr algn="just"/>
            <a:endParaRPr lang="tr-TR" sz="2000" dirty="0">
              <a:solidFill>
                <a:schemeClr val="tx1">
                  <a:lumMod val="85000"/>
                  <a:lumOff val="15000"/>
                </a:schemeClr>
              </a:solidFill>
              <a:ea typeface="Instrument Sans"/>
            </a:endParaRPr>
          </a:p>
          <a:p>
            <a:pPr marL="342900" indent="-342900" algn="just">
              <a:buFont typeface="+mj-lt"/>
              <a:buAutoNum type="arabicPeriod"/>
            </a:pPr>
            <a:endParaRPr lang="tr-TR" sz="2000" dirty="0">
              <a:solidFill>
                <a:schemeClr val="tx1">
                  <a:lumMod val="85000"/>
                  <a:lumOff val="15000"/>
                </a:schemeClr>
              </a:solidFill>
              <a:ea typeface="Instrument Sans"/>
            </a:endParaRPr>
          </a:p>
          <a:p>
            <a:pPr marL="342900" indent="-342900" algn="just">
              <a:buFont typeface="+mj-lt"/>
              <a:buAutoNum type="arabicPeriod"/>
            </a:pPr>
            <a:endParaRPr lang="tr-TR" sz="2000" dirty="0">
              <a:solidFill>
                <a:schemeClr val="tx1">
                  <a:lumMod val="85000"/>
                  <a:lumOff val="15000"/>
                </a:schemeClr>
              </a:solidFill>
              <a:ea typeface="Instrument Sans"/>
            </a:endParaRPr>
          </a:p>
          <a:p>
            <a:pPr marL="342900" indent="-342900" algn="just">
              <a:buFont typeface="+mj-lt"/>
              <a:buAutoNum type="arabicPeriod"/>
            </a:pPr>
            <a:endParaRPr lang="tr-TR" sz="2000" dirty="0">
              <a:solidFill>
                <a:schemeClr val="tx1">
                  <a:lumMod val="85000"/>
                  <a:lumOff val="15000"/>
                </a:schemeClr>
              </a:solidFill>
              <a:ea typeface="Instrument Sans"/>
            </a:endParaRPr>
          </a:p>
          <a:p>
            <a:pPr marL="342900" indent="-342900" algn="just">
              <a:buFont typeface="+mj-lt"/>
              <a:buAutoNum type="arabicPeriod"/>
            </a:pPr>
            <a:endParaRPr lang="tr-TR" sz="2000" dirty="0">
              <a:solidFill>
                <a:schemeClr val="tx1">
                  <a:lumMod val="85000"/>
                  <a:lumOff val="15000"/>
                </a:schemeClr>
              </a:solidFill>
              <a:ea typeface="Instrument Sans"/>
            </a:endParaRPr>
          </a:p>
          <a:p>
            <a:pPr algn="just"/>
            <a:r>
              <a:rPr lang="tr-TR" sz="2000" b="1" dirty="0">
                <a:solidFill>
                  <a:schemeClr val="tx1">
                    <a:lumMod val="85000"/>
                    <a:lumOff val="15000"/>
                  </a:schemeClr>
                </a:solidFill>
                <a:ea typeface="Instrument Sans"/>
              </a:rPr>
              <a:t>             </a:t>
            </a:r>
            <a:endParaRPr lang="tr-TR" sz="2000" dirty="0">
              <a:solidFill>
                <a:schemeClr val="tx1">
                  <a:lumMod val="85000"/>
                  <a:lumOff val="15000"/>
                </a:schemeClr>
              </a:solidFill>
              <a:ea typeface="Instrument Sans"/>
            </a:endParaRPr>
          </a:p>
          <a:p>
            <a:pPr marL="342900" indent="-342900" algn="just">
              <a:buFont typeface="+mj-lt"/>
              <a:buAutoNum type="arabicPeriod"/>
            </a:pPr>
            <a:endParaRPr lang="tr-TR" sz="2000" dirty="0">
              <a:solidFill>
                <a:schemeClr val="tx1">
                  <a:lumMod val="85000"/>
                  <a:lumOff val="15000"/>
                </a:schemeClr>
              </a:solidFill>
              <a:ea typeface="Instrument Sans"/>
            </a:endParaRPr>
          </a:p>
          <a:p>
            <a:pPr marL="342900" lvl="0" indent="-342900" algn="just" rtl="0">
              <a:buFont typeface="+mj-lt"/>
              <a:buAutoNum type="arabicPeriod"/>
            </a:pPr>
            <a:endParaRPr lang="tr-TR" sz="2000" b="1" dirty="0">
              <a:solidFill>
                <a:schemeClr val="tx1">
                  <a:lumMod val="85000"/>
                  <a:lumOff val="15000"/>
                </a:schemeClr>
              </a:solidFill>
              <a:ea typeface="Instrument Sans"/>
            </a:endParaRPr>
          </a:p>
          <a:p>
            <a:pPr marL="342900" lvl="0" indent="-342900" algn="just" rtl="0">
              <a:buFont typeface="+mj-lt"/>
              <a:buAutoNum type="arabicPeriod"/>
            </a:pPr>
            <a:endParaRPr lang="tr-TR" sz="2000" dirty="0">
              <a:solidFill>
                <a:schemeClr val="tx1">
                  <a:lumMod val="85000"/>
                  <a:lumOff val="15000"/>
                </a:schemeClr>
              </a:solidFill>
              <a:ea typeface="Instrument Sans"/>
            </a:endParaRPr>
          </a:p>
        </p:txBody>
      </p:sp>
    </p:spTree>
    <p:extLst>
      <p:ext uri="{BB962C8B-B14F-4D97-AF65-F5344CB8AC3E}">
        <p14:creationId xmlns:p14="http://schemas.microsoft.com/office/powerpoint/2010/main" val="3722500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11085" y="9287"/>
            <a:ext cx="14630400" cy="8229600"/>
          </a:xfrm>
          <a:prstGeom prst="rect">
            <a:avLst/>
          </a:prstGeom>
        </p:spPr>
      </p:pic>
      <p:sp>
        <p:nvSpPr>
          <p:cNvPr id="3" name="Shape 0"/>
          <p:cNvSpPr/>
          <p:nvPr/>
        </p:nvSpPr>
        <p:spPr>
          <a:xfrm>
            <a:off x="-111085" y="-67777"/>
            <a:ext cx="14630400" cy="82296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lstStyle/>
          <a:p>
            <a:pPr algn="just"/>
            <a:endParaRPr lang="tr-TR" b="1">
              <a:solidFill>
                <a:schemeClr val="tx1">
                  <a:lumMod val="85000"/>
                  <a:lumOff val="15000"/>
                </a:schemeClr>
              </a:solidFill>
            </a:endParaRPr>
          </a:p>
        </p:txBody>
      </p:sp>
      <p:sp>
        <p:nvSpPr>
          <p:cNvPr id="4" name="Text 1"/>
          <p:cNvSpPr/>
          <p:nvPr/>
        </p:nvSpPr>
        <p:spPr>
          <a:xfrm>
            <a:off x="2826485" y="106203"/>
            <a:ext cx="8533090" cy="694373"/>
          </a:xfrm>
          <a:prstGeom prst="rect">
            <a:avLst/>
          </a:prstGeom>
          <a:noFill/>
          <a:ln/>
        </p:spPr>
        <p:txBody>
          <a:bodyPr wrap="none" rtlCol="0" anchor="t"/>
          <a:lstStyle/>
          <a:p>
            <a:pPr marL="0" indent="0" algn="just">
              <a:lnSpc>
                <a:spcPts val="5468"/>
              </a:lnSpc>
              <a:buNone/>
            </a:pPr>
            <a:r>
              <a:rPr lang="en-US" sz="4374" b="1" dirty="0">
                <a:solidFill>
                  <a:schemeClr val="tx1">
                    <a:lumMod val="85000"/>
                    <a:lumOff val="15000"/>
                  </a:schemeClr>
                </a:solidFill>
                <a:ea typeface="Instrument Sans" pitchFamily="34" charset="-122"/>
                <a:cs typeface="Instrument Sans" pitchFamily="34" charset="-120"/>
              </a:rPr>
              <a:t>Sonuç ve Gelecekteki Gelişmeler</a:t>
            </a:r>
            <a:endParaRPr lang="en-US" sz="4374" b="1" dirty="0">
              <a:solidFill>
                <a:schemeClr val="tx1">
                  <a:lumMod val="85000"/>
                  <a:lumOff val="15000"/>
                </a:schemeClr>
              </a:solidFill>
            </a:endParaRPr>
          </a:p>
        </p:txBody>
      </p:sp>
      <p:sp>
        <p:nvSpPr>
          <p:cNvPr id="5" name="Shape 2"/>
          <p:cNvSpPr/>
          <p:nvPr/>
        </p:nvSpPr>
        <p:spPr>
          <a:xfrm>
            <a:off x="1926908" y="2075021"/>
            <a:ext cx="499943" cy="499943"/>
          </a:xfrm>
          <a:prstGeom prst="roundRect">
            <a:avLst>
              <a:gd name="adj" fmla="val 20000"/>
            </a:avLst>
          </a:prstGeom>
          <a:noFill/>
          <a:ln w="7620">
            <a:solidFill>
              <a:srgbClr val="C9CACE"/>
            </a:solidFill>
            <a:prstDash val="solid"/>
          </a:ln>
        </p:spPr>
        <p:txBody>
          <a:bodyPr/>
          <a:lstStyle/>
          <a:p>
            <a:pPr algn="just"/>
            <a:endParaRPr lang="tr-TR" b="1">
              <a:solidFill>
                <a:schemeClr val="tx1">
                  <a:lumMod val="85000"/>
                  <a:lumOff val="15000"/>
                </a:schemeClr>
              </a:solidFill>
            </a:endParaRPr>
          </a:p>
        </p:txBody>
      </p:sp>
      <p:sp>
        <p:nvSpPr>
          <p:cNvPr id="6" name="Text 3"/>
          <p:cNvSpPr/>
          <p:nvPr/>
        </p:nvSpPr>
        <p:spPr>
          <a:xfrm>
            <a:off x="2112349" y="2096586"/>
            <a:ext cx="129064" cy="416481"/>
          </a:xfrm>
          <a:prstGeom prst="rect">
            <a:avLst/>
          </a:prstGeom>
          <a:noFill/>
          <a:ln/>
        </p:spPr>
        <p:txBody>
          <a:bodyPr wrap="none" rtlCol="0" anchor="t"/>
          <a:lstStyle/>
          <a:p>
            <a:pPr marL="0" indent="0" algn="just">
              <a:lnSpc>
                <a:spcPts val="3281"/>
              </a:lnSpc>
              <a:buNone/>
            </a:pPr>
            <a:r>
              <a:rPr lang="en-US" sz="2624" b="1" dirty="0">
                <a:solidFill>
                  <a:schemeClr val="tx1">
                    <a:lumMod val="85000"/>
                    <a:lumOff val="15000"/>
                  </a:schemeClr>
                </a:solidFill>
                <a:ea typeface="Instrument Sans" pitchFamily="34" charset="-122"/>
                <a:cs typeface="Instrument Sans" pitchFamily="34" charset="-120"/>
              </a:rPr>
              <a:t>1</a:t>
            </a:r>
            <a:endParaRPr lang="en-US" sz="2624" b="1" dirty="0">
              <a:solidFill>
                <a:schemeClr val="tx1">
                  <a:lumMod val="85000"/>
                  <a:lumOff val="15000"/>
                </a:schemeClr>
              </a:solidFill>
            </a:endParaRPr>
          </a:p>
        </p:txBody>
      </p:sp>
      <p:sp>
        <p:nvSpPr>
          <p:cNvPr id="7" name="Text 4"/>
          <p:cNvSpPr/>
          <p:nvPr/>
        </p:nvSpPr>
        <p:spPr>
          <a:xfrm>
            <a:off x="2649021" y="1146698"/>
            <a:ext cx="4444008" cy="694373"/>
          </a:xfrm>
          <a:prstGeom prst="rect">
            <a:avLst/>
          </a:prstGeom>
          <a:noFill/>
          <a:ln/>
        </p:spPr>
        <p:txBody>
          <a:bodyPr wrap="square" rtlCol="0" anchor="t"/>
          <a:lstStyle/>
          <a:p>
            <a:pPr marL="0" indent="0" algn="just">
              <a:lnSpc>
                <a:spcPts val="2734"/>
              </a:lnSpc>
              <a:buNone/>
            </a:pPr>
            <a:r>
              <a:rPr lang="tr-TR" sz="2187" b="1" dirty="0" err="1">
                <a:solidFill>
                  <a:schemeClr val="tx1">
                    <a:lumMod val="85000"/>
                    <a:lumOff val="15000"/>
                  </a:schemeClr>
                </a:solidFill>
                <a:ea typeface="Instrument Sans" pitchFamily="34" charset="-122"/>
                <a:cs typeface="Instrument Sans" pitchFamily="34" charset="-120"/>
              </a:rPr>
              <a:t>Helikal</a:t>
            </a:r>
            <a:r>
              <a:rPr lang="tr-TR" sz="2187" b="1" dirty="0">
                <a:solidFill>
                  <a:schemeClr val="tx1">
                    <a:lumMod val="85000"/>
                    <a:lumOff val="15000"/>
                  </a:schemeClr>
                </a:solidFill>
                <a:ea typeface="Instrument Sans" pitchFamily="34" charset="-122"/>
                <a:cs typeface="Instrument Sans" pitchFamily="34" charset="-120"/>
              </a:rPr>
              <a:t> </a:t>
            </a:r>
            <a:r>
              <a:rPr lang="en-US" sz="2187" b="1" dirty="0" err="1">
                <a:solidFill>
                  <a:schemeClr val="tx1">
                    <a:lumMod val="85000"/>
                    <a:lumOff val="15000"/>
                  </a:schemeClr>
                </a:solidFill>
                <a:ea typeface="Instrument Sans" pitchFamily="34" charset="-122"/>
                <a:cs typeface="Instrument Sans" pitchFamily="34" charset="-120"/>
              </a:rPr>
              <a:t>Tomotherapy</a:t>
            </a:r>
            <a:r>
              <a:rPr lang="en-US" sz="2187" b="1" dirty="0">
                <a:solidFill>
                  <a:schemeClr val="tx1">
                    <a:lumMod val="85000"/>
                    <a:lumOff val="15000"/>
                  </a:schemeClr>
                </a:solidFill>
                <a:ea typeface="Instrument Sans" pitchFamily="34" charset="-122"/>
                <a:cs typeface="Instrument Sans" pitchFamily="34" charset="-120"/>
              </a:rPr>
              <a:t>, SRS ve SBRT Tedavilerinde Yeni Standart</a:t>
            </a:r>
            <a:endParaRPr lang="en-US" sz="2187" b="1" dirty="0">
              <a:solidFill>
                <a:schemeClr val="tx1">
                  <a:lumMod val="85000"/>
                  <a:lumOff val="15000"/>
                </a:schemeClr>
              </a:solidFill>
            </a:endParaRPr>
          </a:p>
        </p:txBody>
      </p:sp>
      <p:sp>
        <p:nvSpPr>
          <p:cNvPr id="8" name="Text 5"/>
          <p:cNvSpPr/>
          <p:nvPr/>
        </p:nvSpPr>
        <p:spPr>
          <a:xfrm>
            <a:off x="2649022" y="1914614"/>
            <a:ext cx="4444008" cy="2132409"/>
          </a:xfrm>
          <a:prstGeom prst="rect">
            <a:avLst/>
          </a:prstGeom>
          <a:noFill/>
          <a:ln/>
        </p:spPr>
        <p:txBody>
          <a:bodyPr wrap="square" rtlCol="0" anchor="t"/>
          <a:lstStyle/>
          <a:p>
            <a:pPr marL="0" indent="0" algn="just">
              <a:lnSpc>
                <a:spcPts val="2799"/>
              </a:lnSpc>
              <a:buNone/>
            </a:pPr>
            <a:r>
              <a:rPr lang="en-US" sz="1750" b="1" dirty="0">
                <a:solidFill>
                  <a:schemeClr val="tx1">
                    <a:lumMod val="85000"/>
                    <a:lumOff val="15000"/>
                  </a:schemeClr>
                </a:solidFill>
                <a:ea typeface="Instrument Sans" pitchFamily="34" charset="-122"/>
                <a:cs typeface="Instrument Sans" pitchFamily="34" charset="-120"/>
              </a:rPr>
              <a:t>Tomotherapy, helikal tedavi tekniği ve üstün doz dağılımı sayesinde SRS ve SBRT tedavilerinde yeni bir standart haline gelmiştir. Bu teknoloji, daha hassas ve kişiselleştirilmiş tedavi olanakları sunmaktadır.</a:t>
            </a:r>
            <a:endParaRPr lang="en-US" sz="1750" b="1" dirty="0">
              <a:solidFill>
                <a:schemeClr val="tx1">
                  <a:lumMod val="85000"/>
                  <a:lumOff val="15000"/>
                </a:schemeClr>
              </a:solidFill>
            </a:endParaRPr>
          </a:p>
        </p:txBody>
      </p:sp>
      <p:sp>
        <p:nvSpPr>
          <p:cNvPr id="9" name="Shape 6"/>
          <p:cNvSpPr/>
          <p:nvPr/>
        </p:nvSpPr>
        <p:spPr>
          <a:xfrm>
            <a:off x="7315200" y="2075021"/>
            <a:ext cx="499943" cy="499943"/>
          </a:xfrm>
          <a:prstGeom prst="roundRect">
            <a:avLst>
              <a:gd name="adj" fmla="val 20000"/>
            </a:avLst>
          </a:prstGeom>
          <a:noFill/>
          <a:ln w="7620">
            <a:solidFill>
              <a:srgbClr val="C9CACE"/>
            </a:solidFill>
            <a:prstDash val="solid"/>
          </a:ln>
        </p:spPr>
        <p:txBody>
          <a:bodyPr/>
          <a:lstStyle/>
          <a:p>
            <a:pPr algn="just"/>
            <a:endParaRPr lang="tr-TR" b="1">
              <a:solidFill>
                <a:schemeClr val="tx1">
                  <a:lumMod val="85000"/>
                  <a:lumOff val="15000"/>
                </a:schemeClr>
              </a:solidFill>
            </a:endParaRPr>
          </a:p>
        </p:txBody>
      </p:sp>
      <p:sp>
        <p:nvSpPr>
          <p:cNvPr id="10" name="Text 7"/>
          <p:cNvSpPr/>
          <p:nvPr/>
        </p:nvSpPr>
        <p:spPr>
          <a:xfrm>
            <a:off x="7472244" y="2116693"/>
            <a:ext cx="185738" cy="416481"/>
          </a:xfrm>
          <a:prstGeom prst="rect">
            <a:avLst/>
          </a:prstGeom>
          <a:noFill/>
          <a:ln/>
        </p:spPr>
        <p:txBody>
          <a:bodyPr wrap="none" rtlCol="0" anchor="t"/>
          <a:lstStyle/>
          <a:p>
            <a:pPr marL="0" indent="0" algn="just">
              <a:lnSpc>
                <a:spcPts val="3281"/>
              </a:lnSpc>
              <a:buNone/>
            </a:pPr>
            <a:r>
              <a:rPr lang="en-US" sz="2624" b="1" dirty="0">
                <a:solidFill>
                  <a:schemeClr val="tx1">
                    <a:lumMod val="85000"/>
                    <a:lumOff val="15000"/>
                  </a:schemeClr>
                </a:solidFill>
                <a:ea typeface="Instrument Sans" pitchFamily="34" charset="-122"/>
                <a:cs typeface="Instrument Sans" pitchFamily="34" charset="-120"/>
              </a:rPr>
              <a:t>2</a:t>
            </a:r>
            <a:endParaRPr lang="en-US" sz="2624" b="1" dirty="0">
              <a:solidFill>
                <a:schemeClr val="tx1">
                  <a:lumMod val="85000"/>
                  <a:lumOff val="15000"/>
                </a:schemeClr>
              </a:solidFill>
            </a:endParaRPr>
          </a:p>
        </p:txBody>
      </p:sp>
      <p:sp>
        <p:nvSpPr>
          <p:cNvPr id="11" name="Text 8"/>
          <p:cNvSpPr/>
          <p:nvPr/>
        </p:nvSpPr>
        <p:spPr>
          <a:xfrm>
            <a:off x="7919393" y="1146240"/>
            <a:ext cx="4444008" cy="694373"/>
          </a:xfrm>
          <a:prstGeom prst="rect">
            <a:avLst/>
          </a:prstGeom>
          <a:noFill/>
          <a:ln/>
        </p:spPr>
        <p:txBody>
          <a:bodyPr wrap="square" rtlCol="0" anchor="t"/>
          <a:lstStyle/>
          <a:p>
            <a:pPr marL="0" indent="0" algn="just">
              <a:lnSpc>
                <a:spcPts val="2734"/>
              </a:lnSpc>
              <a:buNone/>
            </a:pPr>
            <a:r>
              <a:rPr lang="en-US" sz="2187" b="1" dirty="0">
                <a:solidFill>
                  <a:schemeClr val="tx1">
                    <a:lumMod val="85000"/>
                    <a:lumOff val="15000"/>
                  </a:schemeClr>
                </a:solidFill>
                <a:ea typeface="Instrument Sans" pitchFamily="34" charset="-122"/>
                <a:cs typeface="Instrument Sans" pitchFamily="34" charset="-120"/>
              </a:rPr>
              <a:t>Gelişen Görüntüleme ve Planlama Özellikleri</a:t>
            </a:r>
            <a:endParaRPr lang="en-US" sz="2187" b="1" dirty="0">
              <a:solidFill>
                <a:schemeClr val="tx1">
                  <a:lumMod val="85000"/>
                  <a:lumOff val="15000"/>
                </a:schemeClr>
              </a:solidFill>
            </a:endParaRPr>
          </a:p>
        </p:txBody>
      </p:sp>
      <p:sp>
        <p:nvSpPr>
          <p:cNvPr id="12" name="Text 9"/>
          <p:cNvSpPr/>
          <p:nvPr/>
        </p:nvSpPr>
        <p:spPr>
          <a:xfrm>
            <a:off x="7931884" y="2021372"/>
            <a:ext cx="4444008" cy="1421606"/>
          </a:xfrm>
          <a:prstGeom prst="rect">
            <a:avLst/>
          </a:prstGeom>
          <a:noFill/>
          <a:ln/>
        </p:spPr>
        <p:txBody>
          <a:bodyPr wrap="square" rtlCol="0" anchor="t"/>
          <a:lstStyle/>
          <a:p>
            <a:pPr marL="0" indent="0" algn="just">
              <a:lnSpc>
                <a:spcPts val="2799"/>
              </a:lnSpc>
              <a:buNone/>
            </a:pPr>
            <a:r>
              <a:rPr lang="en-US" sz="1750" b="1" dirty="0">
                <a:solidFill>
                  <a:schemeClr val="tx1">
                    <a:lumMod val="85000"/>
                    <a:lumOff val="15000"/>
                  </a:schemeClr>
                </a:solidFill>
                <a:ea typeface="Instrument Sans" pitchFamily="34" charset="-122"/>
                <a:cs typeface="Instrument Sans" pitchFamily="34" charset="-120"/>
              </a:rPr>
              <a:t>Tomotherapy sistemlerindeki görüntüleme ve planlama araçları hızla ilerlemektedir. Bu sayede daha etkin tedavi planlaması ve takibi mümkün hale </a:t>
            </a:r>
            <a:r>
              <a:rPr lang="en-US" sz="1750" b="1" dirty="0" err="1">
                <a:solidFill>
                  <a:schemeClr val="tx1">
                    <a:lumMod val="85000"/>
                    <a:lumOff val="15000"/>
                  </a:schemeClr>
                </a:solidFill>
                <a:ea typeface="Instrument Sans" pitchFamily="34" charset="-122"/>
                <a:cs typeface="Instrument Sans" pitchFamily="34" charset="-120"/>
              </a:rPr>
              <a:t>gelmektedir</a:t>
            </a:r>
            <a:r>
              <a:rPr lang="en-US" sz="1750" b="1" dirty="0">
                <a:solidFill>
                  <a:schemeClr val="tx1">
                    <a:lumMod val="85000"/>
                    <a:lumOff val="15000"/>
                  </a:schemeClr>
                </a:solidFill>
                <a:ea typeface="Instrument Sans" pitchFamily="34" charset="-122"/>
                <a:cs typeface="Instrument Sans" pitchFamily="34" charset="-120"/>
              </a:rPr>
              <a:t>.</a:t>
            </a:r>
            <a:r>
              <a:rPr lang="tr-TR" sz="1750" b="1" dirty="0">
                <a:solidFill>
                  <a:schemeClr val="tx1">
                    <a:lumMod val="85000"/>
                    <a:lumOff val="15000"/>
                  </a:schemeClr>
                </a:solidFill>
                <a:ea typeface="Instrument Sans" pitchFamily="34" charset="-122"/>
                <a:cs typeface="Instrument Sans" pitchFamily="34" charset="-120"/>
              </a:rPr>
              <a:t> </a:t>
            </a:r>
            <a:r>
              <a:rPr lang="tr-TR" sz="1750" b="1" dirty="0" err="1">
                <a:solidFill>
                  <a:schemeClr val="tx1">
                    <a:lumMod val="85000"/>
                    <a:lumOff val="15000"/>
                  </a:schemeClr>
                </a:solidFill>
                <a:ea typeface="Instrument Sans" pitchFamily="34" charset="-122"/>
                <a:cs typeface="Instrument Sans" pitchFamily="34" charset="-120"/>
              </a:rPr>
              <a:t>Volo</a:t>
            </a:r>
            <a:r>
              <a:rPr lang="tr-TR" sz="1750" b="1" dirty="0">
                <a:solidFill>
                  <a:schemeClr val="tx1">
                    <a:lumMod val="85000"/>
                    <a:lumOff val="15000"/>
                  </a:schemeClr>
                </a:solidFill>
                <a:ea typeface="Instrument Sans" pitchFamily="34" charset="-122"/>
                <a:cs typeface="Instrument Sans" pitchFamily="34" charset="-120"/>
              </a:rPr>
              <a:t>-ultra</a:t>
            </a:r>
            <a:endParaRPr lang="en-US" sz="1750" b="1" dirty="0">
              <a:solidFill>
                <a:schemeClr val="tx1">
                  <a:lumMod val="85000"/>
                  <a:lumOff val="15000"/>
                </a:schemeClr>
              </a:solidFill>
            </a:endParaRPr>
          </a:p>
        </p:txBody>
      </p:sp>
      <p:sp>
        <p:nvSpPr>
          <p:cNvPr id="13" name="Shape 10"/>
          <p:cNvSpPr/>
          <p:nvPr/>
        </p:nvSpPr>
        <p:spPr>
          <a:xfrm>
            <a:off x="1926908" y="5507117"/>
            <a:ext cx="499943" cy="499943"/>
          </a:xfrm>
          <a:prstGeom prst="roundRect">
            <a:avLst>
              <a:gd name="adj" fmla="val 20000"/>
            </a:avLst>
          </a:prstGeom>
          <a:noFill/>
          <a:ln w="7620">
            <a:solidFill>
              <a:srgbClr val="C9CACE"/>
            </a:solidFill>
            <a:prstDash val="solid"/>
          </a:ln>
        </p:spPr>
        <p:txBody>
          <a:bodyPr/>
          <a:lstStyle/>
          <a:p>
            <a:pPr algn="just"/>
            <a:endParaRPr lang="tr-TR" b="1">
              <a:solidFill>
                <a:schemeClr val="tx1">
                  <a:lumMod val="85000"/>
                  <a:lumOff val="15000"/>
                </a:schemeClr>
              </a:solidFill>
            </a:endParaRPr>
          </a:p>
        </p:txBody>
      </p:sp>
      <p:sp>
        <p:nvSpPr>
          <p:cNvPr id="14" name="Text 11"/>
          <p:cNvSpPr/>
          <p:nvPr/>
        </p:nvSpPr>
        <p:spPr>
          <a:xfrm>
            <a:off x="2144913" y="5028739"/>
            <a:ext cx="193000" cy="416481"/>
          </a:xfrm>
          <a:prstGeom prst="rect">
            <a:avLst/>
          </a:prstGeom>
          <a:noFill/>
          <a:ln/>
        </p:spPr>
        <p:txBody>
          <a:bodyPr wrap="none" rtlCol="0" anchor="t"/>
          <a:lstStyle/>
          <a:p>
            <a:pPr marL="0" indent="0" algn="just">
              <a:lnSpc>
                <a:spcPts val="3281"/>
              </a:lnSpc>
              <a:buNone/>
            </a:pPr>
            <a:r>
              <a:rPr lang="en-US" sz="2624" b="1" dirty="0">
                <a:solidFill>
                  <a:schemeClr val="tx1">
                    <a:lumMod val="85000"/>
                    <a:lumOff val="15000"/>
                  </a:schemeClr>
                </a:solidFill>
                <a:ea typeface="Instrument Sans" pitchFamily="34" charset="-122"/>
                <a:cs typeface="Instrument Sans" pitchFamily="34" charset="-120"/>
              </a:rPr>
              <a:t>3</a:t>
            </a:r>
            <a:endParaRPr lang="en-US" sz="2624" b="1" dirty="0">
              <a:solidFill>
                <a:schemeClr val="tx1">
                  <a:lumMod val="85000"/>
                  <a:lumOff val="15000"/>
                </a:schemeClr>
              </a:solidFill>
            </a:endParaRPr>
          </a:p>
        </p:txBody>
      </p:sp>
      <p:sp>
        <p:nvSpPr>
          <p:cNvPr id="15" name="Text 12"/>
          <p:cNvSpPr/>
          <p:nvPr/>
        </p:nvSpPr>
        <p:spPr>
          <a:xfrm>
            <a:off x="2633249" y="4565777"/>
            <a:ext cx="3064193" cy="347186"/>
          </a:xfrm>
          <a:prstGeom prst="rect">
            <a:avLst/>
          </a:prstGeom>
          <a:noFill/>
          <a:ln/>
        </p:spPr>
        <p:txBody>
          <a:bodyPr wrap="none" rtlCol="0" anchor="t"/>
          <a:lstStyle/>
          <a:p>
            <a:pPr marL="0" indent="0" algn="just">
              <a:lnSpc>
                <a:spcPts val="2734"/>
              </a:lnSpc>
              <a:buNone/>
            </a:pPr>
            <a:r>
              <a:rPr lang="en-US" sz="2187" b="1" dirty="0">
                <a:solidFill>
                  <a:schemeClr val="tx1">
                    <a:lumMod val="85000"/>
                    <a:lumOff val="15000"/>
                  </a:schemeClr>
                </a:solidFill>
                <a:ea typeface="Instrument Sans" pitchFamily="34" charset="-122"/>
                <a:cs typeface="Instrument Sans" pitchFamily="34" charset="-120"/>
              </a:rPr>
              <a:t>Yeni Klinik Uygulamalar</a:t>
            </a:r>
            <a:endParaRPr lang="en-US" sz="2187" b="1" dirty="0">
              <a:solidFill>
                <a:schemeClr val="tx1">
                  <a:lumMod val="85000"/>
                  <a:lumOff val="15000"/>
                </a:schemeClr>
              </a:solidFill>
            </a:endParaRPr>
          </a:p>
        </p:txBody>
      </p:sp>
      <p:sp>
        <p:nvSpPr>
          <p:cNvPr id="16" name="Text 13"/>
          <p:cNvSpPr/>
          <p:nvPr/>
        </p:nvSpPr>
        <p:spPr>
          <a:xfrm>
            <a:off x="2649021" y="5050767"/>
            <a:ext cx="4444008" cy="1421606"/>
          </a:xfrm>
          <a:prstGeom prst="rect">
            <a:avLst/>
          </a:prstGeom>
          <a:noFill/>
          <a:ln/>
        </p:spPr>
        <p:txBody>
          <a:bodyPr wrap="square" rtlCol="0" anchor="t"/>
          <a:lstStyle/>
          <a:p>
            <a:pPr marL="0" indent="0" algn="just">
              <a:lnSpc>
                <a:spcPts val="2799"/>
              </a:lnSpc>
              <a:buNone/>
            </a:pPr>
            <a:r>
              <a:rPr lang="tr-TR" sz="1750" b="1" dirty="0" err="1">
                <a:solidFill>
                  <a:schemeClr val="tx1">
                    <a:lumMod val="85000"/>
                    <a:lumOff val="15000"/>
                  </a:schemeClr>
                </a:solidFill>
                <a:ea typeface="Instrument Sans" pitchFamily="34" charset="-122"/>
                <a:cs typeface="Instrument Sans" pitchFamily="34" charset="-120"/>
              </a:rPr>
              <a:t>Helikal</a:t>
            </a:r>
            <a:r>
              <a:rPr lang="tr-TR" sz="1750" b="1" dirty="0">
                <a:solidFill>
                  <a:schemeClr val="tx1">
                    <a:lumMod val="85000"/>
                    <a:lumOff val="15000"/>
                  </a:schemeClr>
                </a:solidFill>
                <a:ea typeface="Instrument Sans" pitchFamily="34" charset="-122"/>
                <a:cs typeface="Instrument Sans" pitchFamily="34" charset="-120"/>
              </a:rPr>
              <a:t> </a:t>
            </a:r>
            <a:r>
              <a:rPr lang="en-US" sz="1750" b="1" dirty="0" err="1">
                <a:solidFill>
                  <a:schemeClr val="tx1">
                    <a:lumMod val="85000"/>
                    <a:lumOff val="15000"/>
                  </a:schemeClr>
                </a:solidFill>
                <a:ea typeface="Instrument Sans" pitchFamily="34" charset="-122"/>
                <a:cs typeface="Instrument Sans" pitchFamily="34" charset="-120"/>
              </a:rPr>
              <a:t>Tomotherapy'nin</a:t>
            </a:r>
            <a:r>
              <a:rPr lang="en-US" sz="1750" b="1" dirty="0">
                <a:solidFill>
                  <a:schemeClr val="tx1">
                    <a:lumMod val="85000"/>
                    <a:lumOff val="15000"/>
                  </a:schemeClr>
                </a:solidFill>
                <a:ea typeface="Instrument Sans" pitchFamily="34" charset="-122"/>
                <a:cs typeface="Instrument Sans" pitchFamily="34" charset="-120"/>
              </a:rPr>
              <a:t> klinik kullanım alanları genişledikçe, daha fazla hasta için SRS ve SBRT tedavilerinin erişilebilir hale gelmesi </a:t>
            </a:r>
            <a:r>
              <a:rPr lang="en-US" sz="1750" b="1" dirty="0" err="1">
                <a:solidFill>
                  <a:schemeClr val="tx1">
                    <a:lumMod val="85000"/>
                    <a:lumOff val="15000"/>
                  </a:schemeClr>
                </a:solidFill>
                <a:ea typeface="Instrument Sans" pitchFamily="34" charset="-122"/>
                <a:cs typeface="Instrument Sans" pitchFamily="34" charset="-120"/>
              </a:rPr>
              <a:t>beklenmektedir</a:t>
            </a:r>
            <a:r>
              <a:rPr lang="en-US" sz="1750" b="1" dirty="0">
                <a:solidFill>
                  <a:schemeClr val="tx1">
                    <a:lumMod val="85000"/>
                    <a:lumOff val="15000"/>
                  </a:schemeClr>
                </a:solidFill>
                <a:ea typeface="Instrument Sans" pitchFamily="34" charset="-122"/>
                <a:cs typeface="Instrument Sans" pitchFamily="34" charset="-120"/>
              </a:rPr>
              <a:t>.</a:t>
            </a:r>
            <a:endParaRPr lang="en-US" sz="1750" b="1" dirty="0">
              <a:solidFill>
                <a:schemeClr val="tx1">
                  <a:lumMod val="85000"/>
                  <a:lumOff val="15000"/>
                </a:schemeClr>
              </a:solidFill>
            </a:endParaRPr>
          </a:p>
        </p:txBody>
      </p:sp>
      <p:sp>
        <p:nvSpPr>
          <p:cNvPr id="17" name="Shape 14"/>
          <p:cNvSpPr/>
          <p:nvPr/>
        </p:nvSpPr>
        <p:spPr>
          <a:xfrm>
            <a:off x="7315200" y="5507117"/>
            <a:ext cx="499943" cy="499943"/>
          </a:xfrm>
          <a:prstGeom prst="roundRect">
            <a:avLst>
              <a:gd name="adj" fmla="val 20000"/>
            </a:avLst>
          </a:prstGeom>
          <a:noFill/>
          <a:ln w="7620">
            <a:solidFill>
              <a:srgbClr val="C9CACE"/>
            </a:solidFill>
            <a:prstDash val="solid"/>
          </a:ln>
        </p:spPr>
        <p:txBody>
          <a:bodyPr/>
          <a:lstStyle/>
          <a:p>
            <a:pPr algn="just"/>
            <a:endParaRPr lang="tr-TR" b="1">
              <a:solidFill>
                <a:schemeClr val="tx1">
                  <a:lumMod val="85000"/>
                  <a:lumOff val="15000"/>
                </a:schemeClr>
              </a:solidFill>
            </a:endParaRPr>
          </a:p>
        </p:txBody>
      </p:sp>
      <p:sp>
        <p:nvSpPr>
          <p:cNvPr id="18" name="Text 15"/>
          <p:cNvSpPr/>
          <p:nvPr/>
        </p:nvSpPr>
        <p:spPr>
          <a:xfrm>
            <a:off x="7537373" y="5064009"/>
            <a:ext cx="205026" cy="416481"/>
          </a:xfrm>
          <a:prstGeom prst="rect">
            <a:avLst/>
          </a:prstGeom>
          <a:noFill/>
          <a:ln/>
        </p:spPr>
        <p:txBody>
          <a:bodyPr wrap="none" rtlCol="0" anchor="t"/>
          <a:lstStyle/>
          <a:p>
            <a:pPr marL="0" indent="0" algn="just">
              <a:lnSpc>
                <a:spcPts val="3281"/>
              </a:lnSpc>
              <a:buNone/>
            </a:pPr>
            <a:r>
              <a:rPr lang="en-US" sz="2624" b="1" dirty="0">
                <a:solidFill>
                  <a:schemeClr val="tx1">
                    <a:lumMod val="85000"/>
                    <a:lumOff val="15000"/>
                  </a:schemeClr>
                </a:solidFill>
                <a:ea typeface="Instrument Sans" pitchFamily="34" charset="-122"/>
                <a:cs typeface="Instrument Sans" pitchFamily="34" charset="-120"/>
              </a:rPr>
              <a:t>4</a:t>
            </a:r>
            <a:endParaRPr lang="en-US" sz="2624" b="1" dirty="0">
              <a:solidFill>
                <a:schemeClr val="tx1">
                  <a:lumMod val="85000"/>
                  <a:lumOff val="15000"/>
                </a:schemeClr>
              </a:solidFill>
            </a:endParaRPr>
          </a:p>
        </p:txBody>
      </p:sp>
      <p:sp>
        <p:nvSpPr>
          <p:cNvPr id="19" name="Text 16"/>
          <p:cNvSpPr/>
          <p:nvPr/>
        </p:nvSpPr>
        <p:spPr>
          <a:xfrm>
            <a:off x="7848626" y="4593639"/>
            <a:ext cx="3793927" cy="347186"/>
          </a:xfrm>
          <a:prstGeom prst="rect">
            <a:avLst/>
          </a:prstGeom>
          <a:noFill/>
          <a:ln/>
        </p:spPr>
        <p:txBody>
          <a:bodyPr wrap="none" rtlCol="0" anchor="t"/>
          <a:lstStyle/>
          <a:p>
            <a:pPr marL="0" indent="0" algn="just">
              <a:lnSpc>
                <a:spcPts val="2734"/>
              </a:lnSpc>
              <a:buNone/>
            </a:pPr>
            <a:r>
              <a:rPr lang="en-US" sz="2187" b="1" dirty="0">
                <a:solidFill>
                  <a:schemeClr val="tx1">
                    <a:lumMod val="85000"/>
                    <a:lumOff val="15000"/>
                  </a:schemeClr>
                </a:solidFill>
                <a:ea typeface="Instrument Sans" pitchFamily="34" charset="-122"/>
                <a:cs typeface="Instrument Sans" pitchFamily="34" charset="-120"/>
              </a:rPr>
              <a:t>Tedavi Etkinliğinin Artırılması</a:t>
            </a:r>
            <a:endParaRPr lang="en-US" sz="2187" b="1" dirty="0">
              <a:solidFill>
                <a:schemeClr val="tx1">
                  <a:lumMod val="85000"/>
                  <a:lumOff val="15000"/>
                </a:schemeClr>
              </a:solidFill>
            </a:endParaRPr>
          </a:p>
        </p:txBody>
      </p:sp>
      <p:sp>
        <p:nvSpPr>
          <p:cNvPr id="20" name="Text 17"/>
          <p:cNvSpPr/>
          <p:nvPr/>
        </p:nvSpPr>
        <p:spPr>
          <a:xfrm>
            <a:off x="7919393" y="5024301"/>
            <a:ext cx="4444008" cy="1421606"/>
          </a:xfrm>
          <a:prstGeom prst="rect">
            <a:avLst/>
          </a:prstGeom>
          <a:noFill/>
          <a:ln/>
        </p:spPr>
        <p:txBody>
          <a:bodyPr wrap="square" rtlCol="0" anchor="t"/>
          <a:lstStyle/>
          <a:p>
            <a:pPr marL="0" indent="0" algn="just">
              <a:lnSpc>
                <a:spcPts val="2799"/>
              </a:lnSpc>
              <a:buNone/>
            </a:pPr>
            <a:r>
              <a:rPr lang="en-US" sz="1750" b="1" dirty="0">
                <a:solidFill>
                  <a:schemeClr val="tx1">
                    <a:lumMod val="85000"/>
                    <a:lumOff val="15000"/>
                  </a:schemeClr>
                </a:solidFill>
                <a:ea typeface="Instrument Sans" pitchFamily="34" charset="-122"/>
                <a:cs typeface="Instrument Sans" pitchFamily="34" charset="-120"/>
              </a:rPr>
              <a:t>Gelecekte, Tomotherapy'nin tedavi etkinliğini daha da artıracak </a:t>
            </a:r>
            <a:r>
              <a:rPr lang="en-US" sz="1750" b="1" dirty="0" err="1">
                <a:solidFill>
                  <a:schemeClr val="tx1">
                    <a:lumMod val="85000"/>
                    <a:lumOff val="15000"/>
                  </a:schemeClr>
                </a:solidFill>
                <a:ea typeface="Instrument Sans" pitchFamily="34" charset="-122"/>
                <a:cs typeface="Instrument Sans" pitchFamily="34" charset="-120"/>
              </a:rPr>
              <a:t>iyileştirmeler</a:t>
            </a:r>
            <a:r>
              <a:rPr lang="en-US" sz="1750" b="1" dirty="0">
                <a:solidFill>
                  <a:schemeClr val="tx1">
                    <a:lumMod val="85000"/>
                    <a:lumOff val="15000"/>
                  </a:schemeClr>
                </a:solidFill>
                <a:ea typeface="Instrument Sans" pitchFamily="34" charset="-122"/>
                <a:cs typeface="Instrument Sans" pitchFamily="34" charset="-120"/>
              </a:rPr>
              <a:t> </a:t>
            </a:r>
            <a:r>
              <a:rPr lang="en-US" sz="1750" b="1" dirty="0" err="1">
                <a:solidFill>
                  <a:schemeClr val="tx1">
                    <a:lumMod val="85000"/>
                    <a:lumOff val="15000"/>
                  </a:schemeClr>
                </a:solidFill>
                <a:ea typeface="Instrument Sans" pitchFamily="34" charset="-122"/>
                <a:cs typeface="Instrument Sans" pitchFamily="34" charset="-120"/>
              </a:rPr>
              <a:t>ve</a:t>
            </a:r>
            <a:r>
              <a:rPr lang="tr-TR" sz="1750" b="1" dirty="0">
                <a:solidFill>
                  <a:schemeClr val="tx1">
                    <a:lumMod val="85000"/>
                    <a:lumOff val="15000"/>
                  </a:schemeClr>
                </a:solidFill>
                <a:ea typeface="Instrument Sans" pitchFamily="34" charset="-122"/>
                <a:cs typeface="Instrument Sans" pitchFamily="34" charset="-120"/>
              </a:rPr>
              <a:t> klinik çalışmalar sistematik yazılım güncellemeleri </a:t>
            </a:r>
            <a:r>
              <a:rPr lang="en-US" sz="1750" b="1" dirty="0">
                <a:solidFill>
                  <a:schemeClr val="tx1">
                    <a:lumMod val="85000"/>
                    <a:lumOff val="15000"/>
                  </a:schemeClr>
                </a:solidFill>
                <a:ea typeface="Instrument Sans" pitchFamily="34" charset="-122"/>
                <a:cs typeface="Instrument Sans" pitchFamily="34" charset="-120"/>
              </a:rPr>
              <a:t> kombinasyon </a:t>
            </a:r>
            <a:r>
              <a:rPr lang="en-US" sz="1750" b="1" dirty="0" err="1">
                <a:solidFill>
                  <a:schemeClr val="tx1">
                    <a:lumMod val="85000"/>
                    <a:lumOff val="15000"/>
                  </a:schemeClr>
                </a:solidFill>
                <a:ea typeface="Instrument Sans" pitchFamily="34" charset="-122"/>
                <a:cs typeface="Instrument Sans" pitchFamily="34" charset="-120"/>
              </a:rPr>
              <a:t>tedavileri</a:t>
            </a:r>
            <a:r>
              <a:rPr lang="en-US" sz="1750" b="1" dirty="0">
                <a:solidFill>
                  <a:schemeClr val="tx1">
                    <a:lumMod val="85000"/>
                    <a:lumOff val="15000"/>
                  </a:schemeClr>
                </a:solidFill>
                <a:ea typeface="Instrument Sans" pitchFamily="34" charset="-122"/>
                <a:cs typeface="Instrument Sans" pitchFamily="34" charset="-120"/>
              </a:rPr>
              <a:t> </a:t>
            </a:r>
            <a:r>
              <a:rPr lang="en-US" sz="1750" b="1" dirty="0" err="1">
                <a:solidFill>
                  <a:schemeClr val="tx1">
                    <a:lumMod val="85000"/>
                    <a:lumOff val="15000"/>
                  </a:schemeClr>
                </a:solidFill>
                <a:ea typeface="Instrument Sans" pitchFamily="34" charset="-122"/>
                <a:cs typeface="Instrument Sans" pitchFamily="34" charset="-120"/>
              </a:rPr>
              <a:t>üzerinde</a:t>
            </a:r>
            <a:r>
              <a:rPr lang="tr-TR" sz="1750" b="1" dirty="0">
                <a:solidFill>
                  <a:schemeClr val="tx1">
                    <a:lumMod val="85000"/>
                    <a:lumOff val="15000"/>
                  </a:schemeClr>
                </a:solidFill>
                <a:ea typeface="Instrument Sans" pitchFamily="34" charset="-122"/>
                <a:cs typeface="Instrument Sans" pitchFamily="34" charset="-120"/>
              </a:rPr>
              <a:t>ki başarısını destekleyecektir.</a:t>
            </a:r>
            <a:endParaRPr lang="en-US" sz="1750" b="1" dirty="0">
              <a:solidFill>
                <a:schemeClr val="tx1">
                  <a:lumMod val="85000"/>
                  <a:lumOff val="15000"/>
                </a:schemeClr>
              </a:solidFill>
            </a:endParaRPr>
          </a:p>
        </p:txBody>
      </p:sp>
      <p:sp>
        <p:nvSpPr>
          <p:cNvPr id="21" name="Metin kutusu 20">
            <a:extLst>
              <a:ext uri="{FF2B5EF4-FFF2-40B4-BE49-F238E27FC236}">
                <a16:creationId xmlns:a16="http://schemas.microsoft.com/office/drawing/2014/main" id="{C4CB1F62-71E8-B5C2-89EA-E82813F757CE}"/>
              </a:ext>
            </a:extLst>
          </p:cNvPr>
          <p:cNvSpPr txBox="1"/>
          <p:nvPr/>
        </p:nvSpPr>
        <p:spPr>
          <a:xfrm>
            <a:off x="2241413" y="7106704"/>
            <a:ext cx="9936550" cy="707886"/>
          </a:xfrm>
          <a:prstGeom prst="rect">
            <a:avLst/>
          </a:prstGeom>
          <a:noFill/>
        </p:spPr>
        <p:txBody>
          <a:bodyPr wrap="square" rtlCol="0">
            <a:spAutoFit/>
          </a:bodyPr>
          <a:lstStyle/>
          <a:p>
            <a:pPr algn="just"/>
            <a:r>
              <a:rPr lang="tr-TR" sz="2000" b="1" dirty="0"/>
              <a:t>Sonuç olarak, radyoterapide </a:t>
            </a:r>
            <a:r>
              <a:rPr lang="tr-TR" sz="2000" b="1" dirty="0" err="1"/>
              <a:t>helikal</a:t>
            </a:r>
            <a:r>
              <a:rPr lang="tr-TR" sz="2000" b="1" dirty="0"/>
              <a:t> tedavi, kanser tedavisinde önemli avantajlar sağlayan ve gelecekte daha da gelişmeye devam edecek bir yöntemdir.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D57A05E-694C-FCF3-FFB6-B273BAD9E6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014" y="478756"/>
            <a:ext cx="9367157" cy="6602401"/>
          </a:xfrm>
          <a:prstGeom prst="rect">
            <a:avLst/>
          </a:prstGeom>
        </p:spPr>
      </p:pic>
      <p:sp>
        <p:nvSpPr>
          <p:cNvPr id="3" name="Metin kutusu 2">
            <a:extLst>
              <a:ext uri="{FF2B5EF4-FFF2-40B4-BE49-F238E27FC236}">
                <a16:creationId xmlns:a16="http://schemas.microsoft.com/office/drawing/2014/main" id="{589C1D03-E371-AE7F-ECD7-D2071014B7C4}"/>
              </a:ext>
            </a:extLst>
          </p:cNvPr>
          <p:cNvSpPr txBox="1"/>
          <p:nvPr/>
        </p:nvSpPr>
        <p:spPr>
          <a:xfrm>
            <a:off x="2841171" y="7152382"/>
            <a:ext cx="9160329" cy="1077218"/>
          </a:xfrm>
          <a:prstGeom prst="rect">
            <a:avLst/>
          </a:prstGeom>
          <a:noFill/>
        </p:spPr>
        <p:txBody>
          <a:bodyPr wrap="square" rtlCol="0">
            <a:spAutoFit/>
          </a:bodyPr>
          <a:lstStyle/>
          <a:p>
            <a:pPr algn="ctr"/>
            <a:r>
              <a:rPr lang="tr-TR" sz="3200" b="1" dirty="0">
                <a:solidFill>
                  <a:schemeClr val="tx1">
                    <a:lumMod val="85000"/>
                    <a:lumOff val="15000"/>
                  </a:schemeClr>
                </a:solidFill>
              </a:rPr>
              <a:t>PAMUKKALE ÜNİVERSİTESİ RADYASYON ONKOLOJİSİ </a:t>
            </a:r>
          </a:p>
          <a:p>
            <a:pPr algn="ctr"/>
            <a:r>
              <a:rPr lang="tr-TR" sz="3200" b="1" dirty="0">
                <a:solidFill>
                  <a:schemeClr val="tx1">
                    <a:lumMod val="85000"/>
                    <a:lumOff val="15000"/>
                  </a:schemeClr>
                </a:solidFill>
              </a:rPr>
              <a:t>TEŞEKKÜRLER</a:t>
            </a:r>
          </a:p>
        </p:txBody>
      </p:sp>
    </p:spTree>
    <p:extLst>
      <p:ext uri="{BB962C8B-B14F-4D97-AF65-F5344CB8AC3E}">
        <p14:creationId xmlns:p14="http://schemas.microsoft.com/office/powerpoint/2010/main" val="3590567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A25AA42-F989-4D38-A936-BE2F293699AA}">
  <we:reference id="wa200005566" version="3.0.0.2" store="tr-TR"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1111</TotalTime>
  <Words>1327</Words>
  <Application>Microsoft Office PowerPoint</Application>
  <PresentationFormat>Özel</PresentationFormat>
  <Paragraphs>206</Paragraphs>
  <Slides>26</Slides>
  <Notes>6</Notes>
  <HiddenSlides>0</HiddenSlides>
  <MMClips>4</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26</vt:i4>
      </vt:variant>
    </vt:vector>
  </HeadingPairs>
  <TitlesOfParts>
    <vt:vector size="39" baseType="lpstr">
      <vt:lpstr>MS PGothic</vt:lpstr>
      <vt:lpstr>Arial</vt:lpstr>
      <vt:lpstr>Arial Rounded MT Bold</vt:lpstr>
      <vt:lpstr>Barlow</vt:lpstr>
      <vt:lpstr>Calibri</vt:lpstr>
      <vt:lpstr>GE Inspira</vt:lpstr>
      <vt:lpstr>Instrument Sans</vt:lpstr>
      <vt:lpstr>Montserrat</vt:lpstr>
      <vt:lpstr>Poppins Light</vt:lpstr>
      <vt:lpstr>Poppins SemiBold</vt:lpstr>
      <vt:lpstr>Tahoma</vt:lpstr>
      <vt:lpstr>Times New Roman</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dmk Antalya</cp:lastModifiedBy>
  <cp:revision>64</cp:revision>
  <dcterms:created xsi:type="dcterms:W3CDTF">2024-05-02T19:32:59Z</dcterms:created>
  <dcterms:modified xsi:type="dcterms:W3CDTF">2024-05-13T08:49:25Z</dcterms:modified>
</cp:coreProperties>
</file>