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95" r:id="rId10"/>
    <p:sldId id="297" r:id="rId11"/>
    <p:sldId id="296" r:id="rId12"/>
    <p:sldId id="298" r:id="rId13"/>
    <p:sldId id="300" r:id="rId14"/>
    <p:sldId id="301" r:id="rId15"/>
    <p:sldId id="302" r:id="rId16"/>
    <p:sldId id="303" r:id="rId17"/>
    <p:sldId id="305" r:id="rId18"/>
    <p:sldId id="306" r:id="rId19"/>
    <p:sldId id="308" r:id="rId20"/>
    <p:sldId id="309" r:id="rId21"/>
    <p:sldId id="321" r:id="rId22"/>
    <p:sldId id="320" r:id="rId23"/>
    <p:sldId id="322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3" r:id="rId32"/>
    <p:sldId id="336" r:id="rId33"/>
    <p:sldId id="337" r:id="rId34"/>
    <p:sldId id="342" r:id="rId35"/>
    <p:sldId id="343" r:id="rId36"/>
    <p:sldId id="344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6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999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Orta Stil 1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2" autoAdjust="0"/>
    <p:restoredTop sz="94660"/>
  </p:normalViewPr>
  <p:slideViewPr>
    <p:cSldViewPr snapToGrid="0">
      <p:cViewPr>
        <p:scale>
          <a:sx n="100" d="100"/>
          <a:sy n="100" d="100"/>
        </p:scale>
        <p:origin x="58" y="58"/>
      </p:cViewPr>
      <p:guideLst>
        <p:guide orient="horz" pos="2160"/>
        <p:guide pos="3840"/>
        <p:guide orient="horz" pos="6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2022-23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</c:spPr>
          <c:dPt>
            <c:idx val="0"/>
            <c:bubble3D val="0"/>
            <c:spPr>
              <a:solidFill>
                <a:srgbClr val="CC0000"/>
              </a:solidFill>
              <a:ln w="19050">
                <a:solidFill>
                  <a:srgbClr val="FF006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676-4FFC-81F5-DB5F147007E8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676-4FFC-81F5-DB5F147007E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2"/>
                <c:pt idx="0">
                  <c:v>Kız Öğrenci</c:v>
                </c:pt>
                <c:pt idx="1">
                  <c:v>Erkek Öğrenci</c:v>
                </c:pt>
              </c:strCache>
              <c:extLst/>
            </c:strRef>
          </c:cat>
          <c:val>
            <c:numRef>
              <c:f>Sayfa1!$B$2:$B$5</c:f>
              <c:numCache>
                <c:formatCode>General</c:formatCode>
                <c:ptCount val="2"/>
                <c:pt idx="0">
                  <c:v>70.12</c:v>
                </c:pt>
                <c:pt idx="1">
                  <c:v>29.88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676-4FFC-81F5-DB5F147007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dirty="0"/>
              <a:t>2023-24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2023-24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rgbClr val="00B0F0"/>
              </a:solidFill>
            </a:ln>
          </c:spPr>
          <c:dPt>
            <c:idx val="0"/>
            <c:bubble3D val="0"/>
            <c:spPr>
              <a:solidFill>
                <a:srgbClr val="CC0000"/>
              </a:solidFill>
              <a:ln w="19050">
                <a:solidFill>
                  <a:srgbClr val="FF0066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4F3-4106-9CF1-03BEB43CB77B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4F3-4106-9CF1-03BEB43CB77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2"/>
                <c:pt idx="0">
                  <c:v>Kız Öğrenci</c:v>
                </c:pt>
                <c:pt idx="1">
                  <c:v>Erkek Öğrenci</c:v>
                </c:pt>
              </c:strCache>
              <c:extLst/>
            </c:strRef>
          </c:cat>
          <c:val>
            <c:numRef>
              <c:f>Sayfa1!$B$2:$B$5</c:f>
              <c:numCache>
                <c:formatCode>General</c:formatCode>
                <c:ptCount val="2"/>
                <c:pt idx="0">
                  <c:v>73.83</c:v>
                </c:pt>
                <c:pt idx="1">
                  <c:v>26.17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C4F3-4106-9CF1-03BEB43CB7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Yerleşenlerin Öğrenim Durum Yüzdeleri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Sayfa1!$A$2:$A$6</c:f>
              <c:strCache>
                <c:ptCount val="5"/>
                <c:pt idx="0">
                  <c:v>Liseden mezun daha önce hiç üniversiteye yerleşmemiş</c:v>
                </c:pt>
                <c:pt idx="1">
                  <c:v>Liseden yeni mezun ÖSYS ye ilk defa girdi</c:v>
                </c:pt>
                <c:pt idx="2">
                  <c:v>Üniversitede öğrenci iken sınava girip buraya yerleşti</c:v>
                </c:pt>
                <c:pt idx="3">
                  <c:v>Bir üniversiteden daha önce mezun olmuş</c:v>
                </c:pt>
                <c:pt idx="4">
                  <c:v>Diğer</c:v>
                </c:pt>
              </c:strCache>
            </c:strRef>
          </c:cat>
          <c:val>
            <c:numRef>
              <c:f>Sayfa1!$B$2:$B$6</c:f>
              <c:numCache>
                <c:formatCode>0%</c:formatCode>
                <c:ptCount val="5"/>
                <c:pt idx="0">
                  <c:v>0.51</c:v>
                </c:pt>
                <c:pt idx="1">
                  <c:v>0.32</c:v>
                </c:pt>
                <c:pt idx="2">
                  <c:v>0.08</c:v>
                </c:pt>
                <c:pt idx="3">
                  <c:v>0.06</c:v>
                </c:pt>
                <c:pt idx="4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7B-43A0-B5D7-7459250C0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40977695"/>
        <c:axId val="1079117056"/>
      </c:barChart>
      <c:catAx>
        <c:axId val="1740977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079117056"/>
        <c:crosses val="autoZero"/>
        <c:auto val="1"/>
        <c:lblAlgn val="ctr"/>
        <c:lblOffset val="100"/>
        <c:noMultiLvlLbl val="0"/>
      </c:catAx>
      <c:valAx>
        <c:axId val="10791170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740977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Aynı Şehir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Sayfa1!$A$2:$A$4</c:f>
              <c:strCache>
                <c:ptCount val="3"/>
                <c:pt idx="0">
                  <c:v>Devlet Üniversiteleri</c:v>
                </c:pt>
                <c:pt idx="1">
                  <c:v>Vakıf Üniversiteleri</c:v>
                </c:pt>
                <c:pt idx="2">
                  <c:v>KKTC Üniversiteleri</c:v>
                </c:pt>
              </c:strCache>
            </c:strRef>
          </c:cat>
          <c:val>
            <c:numRef>
              <c:f>Sayfa1!$B$2:$B$4</c:f>
              <c:numCache>
                <c:formatCode>0.00%</c:formatCode>
                <c:ptCount val="3"/>
                <c:pt idx="0">
                  <c:v>0.51900000000000002</c:v>
                </c:pt>
                <c:pt idx="1">
                  <c:v>0.77200000000000002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7B-43A0-B5D7-7459250C0CDE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Farklı Şehir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Sayfa1!$A$2:$A$4</c:f>
              <c:strCache>
                <c:ptCount val="3"/>
                <c:pt idx="0">
                  <c:v>Devlet Üniversiteleri</c:v>
                </c:pt>
                <c:pt idx="1">
                  <c:v>Vakıf Üniversiteleri</c:v>
                </c:pt>
                <c:pt idx="2">
                  <c:v>KKTC Üniversiteleri</c:v>
                </c:pt>
              </c:strCache>
            </c:strRef>
          </c:cat>
          <c:val>
            <c:numRef>
              <c:f>Sayfa1!$C$2:$C$4</c:f>
              <c:numCache>
                <c:formatCode>0.00%</c:formatCode>
                <c:ptCount val="3"/>
                <c:pt idx="0">
                  <c:v>0.49099999999999999</c:v>
                </c:pt>
                <c:pt idx="1">
                  <c:v>0.22800000000000001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85-4D7F-A456-9FE6698E2F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40977695"/>
        <c:axId val="1079117056"/>
      </c:barChart>
      <c:catAx>
        <c:axId val="17409776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079117056"/>
        <c:crosses val="autoZero"/>
        <c:auto val="1"/>
        <c:lblAlgn val="ctr"/>
        <c:lblOffset val="100"/>
        <c:noMultiLvlLbl val="0"/>
      </c:catAx>
      <c:valAx>
        <c:axId val="10791170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740977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44EF2-5EA2-47AD-BF4B-F20A0706037C}" type="datetimeFigureOut">
              <a:rPr lang="tr-TR" smtClean="0"/>
              <a:t>13.05.2024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3F0F1A-D54A-4528-AD53-406CFD603D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0747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Bu kitapların yeniden basılması ya da yeni bir kitabın yazılması öğrencilerin ana dildeki kaynak sorununa çözüm olacaktır.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F0F1A-D54A-4528-AD53-406CFD603DBE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5626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58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191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34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416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91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03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915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629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645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89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GB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GB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94A77-BD19-4013-B3B7-05EDC481F6A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780C6-D17E-477B-8C63-1B8C8FC14F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312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kariyerkapisi.cbiko.gov.tr/ulusalstajprogrami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kariyerkapisi.cbiko.gov.tr/ulusalstajprogrami" TargetMode="Externa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874827" cy="2387600"/>
          </a:xfrm>
        </p:spPr>
        <p:txBody>
          <a:bodyPr>
            <a:normAutofit/>
          </a:bodyPr>
          <a:lstStyle/>
          <a:p>
            <a:pPr algn="r"/>
            <a:r>
              <a:rPr lang="tr-TR" sz="40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ea typeface="Roboto Bk" pitchFamily="2" charset="0"/>
                <a:cs typeface="Calibri" panose="020F0502020204030204" pitchFamily="34" charset="0"/>
              </a:rPr>
              <a:t>RTT Eğitiminde Güncel Durum</a:t>
            </a:r>
            <a:endParaRPr lang="en-GB" sz="40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986501"/>
            <a:ext cx="9874826" cy="2393517"/>
          </a:xfrm>
        </p:spPr>
        <p:txBody>
          <a:bodyPr>
            <a:normAutofit/>
          </a:bodyPr>
          <a:lstStyle/>
          <a:p>
            <a:pPr indent="631825" algn="r">
              <a:spcBef>
                <a:spcPct val="0"/>
              </a:spcBef>
            </a:pPr>
            <a:endParaRPr lang="tr-TR" sz="2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631825" algn="r">
              <a:spcBef>
                <a:spcPct val="0"/>
              </a:spcBef>
            </a:pPr>
            <a:endParaRPr lang="tr-TR" sz="2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indent="631825" algn="r">
              <a:spcBef>
                <a:spcPct val="0"/>
              </a:spcBef>
            </a:pPr>
            <a:r>
              <a:rPr lang="tr-TR" sz="26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Öğr. Gör. Özlem Göksel</a:t>
            </a:r>
          </a:p>
          <a:p>
            <a:pPr algn="r">
              <a:spcBef>
                <a:spcPct val="0"/>
              </a:spcBef>
            </a:pPr>
            <a:endParaRPr lang="tr-TR" sz="3600" baseline="30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ct val="0"/>
              </a:spcBef>
            </a:pPr>
            <a:r>
              <a:rPr lang="tr-TR" sz="3600" baseline="30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Acıbadem Üniversitesi SHMYO Radyoterapi Programı</a:t>
            </a:r>
            <a:endParaRPr lang="tr-TR" sz="17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pic>
        <p:nvPicPr>
          <p:cNvPr id="4" name="Picture 3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492798"/>
            <a:ext cx="1446594" cy="1687694"/>
          </a:xfrm>
          <a:prstGeom prst="rect">
            <a:avLst/>
          </a:prstGeom>
          <a:ln>
            <a:noFill/>
          </a:ln>
          <a:effectLst>
            <a:glow rad="127000">
              <a:schemeClr val="bg1">
                <a:lumMod val="8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83980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RTT Eğitimi Verilen Üniversiteler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r>
              <a:rPr lang="tr-TR" altLang="en-US" dirty="0"/>
              <a:t>Ülkemizde 29 üniversitede radyoterapi teknikerliği eğitimi verilmektedir. </a:t>
            </a:r>
          </a:p>
          <a:p>
            <a:pPr marL="0" indent="0">
              <a:buNone/>
            </a:pPr>
            <a:endParaRPr lang="tr-TR" altLang="en-US" dirty="0"/>
          </a:p>
          <a:p>
            <a:r>
              <a:rPr lang="tr-TR" altLang="en-US" dirty="0"/>
              <a:t>Bu üniversitelerin;</a:t>
            </a:r>
          </a:p>
          <a:p>
            <a:pPr>
              <a:buFont typeface="Wingdings" panose="05000000000000000000" charset="0"/>
              <a:buChar char="Ø"/>
            </a:pPr>
            <a:r>
              <a:rPr lang="tr-TR" altLang="en-US" dirty="0"/>
              <a:t>8’i devlet,</a:t>
            </a:r>
          </a:p>
          <a:p>
            <a:pPr>
              <a:buFont typeface="Wingdings" panose="05000000000000000000" charset="0"/>
              <a:buChar char="Ø"/>
            </a:pPr>
            <a:r>
              <a:rPr lang="tr-TR" altLang="en-US" dirty="0"/>
              <a:t>17’i vakıf</a:t>
            </a:r>
          </a:p>
          <a:p>
            <a:pPr>
              <a:buFont typeface="Wingdings" panose="05000000000000000000" charset="0"/>
              <a:buChar char="Ø"/>
            </a:pPr>
            <a:r>
              <a:rPr lang="tr-TR" altLang="en-US" dirty="0"/>
              <a:t>4’ü KKTC üniversitesidir.</a:t>
            </a:r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endParaRPr lang="tr-TR" sz="24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6754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RTT Eğitimi Verilen Üniversiteler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 Üç Yılın Verileri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5F2DA792-D24F-8FBC-19CF-1F7B82152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477046"/>
              </p:ext>
            </p:extLst>
          </p:nvPr>
        </p:nvGraphicFramePr>
        <p:xfrm>
          <a:off x="2491273" y="2687319"/>
          <a:ext cx="6966856" cy="2239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714">
                  <a:extLst>
                    <a:ext uri="{9D8B030D-6E8A-4147-A177-3AD203B41FA5}">
                      <a16:colId xmlns:a16="http://schemas.microsoft.com/office/drawing/2014/main" val="3255061808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3850583122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2208720862"/>
                    </a:ext>
                  </a:extLst>
                </a:gridCol>
                <a:gridCol w="1741714">
                  <a:extLst>
                    <a:ext uri="{9D8B030D-6E8A-4147-A177-3AD203B41FA5}">
                      <a16:colId xmlns:a16="http://schemas.microsoft.com/office/drawing/2014/main" val="968883350"/>
                    </a:ext>
                  </a:extLst>
                </a:gridCol>
              </a:tblGrid>
              <a:tr h="559811"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Eğitim Dönemi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Devlet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Vakıf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KKTC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70977518"/>
                  </a:ext>
                </a:extLst>
              </a:tr>
              <a:tr h="559811"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2021-22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02383275"/>
                  </a:ext>
                </a:extLst>
              </a:tr>
              <a:tr h="559811"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2022-23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10963762"/>
                  </a:ext>
                </a:extLst>
              </a:tr>
              <a:tr h="559811"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2023-24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tr-TR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2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tr-T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5041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7046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Üniversite Türlerine Göre Kontenjan/Yerleşme Oranları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Devlet Üniversiteleri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C2C0F4D3-A639-226D-C386-C1EF40C2076B}"/>
              </a:ext>
            </a:extLst>
          </p:cNvPr>
          <p:cNvSpPr txBox="1"/>
          <p:nvPr/>
        </p:nvSpPr>
        <p:spPr>
          <a:xfrm>
            <a:off x="1754155" y="6271566"/>
            <a:ext cx="6277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altLang="en-US" sz="1400" i="1" dirty="0"/>
              <a:t>*2023 verilerine göre alfabetik olarak sıralanmıştır.</a:t>
            </a:r>
          </a:p>
          <a:p>
            <a:r>
              <a:rPr lang="tr-TR" altLang="en-US" sz="1400" i="1" dirty="0"/>
              <a:t>https://yokatlas.yok.gov.tr</a:t>
            </a:r>
          </a:p>
        </p:txBody>
      </p:sp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FAB9CF5F-CE59-E124-2C6B-05D888756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709115"/>
              </p:ext>
            </p:extLst>
          </p:nvPr>
        </p:nvGraphicFramePr>
        <p:xfrm>
          <a:off x="1754155" y="1287624"/>
          <a:ext cx="9414592" cy="4983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6824">
                  <a:extLst>
                    <a:ext uri="{9D8B030D-6E8A-4147-A177-3AD203B41FA5}">
                      <a16:colId xmlns:a16="http://schemas.microsoft.com/office/drawing/2014/main" val="2180284100"/>
                    </a:ext>
                  </a:extLst>
                </a:gridCol>
                <a:gridCol w="1176824">
                  <a:extLst>
                    <a:ext uri="{9D8B030D-6E8A-4147-A177-3AD203B41FA5}">
                      <a16:colId xmlns:a16="http://schemas.microsoft.com/office/drawing/2014/main" val="1937042393"/>
                    </a:ext>
                  </a:extLst>
                </a:gridCol>
                <a:gridCol w="1176824">
                  <a:extLst>
                    <a:ext uri="{9D8B030D-6E8A-4147-A177-3AD203B41FA5}">
                      <a16:colId xmlns:a16="http://schemas.microsoft.com/office/drawing/2014/main" val="1307135872"/>
                    </a:ext>
                  </a:extLst>
                </a:gridCol>
                <a:gridCol w="1176824">
                  <a:extLst>
                    <a:ext uri="{9D8B030D-6E8A-4147-A177-3AD203B41FA5}">
                      <a16:colId xmlns:a16="http://schemas.microsoft.com/office/drawing/2014/main" val="917644108"/>
                    </a:ext>
                  </a:extLst>
                </a:gridCol>
                <a:gridCol w="1176824">
                  <a:extLst>
                    <a:ext uri="{9D8B030D-6E8A-4147-A177-3AD203B41FA5}">
                      <a16:colId xmlns:a16="http://schemas.microsoft.com/office/drawing/2014/main" val="604302745"/>
                    </a:ext>
                  </a:extLst>
                </a:gridCol>
                <a:gridCol w="1176824">
                  <a:extLst>
                    <a:ext uri="{9D8B030D-6E8A-4147-A177-3AD203B41FA5}">
                      <a16:colId xmlns:a16="http://schemas.microsoft.com/office/drawing/2014/main" val="3416461739"/>
                    </a:ext>
                  </a:extLst>
                </a:gridCol>
                <a:gridCol w="1176824">
                  <a:extLst>
                    <a:ext uri="{9D8B030D-6E8A-4147-A177-3AD203B41FA5}">
                      <a16:colId xmlns:a16="http://schemas.microsoft.com/office/drawing/2014/main" val="365156883"/>
                    </a:ext>
                  </a:extLst>
                </a:gridCol>
                <a:gridCol w="1176824">
                  <a:extLst>
                    <a:ext uri="{9D8B030D-6E8A-4147-A177-3AD203B41FA5}">
                      <a16:colId xmlns:a16="http://schemas.microsoft.com/office/drawing/2014/main" val="3829635533"/>
                    </a:ext>
                  </a:extLst>
                </a:gridCol>
              </a:tblGrid>
              <a:tr h="88799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ÜNİVERSİTE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YÜKSEKOKUL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GENEL KONTENJAN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OKUL BİRİNCİSİ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ŞEHİT-GAZİ YAKINI + 34 YAŞ ÜSTÜ KADIN + DEPREMZEDE ADAY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TOPLAM KONTENJAN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TOPLAM YERLEŞEN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YERLEŞME ORANI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496910"/>
                  </a:ext>
                </a:extLst>
              </a:tr>
              <a:tr h="455995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Akdeniz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21024351"/>
                  </a:ext>
                </a:extLst>
              </a:tr>
              <a:tr h="455995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Ankara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73877903"/>
                  </a:ext>
                </a:extLst>
              </a:tr>
              <a:tr h="455995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Dokuz Eylül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03142425"/>
                  </a:ext>
                </a:extLst>
              </a:tr>
              <a:tr h="455995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Erciyes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5158029"/>
                  </a:ext>
                </a:extLst>
              </a:tr>
              <a:tr h="455995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Hacettepe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73491118"/>
                  </a:ext>
                </a:extLst>
              </a:tr>
              <a:tr h="67999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İstanbul Üniversitesi-Cerrahpaşa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52917524"/>
                  </a:ext>
                </a:extLst>
              </a:tr>
              <a:tr h="455995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Trakya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387446"/>
                  </a:ext>
                </a:extLst>
              </a:tr>
              <a:tr h="679992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Van Yüzüncü Yıl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020110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8785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Üniversite Türlerine Göre Kontenjan/Yerleşme Oranları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Vakıf Üniversiteleri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C71A391A-5DE8-802A-CF4B-7894DDC58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826494"/>
              </p:ext>
            </p:extLst>
          </p:nvPr>
        </p:nvGraphicFramePr>
        <p:xfrm>
          <a:off x="1770185" y="1235862"/>
          <a:ext cx="9398554" cy="5035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0088">
                  <a:extLst>
                    <a:ext uri="{9D8B030D-6E8A-4147-A177-3AD203B41FA5}">
                      <a16:colId xmlns:a16="http://schemas.microsoft.com/office/drawing/2014/main" val="1007495229"/>
                    </a:ext>
                  </a:extLst>
                </a:gridCol>
                <a:gridCol w="1277938">
                  <a:extLst>
                    <a:ext uri="{9D8B030D-6E8A-4147-A177-3AD203B41FA5}">
                      <a16:colId xmlns:a16="http://schemas.microsoft.com/office/drawing/2014/main" val="4033893244"/>
                    </a:ext>
                  </a:extLst>
                </a:gridCol>
                <a:gridCol w="1160088">
                  <a:extLst>
                    <a:ext uri="{9D8B030D-6E8A-4147-A177-3AD203B41FA5}">
                      <a16:colId xmlns:a16="http://schemas.microsoft.com/office/drawing/2014/main" val="3007043459"/>
                    </a:ext>
                  </a:extLst>
                </a:gridCol>
                <a:gridCol w="1160088">
                  <a:extLst>
                    <a:ext uri="{9D8B030D-6E8A-4147-A177-3AD203B41FA5}">
                      <a16:colId xmlns:a16="http://schemas.microsoft.com/office/drawing/2014/main" val="1897462349"/>
                    </a:ext>
                  </a:extLst>
                </a:gridCol>
                <a:gridCol w="1160088">
                  <a:extLst>
                    <a:ext uri="{9D8B030D-6E8A-4147-A177-3AD203B41FA5}">
                      <a16:colId xmlns:a16="http://schemas.microsoft.com/office/drawing/2014/main" val="208159517"/>
                    </a:ext>
                  </a:extLst>
                </a:gridCol>
                <a:gridCol w="1160088">
                  <a:extLst>
                    <a:ext uri="{9D8B030D-6E8A-4147-A177-3AD203B41FA5}">
                      <a16:colId xmlns:a16="http://schemas.microsoft.com/office/drawing/2014/main" val="4243027886"/>
                    </a:ext>
                  </a:extLst>
                </a:gridCol>
                <a:gridCol w="1160088">
                  <a:extLst>
                    <a:ext uri="{9D8B030D-6E8A-4147-A177-3AD203B41FA5}">
                      <a16:colId xmlns:a16="http://schemas.microsoft.com/office/drawing/2014/main" val="1828743801"/>
                    </a:ext>
                  </a:extLst>
                </a:gridCol>
                <a:gridCol w="1160088">
                  <a:extLst>
                    <a:ext uri="{9D8B030D-6E8A-4147-A177-3AD203B41FA5}">
                      <a16:colId xmlns:a16="http://schemas.microsoft.com/office/drawing/2014/main" val="2720069658"/>
                    </a:ext>
                  </a:extLst>
                </a:gridCol>
              </a:tblGrid>
              <a:tr h="964114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ÜNİVERSİTE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YÜKSEKOKUL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GENEL KONTENJAN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ŞEHİT-GAZİ YAKINI + 34 YAŞ ÜSTÜ KADIN + DEPREMZEDE ADAY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BURSLU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TOPLAM KONTENJAN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TOPLAM YERLEŞEN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YERLEŞME ORANI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32234451"/>
                  </a:ext>
                </a:extLst>
              </a:tr>
              <a:tr h="900371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Acıbadem Mehmet Ali Aydınlar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23134660"/>
                  </a:ext>
                </a:extLst>
              </a:tr>
              <a:tr h="45416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Altınbaş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02765349"/>
                  </a:ext>
                </a:extLst>
              </a:tr>
              <a:tr h="67727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Ankara Medipol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51780443"/>
                  </a:ext>
                </a:extLst>
              </a:tr>
              <a:tr h="67727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Beykent Üniversitesi (İÖ)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55373026"/>
                  </a:ext>
                </a:extLst>
              </a:tr>
              <a:tr h="45416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Beykent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98,60%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28585513"/>
                  </a:ext>
                </a:extLst>
              </a:tr>
              <a:tr h="45416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Bezm-i Alem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89787583"/>
                  </a:ext>
                </a:extLst>
              </a:tr>
              <a:tr h="454169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Biruni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13286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00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Üniversite Türlerine Göre Kontenjan/Yerleşme Oranları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Vakıf Üniversiteleri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C71A391A-5DE8-802A-CF4B-7894DDC58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809648"/>
              </p:ext>
            </p:extLst>
          </p:nvPr>
        </p:nvGraphicFramePr>
        <p:xfrm>
          <a:off x="1744824" y="1296954"/>
          <a:ext cx="9405258" cy="4974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5022">
                  <a:extLst>
                    <a:ext uri="{9D8B030D-6E8A-4147-A177-3AD203B41FA5}">
                      <a16:colId xmlns:a16="http://schemas.microsoft.com/office/drawing/2014/main" val="1007495229"/>
                    </a:ext>
                  </a:extLst>
                </a:gridCol>
                <a:gridCol w="1217716">
                  <a:extLst>
                    <a:ext uri="{9D8B030D-6E8A-4147-A177-3AD203B41FA5}">
                      <a16:colId xmlns:a16="http://schemas.microsoft.com/office/drawing/2014/main" val="4033893244"/>
                    </a:ext>
                  </a:extLst>
                </a:gridCol>
                <a:gridCol w="1105420">
                  <a:extLst>
                    <a:ext uri="{9D8B030D-6E8A-4147-A177-3AD203B41FA5}">
                      <a16:colId xmlns:a16="http://schemas.microsoft.com/office/drawing/2014/main" val="3007043459"/>
                    </a:ext>
                  </a:extLst>
                </a:gridCol>
                <a:gridCol w="1105420">
                  <a:extLst>
                    <a:ext uri="{9D8B030D-6E8A-4147-A177-3AD203B41FA5}">
                      <a16:colId xmlns:a16="http://schemas.microsoft.com/office/drawing/2014/main" val="1897462349"/>
                    </a:ext>
                  </a:extLst>
                </a:gridCol>
                <a:gridCol w="1105420">
                  <a:extLst>
                    <a:ext uri="{9D8B030D-6E8A-4147-A177-3AD203B41FA5}">
                      <a16:colId xmlns:a16="http://schemas.microsoft.com/office/drawing/2014/main" val="208159517"/>
                    </a:ext>
                  </a:extLst>
                </a:gridCol>
                <a:gridCol w="1105420">
                  <a:extLst>
                    <a:ext uri="{9D8B030D-6E8A-4147-A177-3AD203B41FA5}">
                      <a16:colId xmlns:a16="http://schemas.microsoft.com/office/drawing/2014/main" val="4243027886"/>
                    </a:ext>
                  </a:extLst>
                </a:gridCol>
                <a:gridCol w="1105420">
                  <a:extLst>
                    <a:ext uri="{9D8B030D-6E8A-4147-A177-3AD203B41FA5}">
                      <a16:colId xmlns:a16="http://schemas.microsoft.com/office/drawing/2014/main" val="1828743801"/>
                    </a:ext>
                  </a:extLst>
                </a:gridCol>
                <a:gridCol w="1105420">
                  <a:extLst>
                    <a:ext uri="{9D8B030D-6E8A-4147-A177-3AD203B41FA5}">
                      <a16:colId xmlns:a16="http://schemas.microsoft.com/office/drawing/2014/main" val="2720069658"/>
                    </a:ext>
                  </a:extLst>
                </a:gridCol>
              </a:tblGrid>
              <a:tr h="1043202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ÜNİVERSİTE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YÜKSEKOKUL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GENEL KONTENJAN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ŞEHİT-GAZİ YAKINI + 34 YAŞ ÜSTÜ KADIN + DEPREMZEDE ADAY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BURSLU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TOPLAM KONTENJAN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TOPLAM YERLEŞEN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YERLEŞME ORANI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32234451"/>
                  </a:ext>
                </a:extLst>
              </a:tr>
              <a:tr h="49142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Fenerbahçe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23134660"/>
                  </a:ext>
                </a:extLst>
              </a:tr>
              <a:tr h="49142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İstanbul Aydın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838927"/>
                  </a:ext>
                </a:extLst>
              </a:tr>
              <a:tr h="49142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İstanbul Aydın Üniversitesi (İÖ)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10908462"/>
                  </a:ext>
                </a:extLst>
              </a:tr>
              <a:tr h="49142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İstanbul Gelişim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9979140"/>
                  </a:ext>
                </a:extLst>
              </a:tr>
              <a:tr h="49142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İstanbul Gelişim Üniversitesi (İÖ)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99075623"/>
                  </a:ext>
                </a:extLst>
              </a:tr>
              <a:tr h="49142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İstanbul Medipol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95529038"/>
                  </a:ext>
                </a:extLst>
              </a:tr>
              <a:tr h="49142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İstanbul Medipol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44612030"/>
                  </a:ext>
                </a:extLst>
              </a:tr>
              <a:tr h="49142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İstanbul Medipol Üniversitesi (İÖ)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56527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792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Üniversite Türlerine Göre Kontenjan/Yerleşme Oranları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Vakıf Üniversiteleri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C71A391A-5DE8-802A-CF4B-7894DDC58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068079"/>
              </p:ext>
            </p:extLst>
          </p:nvPr>
        </p:nvGraphicFramePr>
        <p:xfrm>
          <a:off x="1716833" y="1287624"/>
          <a:ext cx="9433246" cy="5099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8109">
                  <a:extLst>
                    <a:ext uri="{9D8B030D-6E8A-4147-A177-3AD203B41FA5}">
                      <a16:colId xmlns:a16="http://schemas.microsoft.com/office/drawing/2014/main" val="1007495229"/>
                    </a:ext>
                  </a:extLst>
                </a:gridCol>
                <a:gridCol w="1157486">
                  <a:extLst>
                    <a:ext uri="{9D8B030D-6E8A-4147-A177-3AD203B41FA5}">
                      <a16:colId xmlns:a16="http://schemas.microsoft.com/office/drawing/2014/main" val="4033893244"/>
                    </a:ext>
                  </a:extLst>
                </a:gridCol>
                <a:gridCol w="1050744">
                  <a:extLst>
                    <a:ext uri="{9D8B030D-6E8A-4147-A177-3AD203B41FA5}">
                      <a16:colId xmlns:a16="http://schemas.microsoft.com/office/drawing/2014/main" val="3007043459"/>
                    </a:ext>
                  </a:extLst>
                </a:gridCol>
                <a:gridCol w="1050744">
                  <a:extLst>
                    <a:ext uri="{9D8B030D-6E8A-4147-A177-3AD203B41FA5}">
                      <a16:colId xmlns:a16="http://schemas.microsoft.com/office/drawing/2014/main" val="1897462349"/>
                    </a:ext>
                  </a:extLst>
                </a:gridCol>
                <a:gridCol w="1050744">
                  <a:extLst>
                    <a:ext uri="{9D8B030D-6E8A-4147-A177-3AD203B41FA5}">
                      <a16:colId xmlns:a16="http://schemas.microsoft.com/office/drawing/2014/main" val="208159517"/>
                    </a:ext>
                  </a:extLst>
                </a:gridCol>
                <a:gridCol w="1050744">
                  <a:extLst>
                    <a:ext uri="{9D8B030D-6E8A-4147-A177-3AD203B41FA5}">
                      <a16:colId xmlns:a16="http://schemas.microsoft.com/office/drawing/2014/main" val="4243027886"/>
                    </a:ext>
                  </a:extLst>
                </a:gridCol>
                <a:gridCol w="1050744">
                  <a:extLst>
                    <a:ext uri="{9D8B030D-6E8A-4147-A177-3AD203B41FA5}">
                      <a16:colId xmlns:a16="http://schemas.microsoft.com/office/drawing/2014/main" val="1828743801"/>
                    </a:ext>
                  </a:extLst>
                </a:gridCol>
                <a:gridCol w="1543931">
                  <a:extLst>
                    <a:ext uri="{9D8B030D-6E8A-4147-A177-3AD203B41FA5}">
                      <a16:colId xmlns:a16="http://schemas.microsoft.com/office/drawing/2014/main" val="2720069658"/>
                    </a:ext>
                  </a:extLst>
                </a:gridCol>
              </a:tblGrid>
              <a:tr h="115181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ÜNİVERSİTE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YÜKSEKOKUL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GENEL KONTENJAN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ŞEHİT-GAZİ YAKINI + 34 YAŞ ÜSTÜ KADIN + DEPREMZEDE ADAY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BURSLU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TOPLAM KONTENJAN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TOPLAM YERLEŞEN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YERLEŞME ORANI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32234451"/>
                  </a:ext>
                </a:extLst>
              </a:tr>
              <a:tr h="44669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İstanbul Okan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23134660"/>
                  </a:ext>
                </a:extLst>
              </a:tr>
              <a:tr h="44669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İstanbul Rumeli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864825"/>
                  </a:ext>
                </a:extLst>
              </a:tr>
              <a:tr h="44669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İstanbul Şişli Meslek Yüksekokulu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838927"/>
                  </a:ext>
                </a:extLst>
              </a:tr>
              <a:tr h="386585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İstinye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10908462"/>
                  </a:ext>
                </a:extLst>
              </a:tr>
              <a:tr h="44669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Kapadokya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9979140"/>
                  </a:ext>
                </a:extLst>
              </a:tr>
              <a:tr h="44669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Nişantaşı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99075623"/>
                  </a:ext>
                </a:extLst>
              </a:tr>
              <a:tr h="44669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Nişantaşı Üniversitesi (İÖ)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95529038"/>
                  </a:ext>
                </a:extLst>
              </a:tr>
              <a:tr h="386585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Üsküdar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44612030"/>
                  </a:ext>
                </a:extLst>
              </a:tr>
              <a:tr h="44669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Üsküdar Üniversitesi (İÖ)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56527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584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Üniversite Türlerine Göre Kontenjan/Yerleşme Oranları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KKTC Üniversiteleri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C71A391A-5DE8-802A-CF4B-7894DDC58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614439"/>
              </p:ext>
            </p:extLst>
          </p:nvPr>
        </p:nvGraphicFramePr>
        <p:xfrm>
          <a:off x="1810139" y="2000337"/>
          <a:ext cx="9246639" cy="2860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2412">
                  <a:extLst>
                    <a:ext uri="{9D8B030D-6E8A-4147-A177-3AD203B41FA5}">
                      <a16:colId xmlns:a16="http://schemas.microsoft.com/office/drawing/2014/main" val="1007495229"/>
                    </a:ext>
                  </a:extLst>
                </a:gridCol>
                <a:gridCol w="1356627">
                  <a:extLst>
                    <a:ext uri="{9D8B030D-6E8A-4147-A177-3AD203B41FA5}">
                      <a16:colId xmlns:a16="http://schemas.microsoft.com/office/drawing/2014/main" val="4033893244"/>
                    </a:ext>
                  </a:extLst>
                </a:gridCol>
                <a:gridCol w="1231520">
                  <a:extLst>
                    <a:ext uri="{9D8B030D-6E8A-4147-A177-3AD203B41FA5}">
                      <a16:colId xmlns:a16="http://schemas.microsoft.com/office/drawing/2014/main" val="3007043459"/>
                    </a:ext>
                  </a:extLst>
                </a:gridCol>
                <a:gridCol w="1231520">
                  <a:extLst>
                    <a:ext uri="{9D8B030D-6E8A-4147-A177-3AD203B41FA5}">
                      <a16:colId xmlns:a16="http://schemas.microsoft.com/office/drawing/2014/main" val="208159517"/>
                    </a:ext>
                  </a:extLst>
                </a:gridCol>
                <a:gridCol w="1231520">
                  <a:extLst>
                    <a:ext uri="{9D8B030D-6E8A-4147-A177-3AD203B41FA5}">
                      <a16:colId xmlns:a16="http://schemas.microsoft.com/office/drawing/2014/main" val="4243027886"/>
                    </a:ext>
                  </a:extLst>
                </a:gridCol>
                <a:gridCol w="1231520">
                  <a:extLst>
                    <a:ext uri="{9D8B030D-6E8A-4147-A177-3AD203B41FA5}">
                      <a16:colId xmlns:a16="http://schemas.microsoft.com/office/drawing/2014/main" val="1828743801"/>
                    </a:ext>
                  </a:extLst>
                </a:gridCol>
                <a:gridCol w="1231520">
                  <a:extLst>
                    <a:ext uri="{9D8B030D-6E8A-4147-A177-3AD203B41FA5}">
                      <a16:colId xmlns:a16="http://schemas.microsoft.com/office/drawing/2014/main" val="2720069658"/>
                    </a:ext>
                  </a:extLst>
                </a:gridCol>
              </a:tblGrid>
              <a:tr h="1121372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ÜNİVERSİTE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YÜKSEKOKUL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GENEL KONTENJAN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BURSLU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TOPLAM KONTENJAN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TOPLAM YERLEŞEN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YERLEŞME ORANI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32234451"/>
                  </a:ext>
                </a:extLst>
              </a:tr>
              <a:tr h="43488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Doğu Akdeniz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23134660"/>
                  </a:ext>
                </a:extLst>
              </a:tr>
              <a:tr h="43488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Girne Amerikan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864825"/>
                  </a:ext>
                </a:extLst>
              </a:tr>
              <a:tr h="43488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Lefke Avrupa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4838927"/>
                  </a:ext>
                </a:extLst>
              </a:tr>
              <a:tr h="43488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Yakın Doğu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SHMYO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10908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6644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Üniversitelere Göre Kontenjan Değişimi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Kontenjan Farkları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D9405F30-8876-BEC3-3CA2-10C2CC13A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811145"/>
              </p:ext>
            </p:extLst>
          </p:nvPr>
        </p:nvGraphicFramePr>
        <p:xfrm>
          <a:off x="1194318" y="1016000"/>
          <a:ext cx="10683552" cy="5454918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5621373">
                  <a:extLst>
                    <a:ext uri="{9D8B030D-6E8A-4147-A177-3AD203B41FA5}">
                      <a16:colId xmlns:a16="http://schemas.microsoft.com/office/drawing/2014/main" val="3747018400"/>
                    </a:ext>
                  </a:extLst>
                </a:gridCol>
                <a:gridCol w="1385917">
                  <a:extLst>
                    <a:ext uri="{9D8B030D-6E8A-4147-A177-3AD203B41FA5}">
                      <a16:colId xmlns:a16="http://schemas.microsoft.com/office/drawing/2014/main" val="3722363988"/>
                    </a:ext>
                  </a:extLst>
                </a:gridCol>
                <a:gridCol w="1287625">
                  <a:extLst>
                    <a:ext uri="{9D8B030D-6E8A-4147-A177-3AD203B41FA5}">
                      <a16:colId xmlns:a16="http://schemas.microsoft.com/office/drawing/2014/main" val="2903800327"/>
                    </a:ext>
                  </a:extLst>
                </a:gridCol>
                <a:gridCol w="1194318">
                  <a:extLst>
                    <a:ext uri="{9D8B030D-6E8A-4147-A177-3AD203B41FA5}">
                      <a16:colId xmlns:a16="http://schemas.microsoft.com/office/drawing/2014/main" val="1839084441"/>
                    </a:ext>
                  </a:extLst>
                </a:gridCol>
                <a:gridCol w="1194319">
                  <a:extLst>
                    <a:ext uri="{9D8B030D-6E8A-4147-A177-3AD203B41FA5}">
                      <a16:colId xmlns:a16="http://schemas.microsoft.com/office/drawing/2014/main" val="2096467625"/>
                    </a:ext>
                  </a:extLst>
                </a:gridCol>
              </a:tblGrid>
              <a:tr h="728342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ÜNİVERSİTE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4" marR="6094" marT="6094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2022-23 KONTENJANI 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4" marR="6094" marT="6094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2023-2024 KONTENJANI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4" marR="6094" marT="6094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ÖZEL KONTENJAN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4" marR="6094" marT="6094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ÖNCEKİ YILA GÖRE KONTENJAN FARKI </a:t>
                      </a:r>
                      <a:endParaRPr lang="tr-TR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4" marR="6094" marT="6094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7130984"/>
                  </a:ext>
                </a:extLst>
              </a:tr>
              <a:tr h="224417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 dirty="0">
                          <a:effectLst/>
                        </a:rPr>
                        <a:t>İstanbul Medipol Üniversitesi (1+2.Öğr, SHMYO+MYO)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190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214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8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24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3984928263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 dirty="0">
                          <a:effectLst/>
                        </a:rPr>
                        <a:t>Nişantaşı Üniversitesi (1+2.Öğr)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125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142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5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17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1877522574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İstanbul Aydın Üniversitesi (1+2.Öğr)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120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140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5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20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2495577172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Üsküdar Üniversitesi (1+2.Öğr)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130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119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4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-11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2043174655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 dirty="0">
                          <a:effectLst/>
                        </a:rPr>
                        <a:t>İstanbul Gelişim Üniversitesi (1+2.Öğr)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90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112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4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3602076385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Beykent Üniversitesi (1+2.Öğr)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98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100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3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2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875393536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İstanbul Şişli Meslek Yüksekokulu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79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80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3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1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818917447"/>
                  </a:ext>
                </a:extLst>
              </a:tr>
              <a:tr h="182408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 dirty="0">
                          <a:effectLst/>
                        </a:rPr>
                        <a:t>Erciyes Üniversitesi, Hacettepe Üniversitesi, İstanbul Üniversitesi-Cerrahpaşa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72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74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6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251265941"/>
                  </a:ext>
                </a:extLst>
              </a:tr>
              <a:tr h="20527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 dirty="0">
                          <a:effectLst/>
                        </a:rPr>
                        <a:t>Ankara Üniversitesi, Dokuz Eylül Üniversitesi, Trakya Üniversitesi, Van Yüzüncü Yıl Üniversitesi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62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64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8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1645564914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Ankara Medipol Üniversitesi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50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59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9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785861445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Fenerbahçe Üniversitesi, Kapadokya Üniversitesi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effectLst/>
                        </a:rPr>
                        <a:t>50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51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2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3482500609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İstinye Üniversitesi, 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effectLst/>
                        </a:rPr>
                        <a:t>45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46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1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2316881405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Lefke Avrupa Üniversitesi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effectLst/>
                        </a:rPr>
                        <a:t>40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45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5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1240613596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Altınbaş Üniversitesi, Biruni Üniversitesi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40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41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2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4294349513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İstanbul Rumeli Üniversitesi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35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41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6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3022850632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Yakın Doğu Üniversitesi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40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40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1898224075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Acıbadem Mehmet Ali Aydınlar Üniversitesi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36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37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1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4071887933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Bezm-i Alem Üniversitesi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25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31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6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4196731862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Doğu Akdeniz Üniversitesi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20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30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10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2015994195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İstanbul Okan Üniversitesi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25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24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1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-1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3282184175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>
                          <a:effectLst/>
                        </a:rPr>
                        <a:t>Akdeniz Üniversitesi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21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1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1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3797202001"/>
                  </a:ext>
                </a:extLst>
              </a:tr>
              <a:tr h="21963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 dirty="0">
                          <a:effectLst/>
                        </a:rPr>
                        <a:t>Girne Amerikan Üniversitesi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>
                          <a:effectLst/>
                        </a:rPr>
                        <a:t>20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22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>
                          <a:effectLst/>
                        </a:rPr>
                        <a:t>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effectLst/>
                        </a:rPr>
                        <a:t>2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2210611149"/>
                  </a:ext>
                </a:extLst>
              </a:tr>
              <a:tr h="182085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u="none" strike="noStrike" dirty="0">
                          <a:effectLst/>
                        </a:rPr>
                        <a:t>Bahçeşehir Üniversitesi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tr-TR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tr-TR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tr-TR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-20</a:t>
                      </a:r>
                      <a:endParaRPr lang="tr-TR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6094" marR="6094" marT="6094" marB="0" anchor="ctr"/>
                </a:tc>
                <a:extLst>
                  <a:ext uri="{0D108BD9-81ED-4DB2-BD59-A6C34878D82A}">
                    <a16:rowId xmlns:a16="http://schemas.microsoft.com/office/drawing/2014/main" val="2001381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6290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Türkiye’de Radyoterapi Teknikerliği Toplam Kontenjanı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r>
              <a:rPr lang="tr-TR" dirty="0"/>
              <a:t>1854		1966</a:t>
            </a:r>
          </a:p>
          <a:p>
            <a:pPr>
              <a:lnSpc>
                <a:spcPct val="125000"/>
              </a:lnSpc>
            </a:pPr>
            <a:r>
              <a:rPr lang="tr-TR" dirty="0"/>
              <a:t>66’sı Şehit-gazi yakını + 34 yaş üstü kadın + depremzede aday</a:t>
            </a:r>
          </a:p>
          <a:p>
            <a:pPr>
              <a:lnSpc>
                <a:spcPct val="125000"/>
              </a:lnSpc>
            </a:pPr>
            <a:r>
              <a:rPr lang="tr-TR" dirty="0"/>
              <a:t>Toplam 112 kişilik artış olmuştur.</a:t>
            </a: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Kontenjan Farkları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Ok: Sağ 9">
            <a:extLst>
              <a:ext uri="{FF2B5EF4-FFF2-40B4-BE49-F238E27FC236}">
                <a16:creationId xmlns:a16="http://schemas.microsoft.com/office/drawing/2014/main" id="{D794AC05-240F-57DB-30E4-5F6F07146342}"/>
              </a:ext>
            </a:extLst>
          </p:cNvPr>
          <p:cNvSpPr/>
          <p:nvPr/>
        </p:nvSpPr>
        <p:spPr>
          <a:xfrm>
            <a:off x="2118050" y="2533260"/>
            <a:ext cx="1352938" cy="26592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9554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%100 Ücretli Kontenjanı Olan Üniversiteler  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Kontenjan Farkları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o 1">
            <a:extLst>
              <a:ext uri="{FF2B5EF4-FFF2-40B4-BE49-F238E27FC236}">
                <a16:creationId xmlns:a16="http://schemas.microsoft.com/office/drawing/2014/main" id="{1C8FD046-60AE-5427-E2D1-D16D57E53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39813"/>
              </p:ext>
            </p:extLst>
          </p:nvPr>
        </p:nvGraphicFramePr>
        <p:xfrm>
          <a:off x="2794227" y="1728470"/>
          <a:ext cx="6603546" cy="3401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1182">
                  <a:extLst>
                    <a:ext uri="{9D8B030D-6E8A-4147-A177-3AD203B41FA5}">
                      <a16:colId xmlns:a16="http://schemas.microsoft.com/office/drawing/2014/main" val="2947508958"/>
                    </a:ext>
                  </a:extLst>
                </a:gridCol>
                <a:gridCol w="2201182">
                  <a:extLst>
                    <a:ext uri="{9D8B030D-6E8A-4147-A177-3AD203B41FA5}">
                      <a16:colId xmlns:a16="http://schemas.microsoft.com/office/drawing/2014/main" val="709875603"/>
                    </a:ext>
                  </a:extLst>
                </a:gridCol>
                <a:gridCol w="2201182">
                  <a:extLst>
                    <a:ext uri="{9D8B030D-6E8A-4147-A177-3AD203B41FA5}">
                      <a16:colId xmlns:a16="http://schemas.microsoft.com/office/drawing/2014/main" val="3375411170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 fontAlgn="b"/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26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Üniversite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Kontenjan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Yerleşen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8574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Bezm-i Alem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6974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Nişantaşı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3125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İstanbul Rumeli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5557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İstanbul Şişli Meslek Yüksekokulu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8932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Doğu Akdeniz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2249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Girne Amerikan Üniversitesi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7964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TOPLAM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57029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868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Cinsiyet Dağılımı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Cinsiyet Dağılımındaki Değişim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9" name="Grafik 8">
            <a:extLst>
              <a:ext uri="{FF2B5EF4-FFF2-40B4-BE49-F238E27FC236}">
                <a16:creationId xmlns:a16="http://schemas.microsoft.com/office/drawing/2014/main" id="{4326D093-B6D5-BC46-3504-BDADD58A26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6454163"/>
              </p:ext>
            </p:extLst>
          </p:nvPr>
        </p:nvGraphicFramePr>
        <p:xfrm>
          <a:off x="755649" y="1174026"/>
          <a:ext cx="670780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fik 9">
            <a:extLst>
              <a:ext uri="{FF2B5EF4-FFF2-40B4-BE49-F238E27FC236}">
                <a16:creationId xmlns:a16="http://schemas.microsoft.com/office/drawing/2014/main" id="{E7E379E8-A2DA-B696-6143-B354DBBAF5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9085913"/>
              </p:ext>
            </p:extLst>
          </p:nvPr>
        </p:nvGraphicFramePr>
        <p:xfrm>
          <a:off x="5340089" y="1174026"/>
          <a:ext cx="6707803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4544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Yerleşenlerin Öğrenim Durumu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Öğrenim Durumu Dağılımı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13" name="Grafik 12">
            <a:extLst>
              <a:ext uri="{FF2B5EF4-FFF2-40B4-BE49-F238E27FC236}">
                <a16:creationId xmlns:a16="http://schemas.microsoft.com/office/drawing/2014/main" id="{C0DE40C9-F933-7E03-6023-059FDFD7FF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7923581"/>
              </p:ext>
            </p:extLst>
          </p:nvPr>
        </p:nvGraphicFramePr>
        <p:xfrm>
          <a:off x="2097315" y="1270172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0951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Yerleşenlerin Geldiği Şehirler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Aynı Şehir-Farklı Şehir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13" name="Grafik 12">
            <a:extLst>
              <a:ext uri="{FF2B5EF4-FFF2-40B4-BE49-F238E27FC236}">
                <a16:creationId xmlns:a16="http://schemas.microsoft.com/office/drawing/2014/main" id="{C0DE40C9-F933-7E03-6023-059FDFD7FF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960034"/>
              </p:ext>
            </p:extLst>
          </p:nvPr>
        </p:nvGraphicFramePr>
        <p:xfrm>
          <a:off x="2097315" y="1270172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68144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RTT Programlarına Yerleşen Öğrencilerin Geldikleri Lise Türleri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650" y="1016000"/>
            <a:ext cx="11395075" cy="5255566"/>
          </a:xfrm>
        </p:spPr>
        <p:txBody>
          <a:bodyPr>
            <a:noAutofit/>
          </a:bodyPr>
          <a:lstStyle/>
          <a:p>
            <a:endParaRPr lang="tr-TR" altLang="en-US" dirty="0"/>
          </a:p>
          <a:p>
            <a:pPr>
              <a:lnSpc>
                <a:spcPct val="125000"/>
              </a:lnSpc>
            </a:pPr>
            <a:endParaRPr lang="en-GB" dirty="0"/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Lise Türleri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2" name="Table 5">
            <a:extLst>
              <a:ext uri="{FF2B5EF4-FFF2-40B4-BE49-F238E27FC236}">
                <a16:creationId xmlns:a16="http://schemas.microsoft.com/office/drawing/2014/main" id="{B60EA9B8-57DB-B728-3F02-B5AD80FECE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0715611"/>
              </p:ext>
            </p:extLst>
          </p:nvPr>
        </p:nvGraphicFramePr>
        <p:xfrm>
          <a:off x="3030361" y="1812278"/>
          <a:ext cx="2759075" cy="438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46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Anadolu Lisesi (Yabancı Dille Öğretim Yapan Resmi Liseler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Lise Programı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6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Lise (Resmi ve Gündüz Öğretimi Yapan Liseler)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Anadolu Öğretmen Lisesi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Fen Lisesi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Özel Fen </a:t>
                      </a:r>
                      <a:r>
                        <a:rPr lang="en-US" sz="1300" b="1" dirty="0" err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Lisesi</a:t>
                      </a:r>
                      <a:endParaRPr lang="en-US" sz="1300" b="1" dirty="0">
                        <a:solidFill>
                          <a:srgbClr val="000000"/>
                        </a:solidFill>
                        <a:latin typeface="Calibri" panose="020F050202020403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Özel Temel Lise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Özel Akşam Lisesi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Anadolu Güzel Sanatlar Lisesi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Güzel Sanatlar Lisesi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Sosyal Bilimler Lisesi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Spor Lisesi/Özel Spor Lisesi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Lise, Özel Lise (Yabancı Dil Ağırlıklı Program Uygulayan Liseler)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546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 dirty="0" err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Yabancı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 Dille </a:t>
                      </a:r>
                      <a:r>
                        <a:rPr lang="en-US" sz="1300" b="1" dirty="0" err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Öğretim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Yapan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 Özel Lise/Özel Anadolu </a:t>
                      </a:r>
                      <a:r>
                        <a:rPr lang="en-US" sz="1300" b="1" dirty="0" err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Lisesi</a:t>
                      </a:r>
                      <a:endParaRPr lang="en-US" sz="1300" b="1" dirty="0">
                        <a:solidFill>
                          <a:srgbClr val="000000"/>
                        </a:solidFill>
                        <a:latin typeface="Calibri" panose="020F050202020403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Rectangles 8">
            <a:extLst>
              <a:ext uri="{FF2B5EF4-FFF2-40B4-BE49-F238E27FC236}">
                <a16:creationId xmlns:a16="http://schemas.microsoft.com/office/drawing/2014/main" id="{AC501D2E-1F27-F5E2-B441-FBA145512003}"/>
              </a:ext>
            </a:extLst>
          </p:cNvPr>
          <p:cNvSpPr/>
          <p:nvPr/>
        </p:nvSpPr>
        <p:spPr>
          <a:xfrm>
            <a:off x="3029725" y="1812279"/>
            <a:ext cx="2759710" cy="465455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s 10">
            <a:extLst>
              <a:ext uri="{FF2B5EF4-FFF2-40B4-BE49-F238E27FC236}">
                <a16:creationId xmlns:a16="http://schemas.microsoft.com/office/drawing/2014/main" id="{6934F860-52FC-4709-563A-DBAD1DF638B3}"/>
              </a:ext>
            </a:extLst>
          </p:cNvPr>
          <p:cNvSpPr/>
          <p:nvPr/>
        </p:nvSpPr>
        <p:spPr>
          <a:xfrm>
            <a:off x="6361571" y="4754868"/>
            <a:ext cx="3885565" cy="485140"/>
          </a:xfrm>
          <a:prstGeom prst="rect">
            <a:avLst/>
          </a:prstGeom>
          <a:noFill/>
          <a:ln w="5715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ontent Placeholder 11">
            <a:extLst>
              <a:ext uri="{FF2B5EF4-FFF2-40B4-BE49-F238E27FC236}">
                <a16:creationId xmlns:a16="http://schemas.microsoft.com/office/drawing/2014/main" id="{BAF341E9-1C6B-3444-DAEE-49C6A6901B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5155177"/>
              </p:ext>
            </p:extLst>
          </p:nvPr>
        </p:nvGraphicFramePr>
        <p:xfrm>
          <a:off x="6361571" y="1812278"/>
          <a:ext cx="3857625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7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Anadolu Sağlık Meslek Lisesi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Özel Anadolu Sağlık Meslek Lisesi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Özel Anadolu Meslek Programı 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Anadolu İmam Hatip Lisesi 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İmam Hatip Lisesi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Endüstri Meslek Lisesi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Anadolu Teknik Lisesi (Erkek Teknik)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Özel Anadolu Teknik Programı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Meslek Lisesi (Kız Teknik)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54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Meslek Lisesi Programı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466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Mesleki ve Teknik Anadolu Lisesi (Anadolu Meslek Programı)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275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Mesleki ve Teknik Anadolu Lisesi (Anadolu Teknik Programı)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Sağlık Astsubay Hazırlama Okulu</a:t>
                      </a: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Anadolu </a:t>
                      </a:r>
                      <a:r>
                        <a:rPr lang="en-US" sz="1300" b="1" dirty="0" err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Ticaret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Meslek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Lisesi</a:t>
                      </a:r>
                      <a:endParaRPr lang="en-US" sz="1300" b="1" dirty="0">
                        <a:solidFill>
                          <a:srgbClr val="000000"/>
                        </a:solidFill>
                        <a:latin typeface="Calibri" panose="020F050202020403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701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300" b="1" dirty="0" err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Ticaret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Meslek</a:t>
                      </a: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rgbClr val="000000"/>
                          </a:solidFill>
                          <a:latin typeface="Calibri" panose="020F0502020204030204" charset="-122"/>
                        </a:rPr>
                        <a:t>Lisesi</a:t>
                      </a:r>
                      <a:endParaRPr lang="en-US" sz="1300" b="1" dirty="0">
                        <a:solidFill>
                          <a:srgbClr val="000000"/>
                        </a:solidFill>
                        <a:latin typeface="Calibri" panose="020F0502020204030204" charset="-122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 Box 12">
            <a:extLst>
              <a:ext uri="{FF2B5EF4-FFF2-40B4-BE49-F238E27FC236}">
                <a16:creationId xmlns:a16="http://schemas.microsoft.com/office/drawing/2014/main" id="{1AB5CB6C-55CA-E7E6-0EBC-427406B8488A}"/>
              </a:ext>
            </a:extLst>
          </p:cNvPr>
          <p:cNvSpPr txBox="1"/>
          <p:nvPr/>
        </p:nvSpPr>
        <p:spPr>
          <a:xfrm>
            <a:off x="3947936" y="6196319"/>
            <a:ext cx="120332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tr-TR" altLang="en-US" sz="24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3300"/>
                </a:solidFill>
              </a:rPr>
              <a:t>%27</a:t>
            </a:r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969F9885-5DB7-15F1-6745-20B5EDD8661D}"/>
              </a:ext>
            </a:extLst>
          </p:cNvPr>
          <p:cNvSpPr txBox="1"/>
          <p:nvPr/>
        </p:nvSpPr>
        <p:spPr>
          <a:xfrm>
            <a:off x="6984506" y="6397614"/>
            <a:ext cx="1203325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tr-TR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%25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2CC1DCD5-9414-4224-2491-80915ED53C6A}"/>
              </a:ext>
            </a:extLst>
          </p:cNvPr>
          <p:cNvSpPr txBox="1">
            <a:spLocks/>
          </p:cNvSpPr>
          <p:nvPr/>
        </p:nvSpPr>
        <p:spPr>
          <a:xfrm>
            <a:off x="2871547" y="995306"/>
            <a:ext cx="7895590" cy="9785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 err="1"/>
              <a:t>ÖSYM’nin</a:t>
            </a:r>
            <a:r>
              <a:rPr lang="en-US" sz="2000" dirty="0"/>
              <a:t> </a:t>
            </a:r>
            <a:r>
              <a:rPr lang="en-US" sz="2000" dirty="0" err="1"/>
              <a:t>gruplandırmasına</a:t>
            </a:r>
            <a:r>
              <a:rPr lang="en-US" sz="2000" dirty="0"/>
              <a:t> </a:t>
            </a:r>
            <a:r>
              <a:rPr lang="en-US" sz="2000" dirty="0" err="1"/>
              <a:t>göre</a:t>
            </a:r>
            <a:r>
              <a:rPr lang="en-US" sz="2000" dirty="0"/>
              <a:t>,</a:t>
            </a:r>
          </a:p>
          <a:p>
            <a:r>
              <a:rPr lang="en-US" sz="2000" b="1" dirty="0" err="1">
                <a:solidFill>
                  <a:srgbClr val="002060"/>
                </a:solidFill>
              </a:rPr>
              <a:t>Genel</a:t>
            </a:r>
            <a:r>
              <a:rPr lang="en-US" sz="2000" b="1" dirty="0">
                <a:solidFill>
                  <a:srgbClr val="002060"/>
                </a:solidFill>
              </a:rPr>
              <a:t> Lise </a:t>
            </a:r>
            <a:r>
              <a:rPr lang="en-US" sz="2000" b="1" dirty="0" err="1">
                <a:solidFill>
                  <a:srgbClr val="002060"/>
                </a:solidFill>
              </a:rPr>
              <a:t>grubu</a:t>
            </a:r>
            <a:r>
              <a:rPr lang="tr-TR" altLang="en-US" sz="2000" b="1" dirty="0">
                <a:solidFill>
                  <a:srgbClr val="002060"/>
                </a:solidFill>
              </a:rPr>
              <a:t> 		Mesleki lise grubu</a:t>
            </a:r>
          </a:p>
        </p:txBody>
      </p:sp>
    </p:spTree>
    <p:extLst>
      <p:ext uri="{BB962C8B-B14F-4D97-AF65-F5344CB8AC3E}">
        <p14:creationId xmlns:p14="http://schemas.microsoft.com/office/powerpoint/2010/main" val="2914290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bldLvl="0" animBg="1"/>
      <p:bldP spid="8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Radyoterapi Programı Kabul Koşulları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Kabul Koşulları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3E862754-C65E-9F02-BF4E-A6F4EC455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3954" y="1553545"/>
            <a:ext cx="10219742" cy="465963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dirty="0"/>
              <a:t>ÖSYM </a:t>
            </a:r>
            <a:r>
              <a:rPr lang="en-US" sz="2000" dirty="0" err="1"/>
              <a:t>tarafından</a:t>
            </a:r>
            <a:r>
              <a:rPr lang="en-US" sz="2000" dirty="0"/>
              <a:t> </a:t>
            </a:r>
            <a:r>
              <a:rPr lang="en-US" sz="2000" dirty="0" err="1"/>
              <a:t>yapılan</a:t>
            </a:r>
            <a:r>
              <a:rPr lang="en-US" sz="2000" dirty="0"/>
              <a:t> </a:t>
            </a:r>
            <a:r>
              <a:rPr lang="en-US" sz="2000" dirty="0" err="1"/>
              <a:t>Yükseköğretim</a:t>
            </a:r>
            <a:r>
              <a:rPr lang="en-US" sz="2000" dirty="0"/>
              <a:t> </a:t>
            </a:r>
            <a:r>
              <a:rPr lang="en-US" sz="2000" dirty="0" err="1"/>
              <a:t>Kurumları</a:t>
            </a:r>
            <a:r>
              <a:rPr lang="en-US" sz="2000" dirty="0"/>
              <a:t> </a:t>
            </a:r>
            <a:r>
              <a:rPr lang="en-US" sz="2000" dirty="0" err="1"/>
              <a:t>Sınavı</a:t>
            </a:r>
            <a:r>
              <a:rPr lang="en-US" sz="2000" dirty="0"/>
              <a:t> (YKS) </a:t>
            </a:r>
            <a:r>
              <a:rPr lang="en-US" sz="2000" dirty="0" err="1"/>
              <a:t>Temel</a:t>
            </a:r>
            <a:r>
              <a:rPr lang="en-US" sz="2000" dirty="0"/>
              <a:t> </a:t>
            </a:r>
            <a:r>
              <a:rPr lang="en-US" sz="2000" dirty="0" err="1"/>
              <a:t>Yeterlilik</a:t>
            </a:r>
            <a:r>
              <a:rPr lang="en-US" sz="2000" dirty="0"/>
              <a:t> </a:t>
            </a:r>
            <a:r>
              <a:rPr lang="en-US" sz="2000" dirty="0" err="1"/>
              <a:t>Testi</a:t>
            </a:r>
            <a:r>
              <a:rPr lang="en-US" sz="2000" dirty="0"/>
              <a:t> (TY</a:t>
            </a:r>
            <a:r>
              <a:rPr lang="tr-TR" altLang="en-US" sz="2000" dirty="0"/>
              <a:t>T) ve Alan Yeterlilik Testi (AYT) olmak üzere 2 basamaklı sınavlardan oluşmaktadır.</a:t>
            </a:r>
          </a:p>
          <a:p>
            <a:pPr algn="just"/>
            <a:endParaRPr lang="en-US" sz="2000" dirty="0"/>
          </a:p>
          <a:p>
            <a:pPr algn="just"/>
            <a:r>
              <a:rPr lang="tr-TR" altLang="en-US" sz="2000" dirty="0"/>
              <a:t>Önlisans programlarına </a:t>
            </a:r>
            <a:r>
              <a:rPr lang="en-US" sz="2000" dirty="0" err="1">
                <a:sym typeface="+mn-ea"/>
              </a:rPr>
              <a:t>Temel</a:t>
            </a:r>
            <a:r>
              <a:rPr lang="en-US" sz="2000" dirty="0">
                <a:sym typeface="+mn-ea"/>
              </a:rPr>
              <a:t> </a:t>
            </a:r>
            <a:r>
              <a:rPr lang="en-US" sz="2000" dirty="0" err="1">
                <a:sym typeface="+mn-ea"/>
              </a:rPr>
              <a:t>Yeterlilik</a:t>
            </a:r>
            <a:r>
              <a:rPr lang="en-US" sz="2000" dirty="0">
                <a:sym typeface="+mn-ea"/>
              </a:rPr>
              <a:t> </a:t>
            </a:r>
            <a:r>
              <a:rPr lang="en-US" sz="2000" dirty="0" err="1">
                <a:sym typeface="+mn-ea"/>
              </a:rPr>
              <a:t>Testi</a:t>
            </a:r>
            <a:r>
              <a:rPr lang="en-US" sz="2000" dirty="0">
                <a:sym typeface="+mn-ea"/>
              </a:rPr>
              <a:t> (TY</a:t>
            </a:r>
            <a:r>
              <a:rPr lang="tr-TR" altLang="en-US" sz="2000" dirty="0">
                <a:sym typeface="+mn-ea"/>
              </a:rPr>
              <a:t>T) puanları ile öğrenci kabul edilmektedir.</a:t>
            </a:r>
          </a:p>
          <a:p>
            <a:pPr algn="just"/>
            <a:endParaRPr lang="tr-TR" altLang="en-US" sz="2000" dirty="0">
              <a:sym typeface="+mn-ea"/>
            </a:endParaRPr>
          </a:p>
          <a:p>
            <a:pPr algn="just"/>
            <a:r>
              <a:rPr lang="en-US" sz="2000" dirty="0" err="1"/>
              <a:t>Temel</a:t>
            </a:r>
            <a:r>
              <a:rPr lang="en-US" sz="2000" dirty="0"/>
              <a:t> </a:t>
            </a:r>
            <a:r>
              <a:rPr lang="en-US" sz="2000" dirty="0" err="1"/>
              <a:t>Yeterlilik</a:t>
            </a:r>
            <a:r>
              <a:rPr lang="en-US" sz="2000" dirty="0"/>
              <a:t> </a:t>
            </a:r>
            <a:r>
              <a:rPr lang="en-US" sz="2000" dirty="0" err="1"/>
              <a:t>Testi</a:t>
            </a:r>
            <a:r>
              <a:rPr lang="en-US" sz="2000" dirty="0"/>
              <a:t> (TYT), </a:t>
            </a:r>
            <a:r>
              <a:rPr lang="en-US" sz="2000" dirty="0" err="1"/>
              <a:t>adayların</a:t>
            </a:r>
            <a:r>
              <a:rPr lang="en-US" sz="2000" dirty="0"/>
              <a:t> </a:t>
            </a:r>
            <a:r>
              <a:rPr lang="en-US" sz="2000" dirty="0" err="1"/>
              <a:t>sözel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sayısal</a:t>
            </a:r>
            <a:r>
              <a:rPr lang="en-US" sz="2000" dirty="0"/>
              <a:t> </a:t>
            </a:r>
            <a:r>
              <a:rPr lang="en-US" sz="2000" dirty="0" err="1"/>
              <a:t>alanda</a:t>
            </a:r>
            <a:r>
              <a:rPr lang="en-US" sz="2000" dirty="0"/>
              <a:t> </a:t>
            </a:r>
            <a:r>
              <a:rPr lang="en-US" sz="2000" dirty="0" err="1"/>
              <a:t>temel</a:t>
            </a:r>
            <a:r>
              <a:rPr lang="en-US" sz="2000" dirty="0"/>
              <a:t> </a:t>
            </a:r>
            <a:r>
              <a:rPr lang="en-US" sz="2000" dirty="0" err="1"/>
              <a:t>bilgi</a:t>
            </a:r>
            <a:r>
              <a:rPr lang="en-US" sz="2000" dirty="0"/>
              <a:t>, </a:t>
            </a:r>
            <a:r>
              <a:rPr lang="en-US" sz="2000" dirty="0" err="1"/>
              <a:t>beceri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yeterliliklerini</a:t>
            </a:r>
            <a:r>
              <a:rPr lang="en-US" sz="2000" dirty="0"/>
              <a:t> </a:t>
            </a:r>
            <a:r>
              <a:rPr lang="en-US" sz="2000" dirty="0" err="1"/>
              <a:t>ölçen</a:t>
            </a:r>
            <a:r>
              <a:rPr lang="en-US" sz="2000" dirty="0"/>
              <a:t> </a:t>
            </a:r>
            <a:r>
              <a:rPr lang="en-US" sz="2000" dirty="0" err="1"/>
              <a:t>sınavdır</a:t>
            </a:r>
            <a:r>
              <a:rPr lang="en-US" sz="2000" dirty="0"/>
              <a:t>.</a:t>
            </a:r>
            <a:endParaRPr lang="tr-TR" sz="2000" dirty="0"/>
          </a:p>
          <a:p>
            <a:pPr algn="just"/>
            <a:endParaRPr lang="en-US" sz="2000" dirty="0"/>
          </a:p>
          <a:p>
            <a:pPr algn="just"/>
            <a:r>
              <a:rPr lang="tr-TR" sz="2000" dirty="0"/>
              <a:t>Türkçe, Sosyal Bilimler, Temel Matematik ve Fen Bilimleri olmak üzere 4 dersi kapsamaktadır.</a:t>
            </a:r>
          </a:p>
          <a:p>
            <a:pPr marL="0" indent="0" algn="just">
              <a:buNone/>
            </a:pPr>
            <a:endParaRPr lang="en-US" sz="2000" dirty="0"/>
          </a:p>
          <a:p>
            <a:pPr algn="just"/>
            <a:r>
              <a:rPr lang="en-US" sz="2000" dirty="0"/>
              <a:t> </a:t>
            </a:r>
            <a:r>
              <a:rPr lang="en-US" sz="2000" dirty="0" err="1"/>
              <a:t>Sınavda</a:t>
            </a:r>
            <a:r>
              <a:rPr lang="en-US" sz="2000" dirty="0"/>
              <a:t> </a:t>
            </a:r>
            <a:r>
              <a:rPr lang="en-US" sz="2000" dirty="0" err="1"/>
              <a:t>toplam</a:t>
            </a:r>
            <a:r>
              <a:rPr lang="en-US" sz="2000" dirty="0"/>
              <a:t> 120 </a:t>
            </a:r>
            <a:r>
              <a:rPr lang="en-US" sz="2000" dirty="0" err="1"/>
              <a:t>soru</a:t>
            </a:r>
            <a:r>
              <a:rPr lang="en-US" sz="2000" dirty="0"/>
              <a:t> </a:t>
            </a:r>
            <a:r>
              <a:rPr lang="en-US" sz="2000" dirty="0" err="1"/>
              <a:t>bulunmakta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1</a:t>
            </a:r>
            <a:r>
              <a:rPr lang="tr-TR" sz="2000" dirty="0"/>
              <a:t>6</a:t>
            </a:r>
            <a:r>
              <a:rPr lang="en-US" sz="2000" dirty="0"/>
              <a:t>5 </a:t>
            </a:r>
            <a:r>
              <a:rPr lang="en-US" sz="2000" dirty="0" err="1"/>
              <a:t>dakika</a:t>
            </a:r>
            <a:r>
              <a:rPr lang="en-US" sz="2000" dirty="0"/>
              <a:t> </a:t>
            </a:r>
            <a:r>
              <a:rPr lang="en-US" sz="2000" dirty="0" err="1"/>
              <a:t>süre</a:t>
            </a:r>
            <a:r>
              <a:rPr lang="en-US" sz="2000" dirty="0"/>
              <a:t> </a:t>
            </a:r>
            <a:r>
              <a:rPr lang="en-US" sz="2000" dirty="0" err="1"/>
              <a:t>verilmektedir</a:t>
            </a:r>
            <a:r>
              <a:rPr lang="en-US" sz="2000" dirty="0"/>
              <a:t>.</a:t>
            </a:r>
            <a:endParaRPr lang="tr-TR" sz="2000" dirty="0"/>
          </a:p>
          <a:p>
            <a:pPr algn="just"/>
            <a:endParaRPr lang="tr-TR" sz="2000" dirty="0"/>
          </a:p>
          <a:p>
            <a:pPr algn="just"/>
            <a:r>
              <a:rPr lang="en-US" sz="2000" dirty="0"/>
              <a:t>2022 </a:t>
            </a:r>
            <a:r>
              <a:rPr lang="en-US" sz="2000" dirty="0" err="1"/>
              <a:t>yılı</a:t>
            </a:r>
            <a:r>
              <a:rPr lang="en-US" sz="2000" dirty="0"/>
              <a:t> </a:t>
            </a:r>
            <a:r>
              <a:rPr lang="en-US" sz="2000" dirty="0" err="1"/>
              <a:t>itibariyle</a:t>
            </a:r>
            <a:r>
              <a:rPr lang="en-US" sz="2000" dirty="0"/>
              <a:t> TYT 150 </a:t>
            </a:r>
            <a:r>
              <a:rPr lang="en-US" sz="2000" dirty="0" err="1"/>
              <a:t>baraj</a:t>
            </a:r>
            <a:r>
              <a:rPr lang="en-US" sz="2000" dirty="0"/>
              <a:t> </a:t>
            </a:r>
            <a:r>
              <a:rPr lang="en-US" sz="2000" dirty="0" err="1"/>
              <a:t>puanı</a:t>
            </a:r>
            <a:r>
              <a:rPr lang="en-US" sz="2000" dirty="0"/>
              <a:t> </a:t>
            </a:r>
            <a:r>
              <a:rPr lang="en-US" sz="2000" dirty="0" err="1"/>
              <a:t>uygulaması</a:t>
            </a:r>
            <a:r>
              <a:rPr lang="en-US" sz="2000" dirty="0"/>
              <a:t> </a:t>
            </a:r>
            <a:r>
              <a:rPr lang="en-US" sz="2000" dirty="0" err="1"/>
              <a:t>kaldırılmıştır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9500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Radyoterapi (TYT) Programlarına Taban Puanına Göre Yerleşen 	Son Kişinin Netleri-2023 verileri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Kabul Koşulları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55DB6316-6F05-AEC3-F06F-B81D4214F5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51853"/>
              </p:ext>
            </p:extLst>
          </p:nvPr>
        </p:nvGraphicFramePr>
        <p:xfrm>
          <a:off x="1474373" y="1559260"/>
          <a:ext cx="9243254" cy="464820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441548">
                  <a:extLst>
                    <a:ext uri="{9D8B030D-6E8A-4147-A177-3AD203B41FA5}">
                      <a16:colId xmlns:a16="http://schemas.microsoft.com/office/drawing/2014/main" val="3389358033"/>
                    </a:ext>
                  </a:extLst>
                </a:gridCol>
                <a:gridCol w="830719">
                  <a:extLst>
                    <a:ext uri="{9D8B030D-6E8A-4147-A177-3AD203B41FA5}">
                      <a16:colId xmlns:a16="http://schemas.microsoft.com/office/drawing/2014/main" val="820976255"/>
                    </a:ext>
                  </a:extLst>
                </a:gridCol>
                <a:gridCol w="1038398">
                  <a:extLst>
                    <a:ext uri="{9D8B030D-6E8A-4147-A177-3AD203B41FA5}">
                      <a16:colId xmlns:a16="http://schemas.microsoft.com/office/drawing/2014/main" val="2500558430"/>
                    </a:ext>
                  </a:extLst>
                </a:gridCol>
                <a:gridCol w="1038398">
                  <a:extLst>
                    <a:ext uri="{9D8B030D-6E8A-4147-A177-3AD203B41FA5}">
                      <a16:colId xmlns:a16="http://schemas.microsoft.com/office/drawing/2014/main" val="1177912317"/>
                    </a:ext>
                  </a:extLst>
                </a:gridCol>
                <a:gridCol w="1173417">
                  <a:extLst>
                    <a:ext uri="{9D8B030D-6E8A-4147-A177-3AD203B41FA5}">
                      <a16:colId xmlns:a16="http://schemas.microsoft.com/office/drawing/2014/main" val="2593727918"/>
                    </a:ext>
                  </a:extLst>
                </a:gridCol>
                <a:gridCol w="815884">
                  <a:extLst>
                    <a:ext uri="{9D8B030D-6E8A-4147-A177-3AD203B41FA5}">
                      <a16:colId xmlns:a16="http://schemas.microsoft.com/office/drawing/2014/main" val="3615213184"/>
                    </a:ext>
                  </a:extLst>
                </a:gridCol>
                <a:gridCol w="904890">
                  <a:extLst>
                    <a:ext uri="{9D8B030D-6E8A-4147-A177-3AD203B41FA5}">
                      <a16:colId xmlns:a16="http://schemas.microsoft.com/office/drawing/2014/main" val="127158933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Üniversite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Katsayı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TYT Türkçe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TYT Sosyal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TYT Matematik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TYT Fen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Toplam Net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18349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HACETTEPE ÜNİV. -Ücretsiz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460,006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27,5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11,25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10,75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-0,75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48,75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908328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AKDENİZ ÜNİV. -Ücretsiz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406,339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9,25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14,25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48,5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301736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ACIBADEM MEHMET ALİ AYDINLAR ÜNİV. -(Burslu)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368,7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25,25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23,75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50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8075586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 dirty="0">
                          <a:effectLst/>
                        </a:rPr>
                        <a:t>ANKARA ÜNİV. -Ücretsiz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397,6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21,25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10,5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7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47,5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563839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ANKARA MEDİPOL ÜNİV. -(Burslu)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374,219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14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-0,5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41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457625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DOKUZ EYLÜL ÜNİV. -Ücretsiz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414,364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26,25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4,25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-0,25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38,5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1566082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İSTANBUL ÜNİV.-CERRAHPAŞA -Ücretsiz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408,1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19,75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5,5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15,75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44,75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095325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BEZM-İ ÂLEM VAKIF ÜNİV. -(Burslu)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343,9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28,25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15,5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47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5772788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ERCİYES ÜNİV. -Ücretsiz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408,029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28,25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11,25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-0,25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43,5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329832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İSTANBUL MEDİPOL ÜNİV. -(Burslu)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351,767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26,75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7,5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11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45,25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650354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İSTANBUL MEDİPOL ÜNİV. -(Burslu)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372,15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21,75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13,75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43,5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196439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BİRUNİ ÜNİV. -(Burslu)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428,266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29,75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17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3,5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-0,25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50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7228813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VAN YÜZÜNCÜ YIL ÜNİV. -Ücretsiz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395,198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23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7,25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6,25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41,5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08786048"/>
                  </a:ext>
                </a:extLst>
              </a:tr>
            </a:tbl>
          </a:graphicData>
        </a:graphic>
      </p:graphicFrame>
      <p:pic>
        <p:nvPicPr>
          <p:cNvPr id="9" name="Resim 8">
            <a:extLst>
              <a:ext uri="{FF2B5EF4-FFF2-40B4-BE49-F238E27FC236}">
                <a16:creationId xmlns:a16="http://schemas.microsoft.com/office/drawing/2014/main" id="{4045FD66-7E3E-6994-4534-F459BAD14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8" y="6364181"/>
            <a:ext cx="6133108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74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600" b="1" dirty="0">
                <a:latin typeface="+mn-lt"/>
              </a:rPr>
              <a:t>  </a:t>
            </a:r>
            <a:r>
              <a:rPr lang="tr-TR" sz="3600" b="1" dirty="0">
                <a:solidFill>
                  <a:srgbClr val="000090"/>
                </a:solidFill>
                <a:latin typeface="+mn-lt"/>
              </a:rPr>
              <a:t>Radyoterapi (TYT) Programlarına Taban Puanına Göre Yerleşen 	Son Kişinin Netleri-2023 verileri</a:t>
            </a:r>
            <a:endParaRPr lang="tr-TR" sz="3600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Kabul Koşulları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graphicFrame>
        <p:nvGraphicFramePr>
          <p:cNvPr id="8" name="Tablo 7">
            <a:extLst>
              <a:ext uri="{FF2B5EF4-FFF2-40B4-BE49-F238E27FC236}">
                <a16:creationId xmlns:a16="http://schemas.microsoft.com/office/drawing/2014/main" id="{55DB6316-6F05-AEC3-F06F-B81D4214F5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949569"/>
              </p:ext>
            </p:extLst>
          </p:nvPr>
        </p:nvGraphicFramePr>
        <p:xfrm>
          <a:off x="1474373" y="1559260"/>
          <a:ext cx="9243254" cy="443484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3441548">
                  <a:extLst>
                    <a:ext uri="{9D8B030D-6E8A-4147-A177-3AD203B41FA5}">
                      <a16:colId xmlns:a16="http://schemas.microsoft.com/office/drawing/2014/main" val="3389358033"/>
                    </a:ext>
                  </a:extLst>
                </a:gridCol>
                <a:gridCol w="830719">
                  <a:extLst>
                    <a:ext uri="{9D8B030D-6E8A-4147-A177-3AD203B41FA5}">
                      <a16:colId xmlns:a16="http://schemas.microsoft.com/office/drawing/2014/main" val="820976255"/>
                    </a:ext>
                  </a:extLst>
                </a:gridCol>
                <a:gridCol w="1038398">
                  <a:extLst>
                    <a:ext uri="{9D8B030D-6E8A-4147-A177-3AD203B41FA5}">
                      <a16:colId xmlns:a16="http://schemas.microsoft.com/office/drawing/2014/main" val="2500558430"/>
                    </a:ext>
                  </a:extLst>
                </a:gridCol>
                <a:gridCol w="1038398">
                  <a:extLst>
                    <a:ext uri="{9D8B030D-6E8A-4147-A177-3AD203B41FA5}">
                      <a16:colId xmlns:a16="http://schemas.microsoft.com/office/drawing/2014/main" val="1177912317"/>
                    </a:ext>
                  </a:extLst>
                </a:gridCol>
                <a:gridCol w="1173417">
                  <a:extLst>
                    <a:ext uri="{9D8B030D-6E8A-4147-A177-3AD203B41FA5}">
                      <a16:colId xmlns:a16="http://schemas.microsoft.com/office/drawing/2014/main" val="2593727918"/>
                    </a:ext>
                  </a:extLst>
                </a:gridCol>
                <a:gridCol w="815884">
                  <a:extLst>
                    <a:ext uri="{9D8B030D-6E8A-4147-A177-3AD203B41FA5}">
                      <a16:colId xmlns:a16="http://schemas.microsoft.com/office/drawing/2014/main" val="3615213184"/>
                    </a:ext>
                  </a:extLst>
                </a:gridCol>
                <a:gridCol w="904890">
                  <a:extLst>
                    <a:ext uri="{9D8B030D-6E8A-4147-A177-3AD203B41FA5}">
                      <a16:colId xmlns:a16="http://schemas.microsoft.com/office/drawing/2014/main" val="1271589338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Üniversite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Katsayı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TYT Türkçe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TYT Sosyal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TYT Matematik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TYT Fen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Toplam Net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18349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GİRNE AMERİKAN ÜNİV. -(%50 İndirimli)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274,55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908328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İSTANBUL RUMELİ ÜNİV. -(%50 İndirimli)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282,441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3017362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ALTINBAŞ ÜNİV. -(%50 İndirimli)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357,856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8075586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DOĞU AKDENİZ ÜNİV. -(Ücretli)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346,9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563839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LEFKE AVRUPA ÜNİV. -(%50 İndirimli)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331,129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457625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İSTANBUL BEYKENT ÜNİV. -(İÖ)(%50 İndirimli)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377,5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1566082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İSTANBUL BEYKENT ÜNİV. -(%50 İndirimli)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0953259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İSTANBUL GELİŞİM ÜNİV. -(%50 İndirimli)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282,283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5772788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GİRNE AMERİKAN ÜNİV. -(Ücretli)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281,553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329832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YAKIN DOĞU ÜNİV. -(%50 İndirimli)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297,7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-1,25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6503540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BİRUNİ ÜNİV. -(%50 İndirimli)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316,034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196439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İSTANBUL AYDIN ÜNİV. -(İÖ)(%50 İndirimli)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316,98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-3,25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7228813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İSTANBUL GELİŞİM ÜNİV. -(İÖ)(%50 İndirimli)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302,5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-5,5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08786048"/>
                  </a:ext>
                </a:extLst>
              </a:tr>
            </a:tbl>
          </a:graphicData>
        </a:graphic>
      </p:graphicFrame>
      <p:pic>
        <p:nvPicPr>
          <p:cNvPr id="9" name="Resim 8">
            <a:extLst>
              <a:ext uri="{FF2B5EF4-FFF2-40B4-BE49-F238E27FC236}">
                <a16:creationId xmlns:a16="http://schemas.microsoft.com/office/drawing/2014/main" id="{4045FD66-7E3E-6994-4534-F459BAD146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9" y="6270875"/>
            <a:ext cx="6133108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796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Yerleşenleri Soru Netleri 2023/2022/2021 Verileri</a:t>
            </a: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altLang="en-US" sz="2800" dirty="0"/>
              <a:t>Ortalama Alan Netleri</a:t>
            </a:r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42CDD81C-81B3-814E-424F-5A9771D89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164" y="5048436"/>
            <a:ext cx="5630545" cy="1106170"/>
          </a:xfrm>
          <a:prstGeom prst="rect">
            <a:avLst/>
          </a:prstGeom>
        </p:spPr>
      </p:pic>
      <p:sp>
        <p:nvSpPr>
          <p:cNvPr id="12" name="Text Box 7">
            <a:extLst>
              <a:ext uri="{FF2B5EF4-FFF2-40B4-BE49-F238E27FC236}">
                <a16:creationId xmlns:a16="http://schemas.microsoft.com/office/drawing/2014/main" id="{485C20D7-C799-546E-2D9D-45789C870A5F}"/>
              </a:ext>
            </a:extLst>
          </p:cNvPr>
          <p:cNvSpPr txBox="1"/>
          <p:nvPr/>
        </p:nvSpPr>
        <p:spPr>
          <a:xfrm>
            <a:off x="2694942" y="6337847"/>
            <a:ext cx="767575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altLang="en-US" dirty="0">
                <a:sym typeface="+mn-ea"/>
              </a:rPr>
              <a:t>Radyoterapi eğitimi fizik ve biyoloji ağırlıklı bir alan ama fen netleri çok düşük</a:t>
            </a:r>
            <a:endParaRPr lang="en-US" dirty="0"/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15B7C6FB-E084-080C-20CD-BB439485579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63888" y="3386138"/>
            <a:ext cx="5627687" cy="1179512"/>
            <a:chOff x="1993" y="2133"/>
            <a:chExt cx="3545" cy="743"/>
          </a:xfrm>
        </p:grpSpPr>
        <p:sp>
          <p:nvSpPr>
            <p:cNvPr id="17" name="AutoShape 3">
              <a:extLst>
                <a:ext uri="{FF2B5EF4-FFF2-40B4-BE49-F238E27FC236}">
                  <a16:creationId xmlns:a16="http://schemas.microsoft.com/office/drawing/2014/main" id="{9649A80C-9EE6-6027-1F86-43F7C8A4107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93" y="2133"/>
              <a:ext cx="3545" cy="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8" name="Rectangle 5">
              <a:extLst>
                <a:ext uri="{FF2B5EF4-FFF2-40B4-BE49-F238E27FC236}">
                  <a16:creationId xmlns:a16="http://schemas.microsoft.com/office/drawing/2014/main" id="{E90CC1E9-3F44-537B-A539-892AD4C9A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3" y="2133"/>
              <a:ext cx="645" cy="499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9" name="Rectangle 6">
              <a:extLst>
                <a:ext uri="{FF2B5EF4-FFF2-40B4-BE49-F238E27FC236}">
                  <a16:creationId xmlns:a16="http://schemas.microsoft.com/office/drawing/2014/main" id="{6FE347AD-7195-B43C-72C2-D4029130D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8" y="2133"/>
              <a:ext cx="605" cy="499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0" name="Rectangle 7">
              <a:extLst>
                <a:ext uri="{FF2B5EF4-FFF2-40B4-BE49-F238E27FC236}">
                  <a16:creationId xmlns:a16="http://schemas.microsoft.com/office/drawing/2014/main" id="{81D0D715-4D7A-4BC9-A521-82758E905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3" y="2133"/>
              <a:ext cx="938" cy="499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1" name="Rectangle 8">
              <a:extLst>
                <a:ext uri="{FF2B5EF4-FFF2-40B4-BE49-F238E27FC236}">
                  <a16:creationId xmlns:a16="http://schemas.microsoft.com/office/drawing/2014/main" id="{51BF391A-C406-9AE4-DEE7-6AA67011D2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" y="2133"/>
              <a:ext cx="674" cy="499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2" name="Rectangle 9">
              <a:extLst>
                <a:ext uri="{FF2B5EF4-FFF2-40B4-BE49-F238E27FC236}">
                  <a16:creationId xmlns:a16="http://schemas.microsoft.com/office/drawing/2014/main" id="{F07B6792-7967-7D55-D73A-E62FCF8B4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5" y="2133"/>
              <a:ext cx="713" cy="499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23" name="Rectangle 10">
              <a:extLst>
                <a:ext uri="{FF2B5EF4-FFF2-40B4-BE49-F238E27FC236}">
                  <a16:creationId xmlns:a16="http://schemas.microsoft.com/office/drawing/2014/main" id="{996F61EB-9A5D-C6AB-6F8A-262889458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8" y="2163"/>
              <a:ext cx="361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TYT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Rectangle 11">
              <a:extLst>
                <a:ext uri="{FF2B5EF4-FFF2-40B4-BE49-F238E27FC236}">
                  <a16:creationId xmlns:a16="http://schemas.microsoft.com/office/drawing/2014/main" id="{5D35F34D-6B6A-169C-A15E-19A043EC6E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2" y="2163"/>
              <a:ext cx="13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" name="Rectangle 12">
              <a:extLst>
                <a:ext uri="{FF2B5EF4-FFF2-40B4-BE49-F238E27FC236}">
                  <a16:creationId xmlns:a16="http://schemas.microsoft.com/office/drawing/2014/main" id="{347F7CC1-5B4B-7626-2009-9FA8D0EB9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1" y="2397"/>
              <a:ext cx="18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Rectangle 13">
              <a:extLst>
                <a:ext uri="{FF2B5EF4-FFF2-40B4-BE49-F238E27FC236}">
                  <a16:creationId xmlns:a16="http://schemas.microsoft.com/office/drawing/2014/main" id="{0FF5149C-F209-BCD0-5D67-B90BB0F1D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2397"/>
              <a:ext cx="195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ü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Rectangle 14">
              <a:extLst>
                <a:ext uri="{FF2B5EF4-FFF2-40B4-BE49-F238E27FC236}">
                  <a16:creationId xmlns:a16="http://schemas.microsoft.com/office/drawing/2014/main" id="{797680AE-F3BF-09BC-C374-AB67123AA4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397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rk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15">
              <a:extLst>
                <a:ext uri="{FF2B5EF4-FFF2-40B4-BE49-F238E27FC236}">
                  <a16:creationId xmlns:a16="http://schemas.microsoft.com/office/drawing/2014/main" id="{8635CA55-D9AE-4C12-8C0D-33E0EB923B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3" y="2397"/>
              <a:ext cx="17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ç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16">
              <a:extLst>
                <a:ext uri="{FF2B5EF4-FFF2-40B4-BE49-F238E27FC236}">
                  <a16:creationId xmlns:a16="http://schemas.microsoft.com/office/drawing/2014/main" id="{422F26CC-F951-415B-8909-28F120714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2397"/>
              <a:ext cx="18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Rectangle 17">
              <a:extLst>
                <a:ext uri="{FF2B5EF4-FFF2-40B4-BE49-F238E27FC236}">
                  <a16:creationId xmlns:a16="http://schemas.microsoft.com/office/drawing/2014/main" id="{C545BDDA-96C4-B56A-D331-74EC8AE03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4" y="2163"/>
              <a:ext cx="361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TYT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1" name="Rectangle 18">
              <a:extLst>
                <a:ext uri="{FF2B5EF4-FFF2-40B4-BE49-F238E27FC236}">
                  <a16:creationId xmlns:a16="http://schemas.microsoft.com/office/drawing/2014/main" id="{8767D6EE-4C36-B9EF-6A3A-81F292E0E9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7" y="2163"/>
              <a:ext cx="13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Rectangle 19">
              <a:extLst>
                <a:ext uri="{FF2B5EF4-FFF2-40B4-BE49-F238E27FC236}">
                  <a16:creationId xmlns:a16="http://schemas.microsoft.com/office/drawing/2014/main" id="{8324B104-8488-F94E-7CB3-2DE882E21F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" y="2397"/>
              <a:ext cx="56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Sosyal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3" name="Rectangle 20">
              <a:extLst>
                <a:ext uri="{FF2B5EF4-FFF2-40B4-BE49-F238E27FC236}">
                  <a16:creationId xmlns:a16="http://schemas.microsoft.com/office/drawing/2014/main" id="{1A8DC386-09B8-B498-E9EA-2178421CAA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5" y="2163"/>
              <a:ext cx="361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TYT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21">
              <a:extLst>
                <a:ext uri="{FF2B5EF4-FFF2-40B4-BE49-F238E27FC236}">
                  <a16:creationId xmlns:a16="http://schemas.microsoft.com/office/drawing/2014/main" id="{6BDD7183-6FAD-A7F6-812B-987BC3BC59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" y="2163"/>
              <a:ext cx="13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" name="Rectangle 22">
              <a:extLst>
                <a:ext uri="{FF2B5EF4-FFF2-40B4-BE49-F238E27FC236}">
                  <a16:creationId xmlns:a16="http://schemas.microsoft.com/office/drawing/2014/main" id="{5F23F1F9-B691-9321-ED64-440157BDD3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2" y="2397"/>
              <a:ext cx="908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Matematik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" name="Rectangle 23">
              <a:extLst>
                <a:ext uri="{FF2B5EF4-FFF2-40B4-BE49-F238E27FC236}">
                  <a16:creationId xmlns:a16="http://schemas.microsoft.com/office/drawing/2014/main" id="{653106BF-6F25-B638-FCB9-02BC4E3E7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" y="2280"/>
              <a:ext cx="361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TYT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Rectangle 24">
              <a:extLst>
                <a:ext uri="{FF2B5EF4-FFF2-40B4-BE49-F238E27FC236}">
                  <a16:creationId xmlns:a16="http://schemas.microsoft.com/office/drawing/2014/main" id="{8F8C3AA6-C60F-3C8F-B4E3-46CB99E050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4" y="2280"/>
              <a:ext cx="13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" name="Rectangle 25">
              <a:extLst>
                <a:ext uri="{FF2B5EF4-FFF2-40B4-BE49-F238E27FC236}">
                  <a16:creationId xmlns:a16="http://schemas.microsoft.com/office/drawing/2014/main" id="{CB0329AF-6DD0-4F3D-514B-85CEB35C6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2280"/>
              <a:ext cx="361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Fen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9" name="Rectangle 26">
              <a:extLst>
                <a:ext uri="{FF2B5EF4-FFF2-40B4-BE49-F238E27FC236}">
                  <a16:creationId xmlns:a16="http://schemas.microsoft.com/office/drawing/2014/main" id="{695D5EFE-73BE-BB5C-D668-1CDE9FFD0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3" y="2163"/>
              <a:ext cx="65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Toplam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27">
              <a:extLst>
                <a:ext uri="{FF2B5EF4-FFF2-40B4-BE49-F238E27FC236}">
                  <a16:creationId xmlns:a16="http://schemas.microsoft.com/office/drawing/2014/main" id="{2EF4C983-3238-E84A-A579-AB8AEEBA6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0" y="2163"/>
              <a:ext cx="13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28">
              <a:extLst>
                <a:ext uri="{FF2B5EF4-FFF2-40B4-BE49-F238E27FC236}">
                  <a16:creationId xmlns:a16="http://schemas.microsoft.com/office/drawing/2014/main" id="{A2C185BA-9C21-7E1C-548B-DB9577F5B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0" y="2397"/>
              <a:ext cx="342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net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Rectangle 29">
              <a:extLst>
                <a:ext uri="{FF2B5EF4-FFF2-40B4-BE49-F238E27FC236}">
                  <a16:creationId xmlns:a16="http://schemas.microsoft.com/office/drawing/2014/main" id="{544A3CC1-1CCF-ADAC-14A9-CAA16245A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" y="2642"/>
              <a:ext cx="56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13,976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3" name="Rectangle 30">
              <a:extLst>
                <a:ext uri="{FF2B5EF4-FFF2-40B4-BE49-F238E27FC236}">
                  <a16:creationId xmlns:a16="http://schemas.microsoft.com/office/drawing/2014/main" id="{2665214A-DB4B-C973-9DAD-97756610A3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4" y="2642"/>
              <a:ext cx="479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5,872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4" name="Rectangle 31">
              <a:extLst>
                <a:ext uri="{FF2B5EF4-FFF2-40B4-BE49-F238E27FC236}">
                  <a16:creationId xmlns:a16="http://schemas.microsoft.com/office/drawing/2014/main" id="{4425B71F-B553-C3A5-72A2-1B6B7107A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0" y="2642"/>
              <a:ext cx="830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3,6591549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5" name="Rectangle 32">
              <a:extLst>
                <a:ext uri="{FF2B5EF4-FFF2-40B4-BE49-F238E27FC236}">
                  <a16:creationId xmlns:a16="http://schemas.microsoft.com/office/drawing/2014/main" id="{C86C582A-66A3-3C0B-3037-2FE8A94272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2642"/>
              <a:ext cx="56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1,4056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6" name="Rectangle 33">
              <a:extLst>
                <a:ext uri="{FF2B5EF4-FFF2-40B4-BE49-F238E27FC236}">
                  <a16:creationId xmlns:a16="http://schemas.microsoft.com/office/drawing/2014/main" id="{C4FD962A-722F-8E98-6A9E-5BC56A6AA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3" y="2642"/>
              <a:ext cx="65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24,9127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7" name="Line 34">
              <a:extLst>
                <a:ext uri="{FF2B5EF4-FFF2-40B4-BE49-F238E27FC236}">
                  <a16:creationId xmlns:a16="http://schemas.microsoft.com/office/drawing/2014/main" id="{CE7FBB7C-0761-18DE-FB54-250075AFDE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" y="2143"/>
              <a:ext cx="3525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48" name="Line 35">
              <a:extLst>
                <a:ext uri="{FF2B5EF4-FFF2-40B4-BE49-F238E27FC236}">
                  <a16:creationId xmlns:a16="http://schemas.microsoft.com/office/drawing/2014/main" id="{076A9F49-D15D-8BF0-01B8-D95B384C8B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" y="2632"/>
              <a:ext cx="3525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49" name="Line 36">
              <a:extLst>
                <a:ext uri="{FF2B5EF4-FFF2-40B4-BE49-F238E27FC236}">
                  <a16:creationId xmlns:a16="http://schemas.microsoft.com/office/drawing/2014/main" id="{7D0F5ADF-70E1-6E58-4FC7-9A396732BB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" y="2856"/>
              <a:ext cx="3525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50" name="Line 37">
              <a:extLst>
                <a:ext uri="{FF2B5EF4-FFF2-40B4-BE49-F238E27FC236}">
                  <a16:creationId xmlns:a16="http://schemas.microsoft.com/office/drawing/2014/main" id="{55F16749-E132-B4F7-65EC-97BEBFDB80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" y="2143"/>
              <a:ext cx="0" cy="72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51" name="Line 38">
              <a:extLst>
                <a:ext uri="{FF2B5EF4-FFF2-40B4-BE49-F238E27FC236}">
                  <a16:creationId xmlns:a16="http://schemas.microsoft.com/office/drawing/2014/main" id="{011C0F4D-B4F6-8759-F485-15E8C2BA1F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8" y="2143"/>
              <a:ext cx="0" cy="72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52" name="Line 39">
              <a:extLst>
                <a:ext uri="{FF2B5EF4-FFF2-40B4-BE49-F238E27FC236}">
                  <a16:creationId xmlns:a16="http://schemas.microsoft.com/office/drawing/2014/main" id="{0450DDAE-D02A-63E3-FD6C-35B05DA771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3" y="2143"/>
              <a:ext cx="0" cy="72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53" name="Line 40">
              <a:extLst>
                <a:ext uri="{FF2B5EF4-FFF2-40B4-BE49-F238E27FC236}">
                  <a16:creationId xmlns:a16="http://schemas.microsoft.com/office/drawing/2014/main" id="{9E5F0545-9790-3025-B7C0-414916D234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1" y="2143"/>
              <a:ext cx="0" cy="72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54" name="Line 41">
              <a:extLst>
                <a:ext uri="{FF2B5EF4-FFF2-40B4-BE49-F238E27FC236}">
                  <a16:creationId xmlns:a16="http://schemas.microsoft.com/office/drawing/2014/main" id="{0B573AC1-C2E4-0888-C1FB-81D3C0DD30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5" y="2143"/>
              <a:ext cx="0" cy="72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55" name="Line 42">
              <a:extLst>
                <a:ext uri="{FF2B5EF4-FFF2-40B4-BE49-F238E27FC236}">
                  <a16:creationId xmlns:a16="http://schemas.microsoft.com/office/drawing/2014/main" id="{5069B89D-E972-AE8A-BB02-7B812ECE04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8" y="2143"/>
              <a:ext cx="0" cy="723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grpSp>
        <p:nvGrpSpPr>
          <p:cNvPr id="57" name="Group 45">
            <a:extLst>
              <a:ext uri="{FF2B5EF4-FFF2-40B4-BE49-F238E27FC236}">
                <a16:creationId xmlns:a16="http://schemas.microsoft.com/office/drawing/2014/main" id="{B2566FD5-8A78-2F52-5103-31EDB1FE802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63888" y="1558925"/>
            <a:ext cx="5705474" cy="1177925"/>
            <a:chOff x="1993" y="982"/>
            <a:chExt cx="3594" cy="742"/>
          </a:xfrm>
        </p:grpSpPr>
        <p:sp>
          <p:nvSpPr>
            <p:cNvPr id="58" name="AutoShape 44">
              <a:extLst>
                <a:ext uri="{FF2B5EF4-FFF2-40B4-BE49-F238E27FC236}">
                  <a16:creationId xmlns:a16="http://schemas.microsoft.com/office/drawing/2014/main" id="{BE763402-976D-BE88-BE4C-D0D5C00599A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93" y="982"/>
              <a:ext cx="3545" cy="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59" name="Rectangle 46">
              <a:extLst>
                <a:ext uri="{FF2B5EF4-FFF2-40B4-BE49-F238E27FC236}">
                  <a16:creationId xmlns:a16="http://schemas.microsoft.com/office/drawing/2014/main" id="{442F7603-DA65-69DB-6C90-0F0566335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3" y="982"/>
              <a:ext cx="645" cy="498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60" name="Rectangle 47">
              <a:extLst>
                <a:ext uri="{FF2B5EF4-FFF2-40B4-BE49-F238E27FC236}">
                  <a16:creationId xmlns:a16="http://schemas.microsoft.com/office/drawing/2014/main" id="{193BF0FA-4843-242D-4F16-43BD3F791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8" y="982"/>
              <a:ext cx="605" cy="498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61" name="Rectangle 48">
              <a:extLst>
                <a:ext uri="{FF2B5EF4-FFF2-40B4-BE49-F238E27FC236}">
                  <a16:creationId xmlns:a16="http://schemas.microsoft.com/office/drawing/2014/main" id="{E3DD93BB-4715-298E-44EA-015DA43EE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3" y="982"/>
              <a:ext cx="938" cy="498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62" name="Rectangle 49">
              <a:extLst>
                <a:ext uri="{FF2B5EF4-FFF2-40B4-BE49-F238E27FC236}">
                  <a16:creationId xmlns:a16="http://schemas.microsoft.com/office/drawing/2014/main" id="{E4258DB5-AB3A-F327-80EE-1C999D779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" y="982"/>
              <a:ext cx="674" cy="498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63" name="Rectangle 50">
              <a:extLst>
                <a:ext uri="{FF2B5EF4-FFF2-40B4-BE49-F238E27FC236}">
                  <a16:creationId xmlns:a16="http://schemas.microsoft.com/office/drawing/2014/main" id="{5C6316A7-9DDB-C11A-468C-FEE680282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5" y="982"/>
              <a:ext cx="713" cy="498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64" name="Rectangle 51">
              <a:extLst>
                <a:ext uri="{FF2B5EF4-FFF2-40B4-BE49-F238E27FC236}">
                  <a16:creationId xmlns:a16="http://schemas.microsoft.com/office/drawing/2014/main" id="{87FA327E-5ACB-1E40-55B9-88EE6D4F2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8" y="1011"/>
              <a:ext cx="361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TYT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52">
              <a:extLst>
                <a:ext uri="{FF2B5EF4-FFF2-40B4-BE49-F238E27FC236}">
                  <a16:creationId xmlns:a16="http://schemas.microsoft.com/office/drawing/2014/main" id="{B9D46DF8-B65A-0DC3-0E84-ABF109073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2" y="1011"/>
              <a:ext cx="13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53">
              <a:extLst>
                <a:ext uri="{FF2B5EF4-FFF2-40B4-BE49-F238E27FC236}">
                  <a16:creationId xmlns:a16="http://schemas.microsoft.com/office/drawing/2014/main" id="{109FC0F7-65F4-342E-A019-5CED32CDB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1" y="1246"/>
              <a:ext cx="18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54">
              <a:extLst>
                <a:ext uri="{FF2B5EF4-FFF2-40B4-BE49-F238E27FC236}">
                  <a16:creationId xmlns:a16="http://schemas.microsoft.com/office/drawing/2014/main" id="{1DDA3A20-7BFD-71F0-2A94-263225106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246"/>
              <a:ext cx="195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ü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55">
              <a:extLst>
                <a:ext uri="{FF2B5EF4-FFF2-40B4-BE49-F238E27FC236}">
                  <a16:creationId xmlns:a16="http://schemas.microsoft.com/office/drawing/2014/main" id="{D12B6101-2DDC-F10C-C63E-BAEBB8B183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1246"/>
              <a:ext cx="24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rk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56">
              <a:extLst>
                <a:ext uri="{FF2B5EF4-FFF2-40B4-BE49-F238E27FC236}">
                  <a16:creationId xmlns:a16="http://schemas.microsoft.com/office/drawing/2014/main" id="{46767793-A0E8-55F0-EB65-E791AD6CF4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3" y="1246"/>
              <a:ext cx="17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ç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57">
              <a:extLst>
                <a:ext uri="{FF2B5EF4-FFF2-40B4-BE49-F238E27FC236}">
                  <a16:creationId xmlns:a16="http://schemas.microsoft.com/office/drawing/2014/main" id="{40928D6A-30E9-39B1-80CD-2A48379AC0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1246"/>
              <a:ext cx="18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1" name="Rectangle 58">
              <a:extLst>
                <a:ext uri="{FF2B5EF4-FFF2-40B4-BE49-F238E27FC236}">
                  <a16:creationId xmlns:a16="http://schemas.microsoft.com/office/drawing/2014/main" id="{0EE95191-CD41-6AA0-31B3-0246A099E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4" y="1011"/>
              <a:ext cx="361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TYT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59">
              <a:extLst>
                <a:ext uri="{FF2B5EF4-FFF2-40B4-BE49-F238E27FC236}">
                  <a16:creationId xmlns:a16="http://schemas.microsoft.com/office/drawing/2014/main" id="{CB53FA40-B6DC-55E6-033F-AF3F7B191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7" y="1011"/>
              <a:ext cx="13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60">
              <a:extLst>
                <a:ext uri="{FF2B5EF4-FFF2-40B4-BE49-F238E27FC236}">
                  <a16:creationId xmlns:a16="http://schemas.microsoft.com/office/drawing/2014/main" id="{EDDFD9EF-ABB9-7618-D8E6-95C5EBFD9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6" y="1246"/>
              <a:ext cx="566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Sosyal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61">
              <a:extLst>
                <a:ext uri="{FF2B5EF4-FFF2-40B4-BE49-F238E27FC236}">
                  <a16:creationId xmlns:a16="http://schemas.microsoft.com/office/drawing/2014/main" id="{90E39E3D-CB35-C5F4-F364-020A4F789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5" y="1011"/>
              <a:ext cx="361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TYT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5" name="Rectangle 62">
              <a:extLst>
                <a:ext uri="{FF2B5EF4-FFF2-40B4-BE49-F238E27FC236}">
                  <a16:creationId xmlns:a16="http://schemas.microsoft.com/office/drawing/2014/main" id="{7E160F17-A130-3F80-051B-E269B4320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9" y="1011"/>
              <a:ext cx="13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63">
              <a:extLst>
                <a:ext uri="{FF2B5EF4-FFF2-40B4-BE49-F238E27FC236}">
                  <a16:creationId xmlns:a16="http://schemas.microsoft.com/office/drawing/2014/main" id="{08E20EE7-30D6-F122-C935-53C090BD1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2" y="1246"/>
              <a:ext cx="908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Matematik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64">
              <a:extLst>
                <a:ext uri="{FF2B5EF4-FFF2-40B4-BE49-F238E27FC236}">
                  <a16:creationId xmlns:a16="http://schemas.microsoft.com/office/drawing/2014/main" id="{F0022B09-6D75-B042-A0A2-37991FA89B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0" y="1128"/>
              <a:ext cx="361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TYT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65">
              <a:extLst>
                <a:ext uri="{FF2B5EF4-FFF2-40B4-BE49-F238E27FC236}">
                  <a16:creationId xmlns:a16="http://schemas.microsoft.com/office/drawing/2014/main" id="{658FFEAD-0AFE-DE71-4103-22017E182D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4" y="1128"/>
              <a:ext cx="13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66">
              <a:extLst>
                <a:ext uri="{FF2B5EF4-FFF2-40B4-BE49-F238E27FC236}">
                  <a16:creationId xmlns:a16="http://schemas.microsoft.com/office/drawing/2014/main" id="{F468C18C-65AE-FD80-17F7-C6BED39DED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3" y="1128"/>
              <a:ext cx="361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Fen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67">
              <a:extLst>
                <a:ext uri="{FF2B5EF4-FFF2-40B4-BE49-F238E27FC236}">
                  <a16:creationId xmlns:a16="http://schemas.microsoft.com/office/drawing/2014/main" id="{F326FF16-0141-805B-D738-C8CEABD619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3" y="1011"/>
              <a:ext cx="654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Toplam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1" name="Rectangle 68">
              <a:extLst>
                <a:ext uri="{FF2B5EF4-FFF2-40B4-BE49-F238E27FC236}">
                  <a16:creationId xmlns:a16="http://schemas.microsoft.com/office/drawing/2014/main" id="{A435A9DE-8443-0B23-C94C-70E682B80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0" y="1011"/>
              <a:ext cx="137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 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69">
              <a:extLst>
                <a:ext uri="{FF2B5EF4-FFF2-40B4-BE49-F238E27FC236}">
                  <a16:creationId xmlns:a16="http://schemas.microsoft.com/office/drawing/2014/main" id="{B7BBFE0B-6150-A42C-C960-F39EBA3C12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0" y="1246"/>
              <a:ext cx="342" cy="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net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3" name="Rectangle 70">
              <a:extLst>
                <a:ext uri="{FF2B5EF4-FFF2-40B4-BE49-F238E27FC236}">
                  <a16:creationId xmlns:a16="http://schemas.microsoft.com/office/drawing/2014/main" id="{37169677-D6D3-2C19-8949-39ED6E2E6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0" y="1490"/>
              <a:ext cx="31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tr-TR" altLang="tr-TR" sz="2200" dirty="0">
                  <a:solidFill>
                    <a:srgbClr val="000000"/>
                  </a:solidFill>
                  <a:latin typeface="Calibri" panose="020F0502020204030204" pitchFamily="34" charset="0"/>
                </a:rPr>
                <a:t>15,8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71">
              <a:extLst>
                <a:ext uri="{FF2B5EF4-FFF2-40B4-BE49-F238E27FC236}">
                  <a16:creationId xmlns:a16="http://schemas.microsoft.com/office/drawing/2014/main" id="{D2E32651-B731-A1B2-8AE2-716B888E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4" y="1490"/>
              <a:ext cx="31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6,05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72">
              <a:extLst>
                <a:ext uri="{FF2B5EF4-FFF2-40B4-BE49-F238E27FC236}">
                  <a16:creationId xmlns:a16="http://schemas.microsoft.com/office/drawing/2014/main" id="{50403E9D-65EE-9BA3-5FBA-639BF9294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6" y="1485"/>
              <a:ext cx="35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3,19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73">
              <a:extLst>
                <a:ext uri="{FF2B5EF4-FFF2-40B4-BE49-F238E27FC236}">
                  <a16:creationId xmlns:a16="http://schemas.microsoft.com/office/drawing/2014/main" id="{4D81CA08-047B-D315-EA9C-3730E9EF7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8" y="1490"/>
              <a:ext cx="31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0,52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7" name="Rectangle 74">
              <a:extLst>
                <a:ext uri="{FF2B5EF4-FFF2-40B4-BE49-F238E27FC236}">
                  <a16:creationId xmlns:a16="http://schemas.microsoft.com/office/drawing/2014/main" id="{34477A86-D59D-A0B3-EC7C-7850461FF0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3" y="1490"/>
              <a:ext cx="40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25,57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Line 75">
              <a:extLst>
                <a:ext uri="{FF2B5EF4-FFF2-40B4-BE49-F238E27FC236}">
                  <a16:creationId xmlns:a16="http://schemas.microsoft.com/office/drawing/2014/main" id="{49292428-7EE0-0678-06E9-53C4965E2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" y="992"/>
              <a:ext cx="3525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89" name="Line 76">
              <a:extLst>
                <a:ext uri="{FF2B5EF4-FFF2-40B4-BE49-F238E27FC236}">
                  <a16:creationId xmlns:a16="http://schemas.microsoft.com/office/drawing/2014/main" id="{B2DE4483-362A-A7BD-FA13-499956E486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" y="1480"/>
              <a:ext cx="3525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0" name="Line 77">
              <a:extLst>
                <a:ext uri="{FF2B5EF4-FFF2-40B4-BE49-F238E27FC236}">
                  <a16:creationId xmlns:a16="http://schemas.microsoft.com/office/drawing/2014/main" id="{7D0A0564-9483-7290-A6F6-D2BD92841E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" y="1704"/>
              <a:ext cx="3525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1" name="Line 78">
              <a:extLst>
                <a:ext uri="{FF2B5EF4-FFF2-40B4-BE49-F238E27FC236}">
                  <a16:creationId xmlns:a16="http://schemas.microsoft.com/office/drawing/2014/main" id="{DDB69238-360F-5327-43B9-46D7356DF8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3" y="992"/>
              <a:ext cx="0" cy="72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2" name="Line 79">
              <a:extLst>
                <a:ext uri="{FF2B5EF4-FFF2-40B4-BE49-F238E27FC236}">
                  <a16:creationId xmlns:a16="http://schemas.microsoft.com/office/drawing/2014/main" id="{A0727C9B-31CE-E201-0014-124CA80522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8" y="992"/>
              <a:ext cx="0" cy="72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3" name="Line 80">
              <a:extLst>
                <a:ext uri="{FF2B5EF4-FFF2-40B4-BE49-F238E27FC236}">
                  <a16:creationId xmlns:a16="http://schemas.microsoft.com/office/drawing/2014/main" id="{01702647-56E1-5B8C-A43E-723F77DBD8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3" y="992"/>
              <a:ext cx="0" cy="72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4" name="Line 81">
              <a:extLst>
                <a:ext uri="{FF2B5EF4-FFF2-40B4-BE49-F238E27FC236}">
                  <a16:creationId xmlns:a16="http://schemas.microsoft.com/office/drawing/2014/main" id="{AAC90B81-BA3D-BDAD-4037-54D966903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61" y="992"/>
              <a:ext cx="0" cy="72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5" name="Line 82">
              <a:extLst>
                <a:ext uri="{FF2B5EF4-FFF2-40B4-BE49-F238E27FC236}">
                  <a16:creationId xmlns:a16="http://schemas.microsoft.com/office/drawing/2014/main" id="{DECC80BA-3E22-CCB5-EB76-3F88EBE969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5" y="992"/>
              <a:ext cx="0" cy="72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96" name="Line 83">
              <a:extLst>
                <a:ext uri="{FF2B5EF4-FFF2-40B4-BE49-F238E27FC236}">
                  <a16:creationId xmlns:a16="http://schemas.microsoft.com/office/drawing/2014/main" id="{D04AA42C-9E20-66DC-2415-111DA90497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18" y="992"/>
              <a:ext cx="0" cy="722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sp>
        <p:nvSpPr>
          <p:cNvPr id="97" name="Text Box 7">
            <a:extLst>
              <a:ext uri="{FF2B5EF4-FFF2-40B4-BE49-F238E27FC236}">
                <a16:creationId xmlns:a16="http://schemas.microsoft.com/office/drawing/2014/main" id="{20C89CBA-372D-C586-9D71-8F117A4F72B4}"/>
              </a:ext>
            </a:extLst>
          </p:cNvPr>
          <p:cNvSpPr txBox="1"/>
          <p:nvPr/>
        </p:nvSpPr>
        <p:spPr>
          <a:xfrm>
            <a:off x="2604154" y="1218282"/>
            <a:ext cx="65274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tr-TR" dirty="0"/>
              <a:t>2023</a:t>
            </a:r>
            <a:endParaRPr lang="en-US" dirty="0"/>
          </a:p>
        </p:txBody>
      </p:sp>
      <p:sp>
        <p:nvSpPr>
          <p:cNvPr id="98" name="Text Box 7">
            <a:extLst>
              <a:ext uri="{FF2B5EF4-FFF2-40B4-BE49-F238E27FC236}">
                <a16:creationId xmlns:a16="http://schemas.microsoft.com/office/drawing/2014/main" id="{F4628B1E-AEE9-207E-7B75-C326B13B3170}"/>
              </a:ext>
            </a:extLst>
          </p:cNvPr>
          <p:cNvSpPr txBox="1"/>
          <p:nvPr/>
        </p:nvSpPr>
        <p:spPr>
          <a:xfrm>
            <a:off x="2634970" y="3005303"/>
            <a:ext cx="65274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tr-TR" dirty="0"/>
              <a:t>2022</a:t>
            </a:r>
            <a:endParaRPr lang="en-US" dirty="0"/>
          </a:p>
        </p:txBody>
      </p:sp>
      <p:sp>
        <p:nvSpPr>
          <p:cNvPr id="99" name="Text Box 7">
            <a:extLst>
              <a:ext uri="{FF2B5EF4-FFF2-40B4-BE49-F238E27FC236}">
                <a16:creationId xmlns:a16="http://schemas.microsoft.com/office/drawing/2014/main" id="{4D039083-1936-4CDF-3CDB-B0252627BD6F}"/>
              </a:ext>
            </a:extLst>
          </p:cNvPr>
          <p:cNvSpPr txBox="1"/>
          <p:nvPr/>
        </p:nvSpPr>
        <p:spPr>
          <a:xfrm>
            <a:off x="2635683" y="4674956"/>
            <a:ext cx="65274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tr-TR" dirty="0"/>
              <a:t>2021</a:t>
            </a:r>
            <a:endParaRPr lang="en-US" dirty="0"/>
          </a:p>
        </p:txBody>
      </p:sp>
      <p:sp>
        <p:nvSpPr>
          <p:cNvPr id="100" name="Ok: Yukarı 99">
            <a:extLst>
              <a:ext uri="{FF2B5EF4-FFF2-40B4-BE49-F238E27FC236}">
                <a16:creationId xmlns:a16="http://schemas.microsoft.com/office/drawing/2014/main" id="{F7CE92B9-C56A-1F01-08C4-1EAB5C9998C9}"/>
              </a:ext>
            </a:extLst>
          </p:cNvPr>
          <p:cNvSpPr/>
          <p:nvPr/>
        </p:nvSpPr>
        <p:spPr>
          <a:xfrm>
            <a:off x="3619467" y="2819461"/>
            <a:ext cx="232569" cy="396021"/>
          </a:xfrm>
          <a:prstGeom prst="upArrow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2" name="Ok: Yukarı 101">
            <a:extLst>
              <a:ext uri="{FF2B5EF4-FFF2-40B4-BE49-F238E27FC236}">
                <a16:creationId xmlns:a16="http://schemas.microsoft.com/office/drawing/2014/main" id="{10E4745E-9962-77ED-583D-72C74E407537}"/>
              </a:ext>
            </a:extLst>
          </p:cNvPr>
          <p:cNvSpPr/>
          <p:nvPr/>
        </p:nvSpPr>
        <p:spPr>
          <a:xfrm rot="10800000">
            <a:off x="5713412" y="2815065"/>
            <a:ext cx="232569" cy="396021"/>
          </a:xfrm>
          <a:prstGeom prst="upArrow">
            <a:avLst/>
          </a:prstGeom>
          <a:solidFill>
            <a:srgbClr val="FF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3" name="Ok: Yukarı 102">
            <a:extLst>
              <a:ext uri="{FF2B5EF4-FFF2-40B4-BE49-F238E27FC236}">
                <a16:creationId xmlns:a16="http://schemas.microsoft.com/office/drawing/2014/main" id="{11555960-EDBB-1A3C-BAE4-406E437491B6}"/>
              </a:ext>
            </a:extLst>
          </p:cNvPr>
          <p:cNvSpPr/>
          <p:nvPr/>
        </p:nvSpPr>
        <p:spPr>
          <a:xfrm rot="10800000">
            <a:off x="7008414" y="2798729"/>
            <a:ext cx="232569" cy="396021"/>
          </a:xfrm>
          <a:prstGeom prst="upArrow">
            <a:avLst/>
          </a:prstGeom>
          <a:solidFill>
            <a:srgbClr val="FF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Ok: Yukarı 1">
            <a:extLst>
              <a:ext uri="{FF2B5EF4-FFF2-40B4-BE49-F238E27FC236}">
                <a16:creationId xmlns:a16="http://schemas.microsoft.com/office/drawing/2014/main" id="{99CD2C63-96C4-6096-61C6-D5D54515B4A5}"/>
              </a:ext>
            </a:extLst>
          </p:cNvPr>
          <p:cNvSpPr/>
          <p:nvPr/>
        </p:nvSpPr>
        <p:spPr>
          <a:xfrm>
            <a:off x="4550154" y="2812317"/>
            <a:ext cx="232569" cy="396021"/>
          </a:xfrm>
          <a:prstGeom prst="upArrow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Ok: Yukarı 2">
            <a:extLst>
              <a:ext uri="{FF2B5EF4-FFF2-40B4-BE49-F238E27FC236}">
                <a16:creationId xmlns:a16="http://schemas.microsoft.com/office/drawing/2014/main" id="{032C3443-E63C-C20B-0729-A9A3028C32BD}"/>
              </a:ext>
            </a:extLst>
          </p:cNvPr>
          <p:cNvSpPr/>
          <p:nvPr/>
        </p:nvSpPr>
        <p:spPr>
          <a:xfrm>
            <a:off x="8163735" y="2812317"/>
            <a:ext cx="232569" cy="396021"/>
          </a:xfrm>
          <a:prstGeom prst="upArrow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4336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2" grpId="0" animBg="1"/>
      <p:bldP spid="103" grpId="0" animBg="1"/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Yerleşenleri Soru Netleri 2023/2022/2021 Verileri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Toplam Netler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97" name="Text Box 7">
            <a:extLst>
              <a:ext uri="{FF2B5EF4-FFF2-40B4-BE49-F238E27FC236}">
                <a16:creationId xmlns:a16="http://schemas.microsoft.com/office/drawing/2014/main" id="{20C89CBA-372D-C586-9D71-8F117A4F72B4}"/>
              </a:ext>
            </a:extLst>
          </p:cNvPr>
          <p:cNvSpPr txBox="1"/>
          <p:nvPr/>
        </p:nvSpPr>
        <p:spPr>
          <a:xfrm>
            <a:off x="2604154" y="1218282"/>
            <a:ext cx="65274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tr-TR" dirty="0"/>
              <a:t>2023</a:t>
            </a:r>
            <a:endParaRPr lang="en-US" dirty="0"/>
          </a:p>
        </p:txBody>
      </p:sp>
      <p:sp>
        <p:nvSpPr>
          <p:cNvPr id="98" name="Text Box 7">
            <a:extLst>
              <a:ext uri="{FF2B5EF4-FFF2-40B4-BE49-F238E27FC236}">
                <a16:creationId xmlns:a16="http://schemas.microsoft.com/office/drawing/2014/main" id="{F4628B1E-AEE9-207E-7B75-C326B13B3170}"/>
              </a:ext>
            </a:extLst>
          </p:cNvPr>
          <p:cNvSpPr txBox="1"/>
          <p:nvPr/>
        </p:nvSpPr>
        <p:spPr>
          <a:xfrm>
            <a:off x="2634970" y="3005303"/>
            <a:ext cx="65274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tr-TR" dirty="0"/>
              <a:t>2022</a:t>
            </a:r>
            <a:endParaRPr lang="en-US" dirty="0"/>
          </a:p>
        </p:txBody>
      </p:sp>
      <p:sp>
        <p:nvSpPr>
          <p:cNvPr id="99" name="Text Box 7">
            <a:extLst>
              <a:ext uri="{FF2B5EF4-FFF2-40B4-BE49-F238E27FC236}">
                <a16:creationId xmlns:a16="http://schemas.microsoft.com/office/drawing/2014/main" id="{4D039083-1936-4CDF-3CDB-B0252627BD6F}"/>
              </a:ext>
            </a:extLst>
          </p:cNvPr>
          <p:cNvSpPr txBox="1"/>
          <p:nvPr/>
        </p:nvSpPr>
        <p:spPr>
          <a:xfrm>
            <a:off x="2635683" y="4674956"/>
            <a:ext cx="65274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tr-TR" dirty="0"/>
              <a:t>2021</a:t>
            </a:r>
            <a:endParaRPr lang="en-US" dirty="0"/>
          </a:p>
        </p:txBody>
      </p:sp>
      <p:sp>
        <p:nvSpPr>
          <p:cNvPr id="100" name="Ok: Yukarı 99">
            <a:extLst>
              <a:ext uri="{FF2B5EF4-FFF2-40B4-BE49-F238E27FC236}">
                <a16:creationId xmlns:a16="http://schemas.microsoft.com/office/drawing/2014/main" id="{F7CE92B9-C56A-1F01-08C4-1EAB5C9998C9}"/>
              </a:ext>
            </a:extLst>
          </p:cNvPr>
          <p:cNvSpPr/>
          <p:nvPr/>
        </p:nvSpPr>
        <p:spPr>
          <a:xfrm>
            <a:off x="6154738" y="2542545"/>
            <a:ext cx="232569" cy="396021"/>
          </a:xfrm>
          <a:prstGeom prst="upArrow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1" name="Ok: Yukarı 100">
            <a:extLst>
              <a:ext uri="{FF2B5EF4-FFF2-40B4-BE49-F238E27FC236}">
                <a16:creationId xmlns:a16="http://schemas.microsoft.com/office/drawing/2014/main" id="{26B3D0F6-A98F-70DC-54A1-0D8BFC4CA04A}"/>
              </a:ext>
            </a:extLst>
          </p:cNvPr>
          <p:cNvSpPr/>
          <p:nvPr/>
        </p:nvSpPr>
        <p:spPr>
          <a:xfrm rot="10800000">
            <a:off x="4476751" y="2585798"/>
            <a:ext cx="232569" cy="396021"/>
          </a:xfrm>
          <a:prstGeom prst="upArrow">
            <a:avLst/>
          </a:prstGeom>
          <a:solidFill>
            <a:srgbClr val="FF00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D76F0BD3-90A2-E611-CA6D-62C3E72DA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677" y="3473211"/>
            <a:ext cx="4790440" cy="922020"/>
          </a:xfrm>
          <a:prstGeom prst="rect">
            <a:avLst/>
          </a:prstGeom>
        </p:spPr>
      </p:pic>
      <p:pic>
        <p:nvPicPr>
          <p:cNvPr id="3" name="Picture 12">
            <a:extLst>
              <a:ext uri="{FF2B5EF4-FFF2-40B4-BE49-F238E27FC236}">
                <a16:creationId xmlns:a16="http://schemas.microsoft.com/office/drawing/2014/main" id="{60FB518E-833F-2E4A-E419-ACAFF573B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422" y="5073864"/>
            <a:ext cx="4798695" cy="923925"/>
          </a:xfrm>
          <a:prstGeom prst="rect">
            <a:avLst/>
          </a:prstGeom>
        </p:spPr>
      </p:pic>
      <p:grpSp>
        <p:nvGrpSpPr>
          <p:cNvPr id="8" name="Group 4">
            <a:extLst>
              <a:ext uri="{FF2B5EF4-FFF2-40B4-BE49-F238E27FC236}">
                <a16:creationId xmlns:a16="http://schemas.microsoft.com/office/drawing/2014/main" id="{EBAD51F5-5A04-78CE-889F-7310D24B4F5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500438" y="1531938"/>
            <a:ext cx="4808538" cy="993776"/>
            <a:chOff x="2205" y="965"/>
            <a:chExt cx="3029" cy="626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B7B55377-E6B3-CB2F-9EA7-30D304157AA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16" y="976"/>
              <a:ext cx="3018" cy="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F8BD57E8-BDDF-7284-56E1-7CBF58D18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6" y="976"/>
              <a:ext cx="1014" cy="285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3" name="Rectangle 6">
              <a:extLst>
                <a:ext uri="{FF2B5EF4-FFF2-40B4-BE49-F238E27FC236}">
                  <a16:creationId xmlns:a16="http://schemas.microsoft.com/office/drawing/2014/main" id="{85D460A0-FC0D-E8F5-6116-7F542CF14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8" y="976"/>
              <a:ext cx="980" cy="285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E7574D30-6233-E8D9-A0C2-7441A2D554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6" y="976"/>
              <a:ext cx="1037" cy="285"/>
            </a:xfrm>
            <a:prstGeom prst="rect">
              <a:avLst/>
            </a:prstGeom>
            <a:solidFill>
              <a:srgbClr val="5B9B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E99D3837-448F-AAFC-608C-47C8743B6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" y="998"/>
              <a:ext cx="991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Maximum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9">
              <a:extLst>
                <a:ext uri="{FF2B5EF4-FFF2-40B4-BE49-F238E27FC236}">
                  <a16:creationId xmlns:a16="http://schemas.microsoft.com/office/drawing/2014/main" id="{3C06F18F-D98D-5D2B-36A6-53F6CF6B02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998"/>
              <a:ext cx="957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Minimum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10">
              <a:extLst>
                <a:ext uri="{FF2B5EF4-FFF2-40B4-BE49-F238E27FC236}">
                  <a16:creationId xmlns:a16="http://schemas.microsoft.com/office/drawing/2014/main" id="{FCD6A418-EB52-75F5-76CE-A6850F70E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2" y="998"/>
              <a:ext cx="911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6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Ortalama</a:t>
              </a:r>
              <a:endParaRPr kumimoji="0" lang="tr-TR" alt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11">
              <a:extLst>
                <a:ext uri="{FF2B5EF4-FFF2-40B4-BE49-F238E27FC236}">
                  <a16:creationId xmlns:a16="http://schemas.microsoft.com/office/drawing/2014/main" id="{F2D3A5C8-0B08-EC2A-EC42-F6A81730F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0" y="1283"/>
              <a:ext cx="21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50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12">
              <a:extLst>
                <a:ext uri="{FF2B5EF4-FFF2-40B4-BE49-F238E27FC236}">
                  <a16:creationId xmlns:a16="http://schemas.microsoft.com/office/drawing/2014/main" id="{9866219B-03A7-5DB9-70A7-3D21754465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2" y="1283"/>
              <a:ext cx="182" cy="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-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13">
              <a:extLst>
                <a:ext uri="{FF2B5EF4-FFF2-40B4-BE49-F238E27FC236}">
                  <a16:creationId xmlns:a16="http://schemas.microsoft.com/office/drawing/2014/main" id="{C8C36AEF-A7A2-6A53-3055-9B887F4B5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0" y="1283"/>
              <a:ext cx="267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3,5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14">
              <a:extLst>
                <a:ext uri="{FF2B5EF4-FFF2-40B4-BE49-F238E27FC236}">
                  <a16:creationId xmlns:a16="http://schemas.microsoft.com/office/drawing/2014/main" id="{1E411BED-B351-23EE-FD2A-79E3129F1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0" y="1283"/>
              <a:ext cx="47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tr-TR" altLang="tr-TR" sz="2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25,57</a:t>
              </a:r>
              <a:endPara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Line 15">
              <a:extLst>
                <a:ext uri="{FF2B5EF4-FFF2-40B4-BE49-F238E27FC236}">
                  <a16:creationId xmlns:a16="http://schemas.microsoft.com/office/drawing/2014/main" id="{4A001453-F64A-0607-FAD9-D9853403E9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9" y="1261"/>
              <a:ext cx="2961" cy="0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11" name="Line 16">
              <a:extLst>
                <a:ext uri="{FF2B5EF4-FFF2-40B4-BE49-F238E27FC236}">
                  <a16:creationId xmlns:a16="http://schemas.microsoft.com/office/drawing/2014/main" id="{4CD8DAAC-6190-65B1-8EA2-4F47C1EA70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0" y="999"/>
              <a:ext cx="0" cy="52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12" name="Line 17">
              <a:extLst>
                <a:ext uri="{FF2B5EF4-FFF2-40B4-BE49-F238E27FC236}">
                  <a16:creationId xmlns:a16="http://schemas.microsoft.com/office/drawing/2014/main" id="{A8BEDA62-3D2F-CC48-B32B-10556C9C4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8" y="999"/>
              <a:ext cx="0" cy="524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13" name="Rectangle 18">
              <a:extLst>
                <a:ext uri="{FF2B5EF4-FFF2-40B4-BE49-F238E27FC236}">
                  <a16:creationId xmlns:a16="http://schemas.microsoft.com/office/drawing/2014/main" id="{173E6675-BE2D-465B-8BA7-066D55681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" y="965"/>
              <a:ext cx="2996" cy="2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14" name="Rectangle 19">
              <a:extLst>
                <a:ext uri="{FF2B5EF4-FFF2-40B4-BE49-F238E27FC236}">
                  <a16:creationId xmlns:a16="http://schemas.microsoft.com/office/drawing/2014/main" id="{F531C413-F5E3-4108-9C83-3C6D07A20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" y="1523"/>
              <a:ext cx="2973" cy="2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15" name="Rectangle 20">
              <a:extLst>
                <a:ext uri="{FF2B5EF4-FFF2-40B4-BE49-F238E27FC236}">
                  <a16:creationId xmlns:a16="http://schemas.microsoft.com/office/drawing/2014/main" id="{BB6109BC-614D-F7CD-C477-86F0B58F5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5" y="965"/>
              <a:ext cx="22" cy="58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  <p:sp>
          <p:nvSpPr>
            <p:cNvPr id="116" name="Rectangle 21">
              <a:extLst>
                <a:ext uri="{FF2B5EF4-FFF2-40B4-BE49-F238E27FC236}">
                  <a16:creationId xmlns:a16="http://schemas.microsoft.com/office/drawing/2014/main" id="{323974CD-661F-0D77-0C20-5B382EEA5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00" y="976"/>
              <a:ext cx="23" cy="5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/>
            </a:p>
          </p:txBody>
        </p:sp>
      </p:grpSp>
      <p:sp>
        <p:nvSpPr>
          <p:cNvPr id="7" name="Ok: Yukarı 6">
            <a:extLst>
              <a:ext uri="{FF2B5EF4-FFF2-40B4-BE49-F238E27FC236}">
                <a16:creationId xmlns:a16="http://schemas.microsoft.com/office/drawing/2014/main" id="{4FA1517E-3686-B64E-FFF4-3B10EE948379}"/>
              </a:ext>
            </a:extLst>
          </p:cNvPr>
          <p:cNvSpPr/>
          <p:nvPr/>
        </p:nvSpPr>
        <p:spPr>
          <a:xfrm>
            <a:off x="7716440" y="2553898"/>
            <a:ext cx="232569" cy="396021"/>
          </a:xfrm>
          <a:prstGeom prst="upArrow">
            <a:avLst/>
          </a:prstGeom>
          <a:solidFill>
            <a:srgbClr val="0099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203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Çekirdek Eğitim Müfredatları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Temel Bilimler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Content Placeholder 8" descr="indir">
            <a:extLst>
              <a:ext uri="{FF2B5EF4-FFF2-40B4-BE49-F238E27FC236}">
                <a16:creationId xmlns:a16="http://schemas.microsoft.com/office/drawing/2014/main" id="{9037369F-099C-48B9-B07B-58E85C303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5213" y="908720"/>
            <a:ext cx="3055620" cy="1273175"/>
          </a:xfrm>
          <a:prstGeom prst="rect">
            <a:avLst/>
          </a:prstGeom>
        </p:spPr>
      </p:pic>
      <p:graphicFrame>
        <p:nvGraphicFramePr>
          <p:cNvPr id="16" name="Content Placeholder 11">
            <a:extLst>
              <a:ext uri="{FF2B5EF4-FFF2-40B4-BE49-F238E27FC236}">
                <a16:creationId xmlns:a16="http://schemas.microsoft.com/office/drawing/2014/main" id="{BC72830A-168B-4337-49ED-E1F08A8B0494}"/>
              </a:ext>
            </a:extLst>
          </p:cNvPr>
          <p:cNvGraphicFramePr>
            <a:graphicFrameLocks/>
          </p:cNvGraphicFramePr>
          <p:nvPr/>
        </p:nvGraphicFramePr>
        <p:xfrm>
          <a:off x="10041295" y="1087898"/>
          <a:ext cx="1929878" cy="2341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787140" imgH="5311140" progId="Paint.Picture">
                  <p:embed/>
                </p:oleObj>
              </mc:Choice>
              <mc:Fallback>
                <p:oleObj r:id="rId4" imgW="3787140" imgH="5311140" progId="Paint.Picture">
                  <p:embed/>
                  <p:pic>
                    <p:nvPicPr>
                      <p:cNvPr id="16" name="Content Placeholder 11">
                        <a:extLst>
                          <a:ext uri="{FF2B5EF4-FFF2-40B4-BE49-F238E27FC236}">
                            <a16:creationId xmlns:a16="http://schemas.microsoft.com/office/drawing/2014/main" id="{BC72830A-168B-4337-49ED-E1F08A8B049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41295" y="1087898"/>
                        <a:ext cx="1929878" cy="2341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7BA87991-FF08-DE27-B62F-B821D424D8B6}"/>
              </a:ext>
            </a:extLst>
          </p:cNvPr>
          <p:cNvSpPr txBox="1">
            <a:spLocks/>
          </p:cNvSpPr>
          <p:nvPr/>
        </p:nvSpPr>
        <p:spPr>
          <a:xfrm>
            <a:off x="1322226" y="2019786"/>
            <a:ext cx="5057775" cy="4456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tr-TR" altLang="en-US" sz="2000" b="1" dirty="0"/>
              <a:t>Radyoterapinin uygulanması için gerekli temel bilim konuları :</a:t>
            </a:r>
          </a:p>
          <a:p>
            <a:r>
              <a:rPr lang="tr-TR" altLang="en-US" sz="2000" dirty="0"/>
              <a:t>Biyoloji</a:t>
            </a:r>
          </a:p>
          <a:p>
            <a:r>
              <a:rPr lang="tr-TR" altLang="en-US" sz="2000" dirty="0"/>
              <a:t>Kimya</a:t>
            </a:r>
          </a:p>
          <a:p>
            <a:r>
              <a:rPr lang="tr-TR" altLang="en-US" sz="2000" dirty="0"/>
              <a:t>Fizik</a:t>
            </a:r>
          </a:p>
          <a:p>
            <a:r>
              <a:rPr lang="tr-TR" altLang="en-US" sz="2000" dirty="0"/>
              <a:t>Biyokimya</a:t>
            </a:r>
          </a:p>
          <a:p>
            <a:r>
              <a:rPr lang="tr-TR" altLang="en-US" sz="2000" dirty="0"/>
              <a:t>Anatomi</a:t>
            </a:r>
          </a:p>
          <a:p>
            <a:r>
              <a:rPr lang="tr-TR" altLang="en-US" sz="2000" dirty="0"/>
              <a:t>Fizyoloji</a:t>
            </a:r>
          </a:p>
          <a:p>
            <a:r>
              <a:rPr lang="tr-TR" altLang="en-US" sz="2000" dirty="0"/>
              <a:t>Psikoloji</a:t>
            </a:r>
          </a:p>
          <a:p>
            <a:r>
              <a:rPr lang="tr-TR" altLang="en-US" sz="2000" dirty="0"/>
              <a:t>Bilgi teknolojisi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r-TR" altLang="en-US" u="sng" dirty="0"/>
          </a:p>
          <a:p>
            <a:endParaRPr lang="tr-TR" alt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A798410-24F7-F685-50B4-9BE69FA38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7246" y="2019786"/>
            <a:ext cx="4643120" cy="469709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8000" b="1" dirty="0" err="1"/>
              <a:t>Temel</a:t>
            </a:r>
            <a:r>
              <a:rPr lang="en-US" sz="8000" b="1" dirty="0"/>
              <a:t> </a:t>
            </a:r>
            <a:r>
              <a:rPr lang="en-US" sz="8000" b="1" dirty="0" err="1"/>
              <a:t>Bilimler</a:t>
            </a:r>
            <a:r>
              <a:rPr lang="en-US" sz="8000" b="1" dirty="0"/>
              <a:t>:</a:t>
            </a:r>
          </a:p>
          <a:p>
            <a:pPr algn="l">
              <a:buClrTx/>
              <a:buSzTx/>
            </a:pPr>
            <a:r>
              <a:rPr lang="en-US" sz="8000" dirty="0" err="1"/>
              <a:t>Biyoloji</a:t>
            </a:r>
            <a:r>
              <a:rPr lang="en-US" sz="8000" dirty="0"/>
              <a:t>;</a:t>
            </a:r>
          </a:p>
          <a:p>
            <a:pPr algn="l">
              <a:buClrTx/>
              <a:buSzTx/>
            </a:pPr>
            <a:r>
              <a:rPr lang="en-US" sz="8000" dirty="0" err="1"/>
              <a:t>Kimya</a:t>
            </a:r>
            <a:r>
              <a:rPr lang="en-US" sz="8000" dirty="0"/>
              <a:t>;</a:t>
            </a:r>
          </a:p>
          <a:p>
            <a:pPr algn="l">
              <a:buClrTx/>
              <a:buSzTx/>
            </a:pPr>
            <a:r>
              <a:rPr lang="en-US" sz="8000" dirty="0" err="1"/>
              <a:t>Biyokimya</a:t>
            </a:r>
            <a:r>
              <a:rPr lang="en-US" sz="8000" dirty="0"/>
              <a:t>;</a:t>
            </a:r>
          </a:p>
          <a:p>
            <a:pPr algn="l">
              <a:buClrTx/>
              <a:buSzTx/>
            </a:pPr>
            <a:r>
              <a:rPr lang="en-US" sz="8000" dirty="0" err="1"/>
              <a:t>Fizik</a:t>
            </a:r>
            <a:r>
              <a:rPr lang="en-US" sz="8000" dirty="0"/>
              <a:t> </a:t>
            </a:r>
            <a:r>
              <a:rPr lang="en-US" sz="8000" dirty="0" err="1"/>
              <a:t>ve</a:t>
            </a:r>
            <a:r>
              <a:rPr lang="en-US" sz="8000" dirty="0"/>
              <a:t> </a:t>
            </a:r>
            <a:r>
              <a:rPr lang="en-US" sz="8000" dirty="0" err="1"/>
              <a:t>Matematik'e</a:t>
            </a:r>
            <a:r>
              <a:rPr lang="en-US" sz="8000" dirty="0"/>
              <a:t> </a:t>
            </a:r>
            <a:r>
              <a:rPr lang="en-US" sz="8000" dirty="0" err="1"/>
              <a:t>Giriş</a:t>
            </a:r>
            <a:r>
              <a:rPr lang="en-US" sz="8000" dirty="0"/>
              <a:t>;</a:t>
            </a:r>
          </a:p>
          <a:p>
            <a:pPr algn="l">
              <a:buClrTx/>
              <a:buSzTx/>
            </a:pPr>
            <a:r>
              <a:rPr lang="en-US" sz="8000" dirty="0" err="1"/>
              <a:t>Anatomi</a:t>
            </a:r>
            <a:r>
              <a:rPr lang="en-US" sz="8000" dirty="0"/>
              <a:t>;</a:t>
            </a:r>
          </a:p>
          <a:p>
            <a:pPr algn="l">
              <a:buClrTx/>
              <a:buSzTx/>
            </a:pPr>
            <a:r>
              <a:rPr lang="en-US" sz="8000" dirty="0" err="1"/>
              <a:t>Radyografik</a:t>
            </a:r>
            <a:r>
              <a:rPr lang="en-US" sz="8000" dirty="0"/>
              <a:t> </a:t>
            </a:r>
            <a:r>
              <a:rPr lang="en-US" sz="8000" dirty="0" err="1"/>
              <a:t>Anatomi</a:t>
            </a:r>
            <a:r>
              <a:rPr lang="en-US" sz="8000" dirty="0"/>
              <a:t>;</a:t>
            </a:r>
          </a:p>
          <a:p>
            <a:pPr algn="l">
              <a:buClrTx/>
              <a:buSzTx/>
            </a:pPr>
            <a:r>
              <a:rPr lang="en-US" sz="8000" dirty="0" err="1"/>
              <a:t>Fizyoloji</a:t>
            </a:r>
            <a:r>
              <a:rPr lang="en-US" sz="8000" dirty="0"/>
              <a:t>;</a:t>
            </a:r>
          </a:p>
          <a:p>
            <a:pPr algn="l">
              <a:buClrTx/>
              <a:buSzTx/>
            </a:pPr>
            <a:r>
              <a:rPr lang="en-US" sz="8000" dirty="0" err="1"/>
              <a:t>Psikoloji</a:t>
            </a:r>
            <a:r>
              <a:rPr lang="en-US" sz="8000" dirty="0"/>
              <a:t>/</a:t>
            </a:r>
            <a:r>
              <a:rPr lang="en-US" sz="8000" dirty="0" err="1"/>
              <a:t>Sosyoloji</a:t>
            </a:r>
            <a:r>
              <a:rPr lang="en-US" sz="8000" dirty="0"/>
              <a:t>;</a:t>
            </a:r>
          </a:p>
          <a:p>
            <a:pPr algn="l">
              <a:buClrTx/>
              <a:buSzTx/>
            </a:pPr>
            <a:r>
              <a:rPr lang="en-US" sz="8000" dirty="0"/>
              <a:t>Bilgi </a:t>
            </a:r>
            <a:r>
              <a:rPr lang="en-US" sz="8000" dirty="0" err="1"/>
              <a:t>Teknolojisi</a:t>
            </a:r>
            <a:r>
              <a:rPr lang="en-US" sz="8000" dirty="0"/>
              <a:t>;</a:t>
            </a:r>
          </a:p>
          <a:p>
            <a:pPr algn="l">
              <a:buClrTx/>
              <a:buSzTx/>
            </a:pPr>
            <a:r>
              <a:rPr lang="en-US" sz="8000" dirty="0" err="1"/>
              <a:t>Onkoloji</a:t>
            </a:r>
            <a:r>
              <a:rPr lang="en-US" sz="8000" dirty="0"/>
              <a:t> </a:t>
            </a:r>
            <a:r>
              <a:rPr lang="en-US" sz="8000" dirty="0" err="1"/>
              <a:t>Bilimi</a:t>
            </a:r>
            <a:r>
              <a:rPr lang="en-US" sz="8000" dirty="0"/>
              <a:t>;</a:t>
            </a:r>
          </a:p>
          <a:p>
            <a:pPr algn="l">
              <a:buClrTx/>
              <a:buSzTx/>
            </a:pPr>
            <a:r>
              <a:rPr lang="en-US" sz="8000" dirty="0" err="1"/>
              <a:t>Radyobiyoloji</a:t>
            </a:r>
            <a:r>
              <a:rPr lang="en-US" sz="8000" dirty="0"/>
              <a:t> </a:t>
            </a:r>
            <a:r>
              <a:rPr lang="en-US" sz="8000" dirty="0" err="1"/>
              <a:t>ve</a:t>
            </a:r>
            <a:r>
              <a:rPr lang="en-US" sz="8000" dirty="0"/>
              <a:t> </a:t>
            </a:r>
            <a:r>
              <a:rPr lang="en-US" sz="8000" dirty="0" err="1"/>
              <a:t>Moleküler</a:t>
            </a:r>
            <a:r>
              <a:rPr lang="en-US" sz="8000" dirty="0"/>
              <a:t> </a:t>
            </a:r>
            <a:r>
              <a:rPr lang="en-US" sz="8000" dirty="0" err="1"/>
              <a:t>Onkoloji</a:t>
            </a:r>
            <a:r>
              <a:rPr lang="en-US" sz="8000" dirty="0"/>
              <a:t>;</a:t>
            </a:r>
          </a:p>
          <a:p>
            <a:pPr algn="l">
              <a:buClrTx/>
              <a:buSzTx/>
            </a:pPr>
            <a:r>
              <a:rPr lang="en-US" sz="8000" dirty="0" err="1"/>
              <a:t>Tıbbi</a:t>
            </a:r>
            <a:r>
              <a:rPr lang="en-US" sz="8000" dirty="0"/>
              <a:t> </a:t>
            </a:r>
            <a:r>
              <a:rPr lang="en-US" sz="8000" dirty="0" err="1"/>
              <a:t>Radyasyon</a:t>
            </a:r>
            <a:r>
              <a:rPr lang="en-US" sz="8000" dirty="0"/>
              <a:t> </a:t>
            </a:r>
            <a:r>
              <a:rPr lang="en-US" sz="8000" dirty="0" err="1"/>
              <a:t>Fiziği</a:t>
            </a:r>
            <a:r>
              <a:rPr lang="en-US" sz="8000" dirty="0"/>
              <a:t>.</a:t>
            </a:r>
          </a:p>
          <a:p>
            <a:pPr algn="l">
              <a:buClrTx/>
              <a:buSzTx/>
            </a:pPr>
            <a:endParaRPr lang="en-US" sz="4800" dirty="0"/>
          </a:p>
          <a:p>
            <a:pPr algn="l">
              <a:buClrTx/>
              <a:buSzTx/>
            </a:pPr>
            <a:endParaRPr lang="en-US" dirty="0"/>
          </a:p>
          <a:p>
            <a:pPr algn="l">
              <a:buClrTx/>
              <a:buSzTx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6067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Çekirdek Eğitim Müfredatları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Klinik Yeterlilikler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EB65EB36-1188-1015-981F-65B09ACAB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4363" y="2189757"/>
            <a:ext cx="5156200" cy="454694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altLang="en-US" sz="2000" dirty="0"/>
              <a:t>Profesyonellik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altLang="en-US" sz="2000" dirty="0"/>
              <a:t>Pozisyonlama ve İmmobilizasyon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altLang="en-US" sz="2000" dirty="0"/>
              <a:t>Görüntü Edinimi ve Sanal Simülasyon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altLang="en-US" sz="2000" dirty="0"/>
              <a:t>Tedavi Planlaması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altLang="en-US" sz="2000" dirty="0"/>
              <a:t>Tedavi Sırasında Doğrulama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altLang="en-US" sz="2000" dirty="0" err="1"/>
              <a:t>Eksternal</a:t>
            </a:r>
            <a:r>
              <a:rPr lang="tr-TR" altLang="en-US" sz="2000" dirty="0"/>
              <a:t> ışın tedavisi uygulama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altLang="en-US" sz="2000" dirty="0"/>
              <a:t>Kalite Güvencesi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altLang="en-US" sz="2000" dirty="0"/>
              <a:t>Brakiterapi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altLang="en-US" sz="2000" dirty="0"/>
              <a:t>Araştırma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altLang="en-US" sz="2000" dirty="0"/>
              <a:t>Eğitim</a:t>
            </a:r>
          </a:p>
          <a:p>
            <a:pPr>
              <a:buFont typeface="Arial" panose="020B0604020202020204" pitchFamily="34" charset="0"/>
              <a:buChar char="•"/>
            </a:pPr>
            <a:endParaRPr lang="tr-TR" altLang="en-US" sz="2000" dirty="0"/>
          </a:p>
          <a:p>
            <a:pPr>
              <a:buFont typeface="Arial" panose="020B0604020202020204" pitchFamily="34" charset="0"/>
              <a:buChar char="•"/>
            </a:pPr>
            <a:endParaRPr lang="tr-TR" altLang="en-US" sz="2000" dirty="0"/>
          </a:p>
        </p:txBody>
      </p:sp>
      <p:pic>
        <p:nvPicPr>
          <p:cNvPr id="11" name="Content Placeholder 8" descr="indir">
            <a:extLst>
              <a:ext uri="{FF2B5EF4-FFF2-40B4-BE49-F238E27FC236}">
                <a16:creationId xmlns:a16="http://schemas.microsoft.com/office/drawing/2014/main" id="{9037369F-099C-48B9-B07B-58E85C303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544" y="916582"/>
            <a:ext cx="3055620" cy="1273175"/>
          </a:xfrm>
          <a:prstGeom prst="rect">
            <a:avLst/>
          </a:prstGeom>
        </p:spPr>
      </p:pic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0888FD6B-AAF2-E867-8300-5C62BED06CBA}"/>
              </a:ext>
            </a:extLst>
          </p:cNvPr>
          <p:cNvSpPr txBox="1">
            <a:spLocks/>
          </p:cNvSpPr>
          <p:nvPr/>
        </p:nvSpPr>
        <p:spPr>
          <a:xfrm>
            <a:off x="6174145" y="2189757"/>
            <a:ext cx="38671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/>
              <a:t>Mesleki</a:t>
            </a:r>
            <a:r>
              <a:rPr lang="en-US" sz="2000" dirty="0"/>
              <a:t> </a:t>
            </a:r>
            <a:r>
              <a:rPr lang="en-US" sz="2000" dirty="0" err="1"/>
              <a:t>Etik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Profesyonellik</a:t>
            </a:r>
            <a:r>
              <a:rPr lang="en-US" sz="2000" dirty="0"/>
              <a:t>;</a:t>
            </a:r>
          </a:p>
          <a:p>
            <a:r>
              <a:rPr lang="en-US" sz="2000" dirty="0"/>
              <a:t>Hasta </a:t>
            </a:r>
            <a:r>
              <a:rPr lang="tr-TR" altLang="en-US" sz="2000" dirty="0"/>
              <a:t>B</a:t>
            </a:r>
            <a:r>
              <a:rPr lang="en-US" sz="2000" dirty="0" err="1"/>
              <a:t>akımı</a:t>
            </a:r>
            <a:r>
              <a:rPr lang="en-US" sz="2000" dirty="0"/>
              <a:t>;</a:t>
            </a:r>
          </a:p>
          <a:p>
            <a:r>
              <a:rPr lang="en-US" sz="2000" dirty="0"/>
              <a:t>Hasta </a:t>
            </a:r>
            <a:r>
              <a:rPr lang="en-US" sz="2000" dirty="0" err="1"/>
              <a:t>Konumlandırma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</a:t>
            </a:r>
            <a:r>
              <a:rPr lang="en-US" sz="2000" dirty="0" err="1"/>
              <a:t>İmmobilizasyon</a:t>
            </a:r>
            <a:r>
              <a:rPr lang="en-US" sz="2000" dirty="0"/>
              <a:t>;</a:t>
            </a:r>
          </a:p>
          <a:p>
            <a:r>
              <a:rPr lang="en-US" sz="2000" dirty="0" err="1"/>
              <a:t>Radyoterapi</a:t>
            </a:r>
            <a:r>
              <a:rPr lang="en-US" sz="2000" dirty="0"/>
              <a:t> </a:t>
            </a:r>
            <a:r>
              <a:rPr lang="en-US" sz="2000" dirty="0" err="1"/>
              <a:t>Tedavi</a:t>
            </a:r>
            <a:r>
              <a:rPr lang="en-US" sz="2000" dirty="0"/>
              <a:t> </a:t>
            </a:r>
            <a:r>
              <a:rPr lang="en-US" sz="2000" dirty="0" err="1"/>
              <a:t>Planlaması</a:t>
            </a:r>
            <a:r>
              <a:rPr lang="en-US" sz="2000" dirty="0"/>
              <a:t>;</a:t>
            </a:r>
          </a:p>
          <a:p>
            <a:r>
              <a:rPr lang="en-US" sz="2000" dirty="0" err="1"/>
              <a:t>Radyoterapi</a:t>
            </a:r>
            <a:r>
              <a:rPr lang="en-US" sz="2000" dirty="0"/>
              <a:t> </a:t>
            </a:r>
            <a:r>
              <a:rPr lang="en-US" sz="2000" dirty="0" err="1"/>
              <a:t>Uygulaması</a:t>
            </a:r>
            <a:r>
              <a:rPr lang="en-US" sz="2000" dirty="0"/>
              <a:t>;</a:t>
            </a:r>
          </a:p>
          <a:p>
            <a:r>
              <a:rPr lang="en-US" sz="2000" dirty="0" err="1"/>
              <a:t>Kalite</a:t>
            </a:r>
            <a:r>
              <a:rPr lang="en-US" sz="2000" dirty="0"/>
              <a:t> </a:t>
            </a:r>
            <a:r>
              <a:rPr lang="en-US" sz="2000" dirty="0" err="1"/>
              <a:t>Güvencesi</a:t>
            </a:r>
            <a:r>
              <a:rPr lang="en-US" sz="2000" dirty="0"/>
              <a:t>, </a:t>
            </a:r>
            <a:r>
              <a:rPr lang="en-US" sz="2000" dirty="0" err="1"/>
              <a:t>Kalite</a:t>
            </a:r>
            <a:r>
              <a:rPr lang="en-US" sz="2000" dirty="0"/>
              <a:t> </a:t>
            </a:r>
            <a:r>
              <a:rPr lang="en-US" sz="2000" dirty="0" err="1"/>
              <a:t>Kontrolü</a:t>
            </a:r>
            <a:r>
              <a:rPr lang="en-US" sz="2000" dirty="0"/>
              <a:t> </a:t>
            </a:r>
            <a:r>
              <a:rPr lang="en-US" sz="2000" dirty="0" err="1"/>
              <a:t>ve</a:t>
            </a:r>
            <a:r>
              <a:rPr lang="en-US" sz="2000" dirty="0"/>
              <a:t> Risk </a:t>
            </a:r>
            <a:r>
              <a:rPr lang="en-US" sz="2000" dirty="0" err="1"/>
              <a:t>Yönetimi</a:t>
            </a:r>
            <a:r>
              <a:rPr lang="en-US" sz="2000" dirty="0"/>
              <a:t>;</a:t>
            </a:r>
          </a:p>
          <a:p>
            <a:r>
              <a:rPr lang="en-US" sz="2000" dirty="0" err="1"/>
              <a:t>Eleştirel</a:t>
            </a:r>
            <a:r>
              <a:rPr lang="en-US" sz="2000" dirty="0"/>
              <a:t> </a:t>
            </a:r>
            <a:r>
              <a:rPr lang="en-US" sz="2000" dirty="0" err="1"/>
              <a:t>Değerlendirme</a:t>
            </a:r>
            <a:r>
              <a:rPr lang="en-US" sz="2000" dirty="0"/>
              <a:t>.</a:t>
            </a:r>
          </a:p>
        </p:txBody>
      </p:sp>
      <p:graphicFrame>
        <p:nvGraphicFramePr>
          <p:cNvPr id="16" name="Content Placeholder 11">
            <a:extLst>
              <a:ext uri="{FF2B5EF4-FFF2-40B4-BE49-F238E27FC236}">
                <a16:creationId xmlns:a16="http://schemas.microsoft.com/office/drawing/2014/main" id="{BC72830A-168B-4337-49ED-E1F08A8B04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8566401"/>
              </p:ext>
            </p:extLst>
          </p:nvPr>
        </p:nvGraphicFramePr>
        <p:xfrm>
          <a:off x="10041295" y="1087898"/>
          <a:ext cx="1929878" cy="2341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787140" imgH="5311140" progId="Paint.Picture">
                  <p:embed/>
                </p:oleObj>
              </mc:Choice>
              <mc:Fallback>
                <p:oleObj r:id="rId4" imgW="3787140" imgH="5311140" progId="Paint.Picture">
                  <p:embed/>
                  <p:pic>
                    <p:nvPicPr>
                      <p:cNvPr id="12" name="Content Placeholder 1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41295" y="1087898"/>
                        <a:ext cx="1929878" cy="2341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3300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Temel Bilimler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7BA87991-FF08-DE27-B62F-B821D424D8B6}"/>
              </a:ext>
            </a:extLst>
          </p:cNvPr>
          <p:cNvSpPr txBox="1">
            <a:spLocks/>
          </p:cNvSpPr>
          <p:nvPr/>
        </p:nvSpPr>
        <p:spPr>
          <a:xfrm>
            <a:off x="1231642" y="1147665"/>
            <a:ext cx="10496938" cy="5328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altLang="en-US" sz="2000" dirty="0">
                <a:sym typeface="+mn-ea"/>
              </a:rPr>
              <a:t>Anatomi ve Fizyoloji dersleri çoğu müfredatta bulunurken, 3 üniversitenin müfredatında 2 ders birleştirilerek Anatomi ve Fizyoloji adı altında tek ders olarak anlatılmış. 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altLang="en-US" sz="2000" dirty="0"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tr-T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ea"/>
              </a:rPr>
              <a:t>Radyasyon Fiziği/Radyoterapi Fiziği/Radyofizik,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tr-T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ea"/>
              </a:rPr>
              <a:t>Radyasyon Güvenliği/Korunma,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tr-T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ea"/>
              </a:rPr>
              <a:t>Onkoloji dersleri tüm üniversitelerin müfredatlarında bulunurken,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tr-T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ea"/>
              </a:rPr>
              <a:t>Radyolojik Anatomi dersi 10 üniversitenin,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tr-T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ea"/>
              </a:rPr>
              <a:t>Radyobiyoloji dersi 3 üniversitenin müfredatında bulunmuyor.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>
              <a:buFont typeface="Wingdings" panose="05000000000000000000" charset="0"/>
              <a:buChar char="Ø"/>
            </a:pPr>
            <a:endParaRPr lang="tr-TR" altLang="en-US" sz="2800" dirty="0">
              <a:sym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altLang="en-US" u="sng" dirty="0"/>
          </a:p>
          <a:p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416169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Klinik Yeterlilikler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FF796C5-604F-D20B-7A62-7DDC2ACF7206}"/>
              </a:ext>
            </a:extLst>
          </p:cNvPr>
          <p:cNvSpPr txBox="1">
            <a:spLocks/>
          </p:cNvSpPr>
          <p:nvPr/>
        </p:nvSpPr>
        <p:spPr>
          <a:xfrm>
            <a:off x="1231642" y="1147665"/>
            <a:ext cx="10496938" cy="5328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charset="0"/>
              <a:buChar char="Ø"/>
            </a:pPr>
            <a:r>
              <a:rPr lang="tr-TR" altLang="en-US" sz="2000" dirty="0">
                <a:sym typeface="+mn-ea"/>
              </a:rPr>
              <a:t>Meslek Etiği dersi çoğu üniversitenin müfredatında bulunurken, 10 üniversitenin müfredatında bulunmuyor.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altLang="en-US" sz="2000" dirty="0">
              <a:sym typeface="+mn-ea"/>
            </a:endParaRPr>
          </a:p>
          <a:p>
            <a:pPr algn="just">
              <a:buFont typeface="Wingdings" panose="05000000000000000000" charset="0"/>
              <a:buChar char="Ø"/>
            </a:pPr>
            <a:r>
              <a:rPr lang="tr-TR" altLang="en-US" sz="2000" dirty="0">
                <a:sym typeface="+mn-ea"/>
              </a:rPr>
              <a:t>Tıbbi Terminoloji dersi 5 üniversite haricinde tüm üniversitelerin müfredatında mevcut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r>
              <a:rPr kumimoji="0" lang="tr-T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ea"/>
              </a:rPr>
              <a:t>İlk Yardım dersi, 11 üniversitenin müfredatında bulunmuyor.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r>
              <a:rPr lang="tr-TR" altLang="en-US" sz="2000" dirty="0">
                <a:sym typeface="+mn-ea"/>
              </a:rPr>
              <a:t>1. sınıfta zorunlu olarak verilen İngilizce YÖK 5(i) derslerine ek olarak, 2. sınıfta da Mesleki İngilizce dersi sadece 6 üniversite bulunuyor.</a:t>
            </a: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r>
              <a:rPr lang="tr-TR" altLang="en-US" sz="2000" dirty="0">
                <a:sym typeface="+mn-ea"/>
              </a:rPr>
              <a:t>Radyoterapide Kalite Güvencesi dersi 11 üniversitenin müfredatında bulunmuyor.</a:t>
            </a: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r>
              <a:rPr lang="tr-TR" altLang="en-US" sz="2000" dirty="0">
                <a:sym typeface="+mn-ea"/>
              </a:rPr>
              <a:t>Tedavi Planlamaları dersi bazı üniversitelerin müfredatında bulunmuyor.</a:t>
            </a: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>
              <a:buFont typeface="Wingdings" panose="05000000000000000000" charset="0"/>
              <a:buChar char="Ø"/>
            </a:pPr>
            <a:endParaRPr lang="tr-TR" altLang="en-US" sz="2800" dirty="0">
              <a:sym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altLang="en-US" u="sng" dirty="0"/>
          </a:p>
          <a:p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4437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Uygulama Dersleri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FF796C5-604F-D20B-7A62-7DDC2ACF7206}"/>
              </a:ext>
            </a:extLst>
          </p:cNvPr>
          <p:cNvSpPr txBox="1">
            <a:spLocks/>
          </p:cNvSpPr>
          <p:nvPr/>
        </p:nvSpPr>
        <p:spPr>
          <a:xfrm>
            <a:off x="1231642" y="1147665"/>
            <a:ext cx="10496938" cy="5328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>
              <a:buFont typeface="Wingdings" panose="05000000000000000000" charset="0"/>
              <a:buChar char="Ø"/>
            </a:pPr>
            <a:endParaRPr lang="tr-TR" altLang="en-US" sz="2800" dirty="0">
              <a:sym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altLang="en-US" u="sng" dirty="0"/>
          </a:p>
          <a:p>
            <a:endParaRPr lang="tr-TR" alt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3278F17A-06DE-3854-E1C9-D5666C3434A6}"/>
              </a:ext>
            </a:extLst>
          </p:cNvPr>
          <p:cNvSpPr txBox="1">
            <a:spLocks/>
          </p:cNvSpPr>
          <p:nvPr/>
        </p:nvSpPr>
        <p:spPr>
          <a:xfrm>
            <a:off x="1384042" y="1300065"/>
            <a:ext cx="10496938" cy="5328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altLang="en-US" sz="2000" dirty="0">
                <a:sym typeface="+mn-ea"/>
              </a:rPr>
              <a:t>Uygulama dersleri tüm üniversitelerin müfredatında bulunuyor.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altLang="en-US" sz="2000" dirty="0">
                <a:sym typeface="+mn-ea"/>
              </a:rPr>
              <a:t>Bazı programlarda sadece laboratuvar ya da sadece klinik uygulama, bazı programlarda her iki şekilde de yapılmaktadır.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r>
              <a:rPr lang="tr-TR" altLang="en-US" sz="2000" dirty="0">
                <a:sym typeface="+mn-ea"/>
              </a:rPr>
              <a:t>Devlet üniversitelerinin tümünün kendi hastanesi varken, 11 vakıf üniversitelerinin kendi hastanesi bulunmuyor.</a:t>
            </a: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r>
              <a:rPr lang="tr-TR" altLang="en-US" sz="2000" dirty="0">
                <a:sym typeface="+mn-ea"/>
              </a:rPr>
              <a:t>Bu üniversitelerin bir kısmının başka hastanelerle protokol anlaşması bulunuyor.</a:t>
            </a: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>
              <a:buFont typeface="Wingdings" panose="05000000000000000000" charset="0"/>
              <a:buChar char="Ø"/>
            </a:pPr>
            <a:endParaRPr lang="tr-TR" altLang="en-US" sz="2800" dirty="0">
              <a:sym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altLang="en-US" u="sng" dirty="0"/>
          </a:p>
          <a:p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40099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-45936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Döneme Göre Uygulama Saatleri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FF796C5-604F-D20B-7A62-7DDC2ACF7206}"/>
              </a:ext>
            </a:extLst>
          </p:cNvPr>
          <p:cNvSpPr txBox="1">
            <a:spLocks/>
          </p:cNvSpPr>
          <p:nvPr/>
        </p:nvSpPr>
        <p:spPr>
          <a:xfrm>
            <a:off x="1231642" y="1147665"/>
            <a:ext cx="10496938" cy="5328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>
              <a:buFont typeface="Wingdings" panose="05000000000000000000" charset="0"/>
              <a:buChar char="Ø"/>
            </a:pPr>
            <a:endParaRPr lang="tr-TR" altLang="en-US" sz="2800" dirty="0">
              <a:sym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altLang="en-US" u="sng" dirty="0"/>
          </a:p>
          <a:p>
            <a:endParaRPr lang="tr-TR" alt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3278F17A-06DE-3854-E1C9-D5666C3434A6}"/>
              </a:ext>
            </a:extLst>
          </p:cNvPr>
          <p:cNvSpPr txBox="1">
            <a:spLocks/>
          </p:cNvSpPr>
          <p:nvPr/>
        </p:nvSpPr>
        <p:spPr>
          <a:xfrm>
            <a:off x="1384042" y="1300065"/>
            <a:ext cx="10496938" cy="5328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>
              <a:buFont typeface="Wingdings" panose="05000000000000000000" charset="0"/>
              <a:buChar char="Ø"/>
            </a:pPr>
            <a:endParaRPr lang="tr-TR" altLang="en-US" sz="2800" dirty="0">
              <a:sym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altLang="en-US" u="sng" dirty="0"/>
          </a:p>
          <a:p>
            <a:endParaRPr lang="tr-TR" altLang="en-US" dirty="0"/>
          </a:p>
        </p:txBody>
      </p:sp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458C50A2-56E6-4180-0DEC-181EF2BF38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157135"/>
              </p:ext>
            </p:extLst>
          </p:nvPr>
        </p:nvGraphicFramePr>
        <p:xfrm>
          <a:off x="1926286" y="1473771"/>
          <a:ext cx="4329990" cy="45254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9684">
                  <a:extLst>
                    <a:ext uri="{9D8B030D-6E8A-4147-A177-3AD203B41FA5}">
                      <a16:colId xmlns:a16="http://schemas.microsoft.com/office/drawing/2014/main" val="645656881"/>
                    </a:ext>
                  </a:extLst>
                </a:gridCol>
                <a:gridCol w="390158">
                  <a:extLst>
                    <a:ext uri="{9D8B030D-6E8A-4147-A177-3AD203B41FA5}">
                      <a16:colId xmlns:a16="http://schemas.microsoft.com/office/drawing/2014/main" val="995980810"/>
                    </a:ext>
                  </a:extLst>
                </a:gridCol>
                <a:gridCol w="332782">
                  <a:extLst>
                    <a:ext uri="{9D8B030D-6E8A-4147-A177-3AD203B41FA5}">
                      <a16:colId xmlns:a16="http://schemas.microsoft.com/office/drawing/2014/main" val="29177419"/>
                    </a:ext>
                  </a:extLst>
                </a:gridCol>
                <a:gridCol w="332782">
                  <a:extLst>
                    <a:ext uri="{9D8B030D-6E8A-4147-A177-3AD203B41FA5}">
                      <a16:colId xmlns:a16="http://schemas.microsoft.com/office/drawing/2014/main" val="2368700150"/>
                    </a:ext>
                  </a:extLst>
                </a:gridCol>
                <a:gridCol w="424584">
                  <a:extLst>
                    <a:ext uri="{9D8B030D-6E8A-4147-A177-3AD203B41FA5}">
                      <a16:colId xmlns:a16="http://schemas.microsoft.com/office/drawing/2014/main" val="2581292281"/>
                    </a:ext>
                  </a:extLst>
                </a:gridCol>
              </a:tblGrid>
              <a:tr h="3940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ÜNİVERSİTE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haftalık uygulama saati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354681"/>
                  </a:ext>
                </a:extLst>
              </a:tr>
              <a:tr h="379331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1.yy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2.yy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3.yy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4.yy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64775673"/>
                  </a:ext>
                </a:extLst>
              </a:tr>
              <a:tr h="20231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u="none" strike="noStrike">
                          <a:effectLst/>
                        </a:rPr>
                        <a:t>Akdeniz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14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18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16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09267636"/>
                  </a:ext>
                </a:extLst>
              </a:tr>
              <a:tr h="40462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 dirty="0">
                          <a:effectLst/>
                        </a:rPr>
                        <a:t>Ankara Üniversitesi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  <a:highlight>
                            <a:srgbClr val="FFFFFF"/>
                          </a:highlight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  <a:highlight>
                            <a:srgbClr val="FFFFFF"/>
                          </a:highlight>
                        </a:rPr>
                        <a:t>10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20430021"/>
                  </a:ext>
                </a:extLst>
              </a:tr>
              <a:tr h="20231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Dokuz Eylül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9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17976120"/>
                  </a:ext>
                </a:extLst>
              </a:tr>
              <a:tr h="20231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Erciyes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58811583"/>
                  </a:ext>
                </a:extLst>
              </a:tr>
              <a:tr h="20231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 dirty="0">
                          <a:effectLst/>
                        </a:rPr>
                        <a:t>Hacettepe Üniversitesi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  <a:highlight>
                            <a:srgbClr val="FFFFFF"/>
                          </a:highlight>
                        </a:rPr>
                        <a:t>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  <a:highlight>
                            <a:srgbClr val="FFFFFF"/>
                          </a:highlight>
                        </a:rPr>
                        <a:t>10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  <a:highlight>
                            <a:srgbClr val="FFFFFF"/>
                          </a:highlight>
                        </a:rPr>
                        <a:t>40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FFFFFF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88162717"/>
                  </a:ext>
                </a:extLst>
              </a:tr>
              <a:tr h="51082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u="none" strike="noStrike" dirty="0">
                          <a:effectLst/>
                        </a:rPr>
                        <a:t>İstanbul Üniversitesi-Cerrahpaşa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5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13364165"/>
                  </a:ext>
                </a:extLst>
              </a:tr>
              <a:tr h="410547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Trakya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5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06071934"/>
                  </a:ext>
                </a:extLst>
              </a:tr>
              <a:tr h="20231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Van Yüzüncü Yıl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74946450"/>
                  </a:ext>
                </a:extLst>
              </a:tr>
              <a:tr h="40462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Acıbadem Mehmet Ali Aydınlar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40913571"/>
                  </a:ext>
                </a:extLst>
              </a:tr>
              <a:tr h="20231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Altınbaş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48711420"/>
                  </a:ext>
                </a:extLst>
              </a:tr>
              <a:tr h="20231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Ankara Medipol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84252545"/>
                  </a:ext>
                </a:extLst>
              </a:tr>
              <a:tr h="404620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 dirty="0">
                          <a:effectLst/>
                        </a:rPr>
                        <a:t>Beykent Üniversitesi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71349531"/>
                  </a:ext>
                </a:extLst>
              </a:tr>
            </a:tbl>
          </a:graphicData>
        </a:graphic>
      </p:graphicFrame>
      <p:graphicFrame>
        <p:nvGraphicFramePr>
          <p:cNvPr id="11" name="Tablo 10">
            <a:extLst>
              <a:ext uri="{FF2B5EF4-FFF2-40B4-BE49-F238E27FC236}">
                <a16:creationId xmlns:a16="http://schemas.microsoft.com/office/drawing/2014/main" id="{398039C1-A898-1F9F-DC9B-DAA153C5BF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834491"/>
              </p:ext>
            </p:extLst>
          </p:nvPr>
        </p:nvGraphicFramePr>
        <p:xfrm>
          <a:off x="6630368" y="1492664"/>
          <a:ext cx="4426407" cy="4847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13138">
                  <a:extLst>
                    <a:ext uri="{9D8B030D-6E8A-4147-A177-3AD203B41FA5}">
                      <a16:colId xmlns:a16="http://schemas.microsoft.com/office/drawing/2014/main" val="12687015"/>
                    </a:ext>
                  </a:extLst>
                </a:gridCol>
                <a:gridCol w="398847">
                  <a:extLst>
                    <a:ext uri="{9D8B030D-6E8A-4147-A177-3AD203B41FA5}">
                      <a16:colId xmlns:a16="http://schemas.microsoft.com/office/drawing/2014/main" val="1190139740"/>
                    </a:ext>
                  </a:extLst>
                </a:gridCol>
                <a:gridCol w="340192">
                  <a:extLst>
                    <a:ext uri="{9D8B030D-6E8A-4147-A177-3AD203B41FA5}">
                      <a16:colId xmlns:a16="http://schemas.microsoft.com/office/drawing/2014/main" val="3687405058"/>
                    </a:ext>
                  </a:extLst>
                </a:gridCol>
                <a:gridCol w="340192">
                  <a:extLst>
                    <a:ext uri="{9D8B030D-6E8A-4147-A177-3AD203B41FA5}">
                      <a16:colId xmlns:a16="http://schemas.microsoft.com/office/drawing/2014/main" val="950910880"/>
                    </a:ext>
                  </a:extLst>
                </a:gridCol>
                <a:gridCol w="434038">
                  <a:extLst>
                    <a:ext uri="{9D8B030D-6E8A-4147-A177-3AD203B41FA5}">
                      <a16:colId xmlns:a16="http://schemas.microsoft.com/office/drawing/2014/main" val="2052909649"/>
                    </a:ext>
                  </a:extLst>
                </a:gridCol>
              </a:tblGrid>
              <a:tr h="4433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ÜNİVERSİTE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haftalık uygulama saati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414461"/>
                  </a:ext>
                </a:extLst>
              </a:tr>
              <a:tr h="41246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1.yy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2.yy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3.yy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4.yy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37744538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Bezm-i Alem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41035522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Biruni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88896523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Fenerbahçe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275183463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İstanbul Aydın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47881283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İstanbul Gelişim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53017812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İstanbul Medipol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565226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İstanbul Okan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2033766"/>
                  </a:ext>
                </a:extLst>
              </a:tr>
              <a:tr h="382673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İstanbul Rumeli Üniversitesi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7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47494051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İstanbul Şişli Meslek Yüksekokulu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9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63389549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İstinye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83357595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Kapadokya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195117487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Nişantaşı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39693844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Üsküdar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63183793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Doğu Akdeniz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3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24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87361397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Girne Amerikan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10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7615891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Lefke Avrupa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NA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776318"/>
                  </a:ext>
                </a:extLst>
              </a:tr>
              <a:tr h="22556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Yakın Doğu Üniversitesi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9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>
                          <a:effectLst/>
                        </a:rPr>
                        <a:t>20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26773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20108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Uygulama Dersleri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FF796C5-604F-D20B-7A62-7DDC2ACF7206}"/>
              </a:ext>
            </a:extLst>
          </p:cNvPr>
          <p:cNvSpPr txBox="1">
            <a:spLocks/>
          </p:cNvSpPr>
          <p:nvPr/>
        </p:nvSpPr>
        <p:spPr>
          <a:xfrm>
            <a:off x="1231642" y="1147665"/>
            <a:ext cx="10496938" cy="5328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>
              <a:buFont typeface="Wingdings" panose="05000000000000000000" charset="0"/>
              <a:buChar char="Ø"/>
            </a:pPr>
            <a:endParaRPr lang="tr-TR" altLang="en-US" sz="2800" dirty="0">
              <a:sym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altLang="en-US" u="sng" dirty="0"/>
          </a:p>
          <a:p>
            <a:endParaRPr lang="tr-TR" alt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3278F17A-06DE-3854-E1C9-D5666C3434A6}"/>
              </a:ext>
            </a:extLst>
          </p:cNvPr>
          <p:cNvSpPr txBox="1">
            <a:spLocks/>
          </p:cNvSpPr>
          <p:nvPr/>
        </p:nvSpPr>
        <p:spPr>
          <a:xfrm>
            <a:off x="1384042" y="1300065"/>
            <a:ext cx="10496938" cy="5328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>
              <a:buFont typeface="Wingdings" panose="05000000000000000000" charset="0"/>
              <a:buChar char="Ø"/>
            </a:pPr>
            <a:endParaRPr lang="tr-TR" altLang="en-US" sz="2800" dirty="0">
              <a:sym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altLang="en-US" u="sng" dirty="0"/>
          </a:p>
          <a:p>
            <a:endParaRPr lang="tr-TR" altLang="en-US" dirty="0"/>
          </a:p>
        </p:txBody>
      </p:sp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54E25B57-C901-7E73-ADB5-EA2FA555A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968115"/>
              </p:ext>
            </p:extLst>
          </p:nvPr>
        </p:nvGraphicFramePr>
        <p:xfrm>
          <a:off x="1673841" y="1555613"/>
          <a:ext cx="4446620" cy="46554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5554">
                  <a:extLst>
                    <a:ext uri="{9D8B030D-6E8A-4147-A177-3AD203B41FA5}">
                      <a16:colId xmlns:a16="http://schemas.microsoft.com/office/drawing/2014/main" val="724684355"/>
                    </a:ext>
                  </a:extLst>
                </a:gridCol>
                <a:gridCol w="1651066">
                  <a:extLst>
                    <a:ext uri="{9D8B030D-6E8A-4147-A177-3AD203B41FA5}">
                      <a16:colId xmlns:a16="http://schemas.microsoft.com/office/drawing/2014/main" val="2160612871"/>
                    </a:ext>
                  </a:extLst>
                </a:gridCol>
              </a:tblGrid>
              <a:tr h="717224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ÜNİVERSİTE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4 yarıyıl toplam klinik+laboratuvar uygulama saati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24317761"/>
                  </a:ext>
                </a:extLst>
              </a:tr>
              <a:tr h="25691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Akdeniz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672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22492165"/>
                  </a:ext>
                </a:extLst>
              </a:tr>
              <a:tr h="513833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Ankara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532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40628803"/>
                  </a:ext>
                </a:extLst>
              </a:tr>
              <a:tr h="25691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Dokuz Eylül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294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37428718"/>
                  </a:ext>
                </a:extLst>
              </a:tr>
              <a:tr h="25691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Erciyes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448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94262416"/>
                  </a:ext>
                </a:extLst>
              </a:tr>
              <a:tr h="25691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Hacettepe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728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52579518"/>
                  </a:ext>
                </a:extLst>
              </a:tr>
              <a:tr h="598358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İstanbul Üniversitesi-Cerrahpaşa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238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59246207"/>
                  </a:ext>
                </a:extLst>
              </a:tr>
              <a:tr h="513833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Trakya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644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7714186"/>
                  </a:ext>
                </a:extLst>
              </a:tr>
              <a:tr h="25691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Van Yüzüncü Yıl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588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957336"/>
                  </a:ext>
                </a:extLst>
              </a:tr>
              <a:tr h="513833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Acıbadem Mehmet Ali Aydınlar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616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78544042"/>
                  </a:ext>
                </a:extLst>
              </a:tr>
              <a:tr h="25691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Altınbaş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126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34718555"/>
                  </a:ext>
                </a:extLst>
              </a:tr>
              <a:tr h="256916"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>
                          <a:effectLst/>
                        </a:rPr>
                        <a:t>Ankara Medipol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476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14753468"/>
                  </a:ext>
                </a:extLst>
              </a:tr>
            </a:tbl>
          </a:graphicData>
        </a:graphic>
      </p:graphicFrame>
      <p:graphicFrame>
        <p:nvGraphicFramePr>
          <p:cNvPr id="9" name="Tablo 8">
            <a:extLst>
              <a:ext uri="{FF2B5EF4-FFF2-40B4-BE49-F238E27FC236}">
                <a16:creationId xmlns:a16="http://schemas.microsoft.com/office/drawing/2014/main" id="{36D855F6-D7BD-A39A-BEE2-AA7683E912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699422"/>
              </p:ext>
            </p:extLst>
          </p:nvPr>
        </p:nvGraphicFramePr>
        <p:xfrm>
          <a:off x="6410260" y="1555612"/>
          <a:ext cx="4397698" cy="46554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64797">
                  <a:extLst>
                    <a:ext uri="{9D8B030D-6E8A-4147-A177-3AD203B41FA5}">
                      <a16:colId xmlns:a16="http://schemas.microsoft.com/office/drawing/2014/main" val="500527484"/>
                    </a:ext>
                  </a:extLst>
                </a:gridCol>
                <a:gridCol w="1632901">
                  <a:extLst>
                    <a:ext uri="{9D8B030D-6E8A-4147-A177-3AD203B41FA5}">
                      <a16:colId xmlns:a16="http://schemas.microsoft.com/office/drawing/2014/main" val="2565009203"/>
                    </a:ext>
                  </a:extLst>
                </a:gridCol>
              </a:tblGrid>
              <a:tr h="481149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Beykent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28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4491983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Bezm-i Alem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308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45676994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Biruni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224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12117572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Fenerbahçe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476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58548592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İstanbul Aydın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224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16529360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İstanbul Gelişim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224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08266089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İstanbul Medipol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420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84878187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İstanbul Okan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224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609439520"/>
                  </a:ext>
                </a:extLst>
              </a:tr>
              <a:tr h="32514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İstanbul Rumeli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182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70621249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İstanbul Şişli Meslek Yüksekokulu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350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47477642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İstinye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336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61815646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Kapadokya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168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22633006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Nişantaşı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84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11734868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Üsküdar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224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82786038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Doğu Akdeniz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518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39957059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Girne Amerikan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280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8742928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Lefke Avrupa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>
                          <a:effectLst/>
                        </a:rPr>
                        <a:t>#DEĞER!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00017056"/>
                  </a:ext>
                </a:extLst>
              </a:tr>
              <a:tr h="240575">
                <a:tc>
                  <a:txBody>
                    <a:bodyPr/>
                    <a:lstStyle/>
                    <a:p>
                      <a:pPr algn="l" fontAlgn="b"/>
                      <a:r>
                        <a:rPr lang="tr-TR" sz="1400" b="1" u="none" strike="noStrike">
                          <a:effectLst/>
                        </a:rPr>
                        <a:t>Yakın Doğu Üniversitesi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b="1" u="none" strike="noStrike" dirty="0">
                          <a:effectLst/>
                        </a:rPr>
                        <a:t>490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21824020"/>
                  </a:ext>
                </a:extLst>
              </a:tr>
            </a:tbl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75F847F0-8D2F-1CD8-D84B-15EDA3C0286D}"/>
              </a:ext>
            </a:extLst>
          </p:cNvPr>
          <p:cNvSpPr/>
          <p:nvPr/>
        </p:nvSpPr>
        <p:spPr>
          <a:xfrm>
            <a:off x="9283959" y="1605375"/>
            <a:ext cx="1418253" cy="3732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AF70FEE-E956-C87B-2E1C-67DEC899DF50}"/>
              </a:ext>
            </a:extLst>
          </p:cNvPr>
          <p:cNvSpPr/>
          <p:nvPr/>
        </p:nvSpPr>
        <p:spPr>
          <a:xfrm>
            <a:off x="4584441" y="3510134"/>
            <a:ext cx="1418253" cy="37322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939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Yaz Stajı/Uygulaması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FF796C5-604F-D20B-7A62-7DDC2ACF7206}"/>
              </a:ext>
            </a:extLst>
          </p:cNvPr>
          <p:cNvSpPr txBox="1">
            <a:spLocks/>
          </p:cNvSpPr>
          <p:nvPr/>
        </p:nvSpPr>
        <p:spPr>
          <a:xfrm>
            <a:off x="1231642" y="1147665"/>
            <a:ext cx="10496938" cy="5328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>
              <a:buFont typeface="Wingdings" panose="05000000000000000000" charset="0"/>
              <a:buChar char="Ø"/>
              <a:defRPr/>
            </a:pPr>
            <a:endParaRPr lang="tr-TR" altLang="en-US" sz="2000" dirty="0"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lang="tr-TR" altLang="en-US" sz="2000" dirty="0">
              <a:solidFill>
                <a:prstClr val="black"/>
              </a:solidFill>
              <a:latin typeface="Calibri" panose="020F0502020204030204"/>
              <a:sym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  <a:tabLst/>
              <a:defRPr/>
            </a:pPr>
            <a:endParaRPr kumimoji="0" lang="tr-TR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ea"/>
            </a:endParaRPr>
          </a:p>
          <a:p>
            <a:pPr>
              <a:buFont typeface="Wingdings" panose="05000000000000000000" charset="0"/>
              <a:buChar char="Ø"/>
            </a:pPr>
            <a:endParaRPr lang="tr-TR" altLang="en-US" sz="2800" dirty="0">
              <a:sym typeface="+mn-ea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tr-TR" altLang="en-US" u="sng" dirty="0"/>
          </a:p>
          <a:p>
            <a:endParaRPr lang="tr-TR" altLang="en-US" dirty="0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71EC47B-221D-AF6E-DE22-DB2FF9391FA7}"/>
              </a:ext>
            </a:extLst>
          </p:cNvPr>
          <p:cNvSpPr txBox="1"/>
          <p:nvPr/>
        </p:nvSpPr>
        <p:spPr>
          <a:xfrm>
            <a:off x="1537218" y="1070015"/>
            <a:ext cx="10387303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anose="05000000000000000000" charset="0"/>
              <a:buChar char="Ø"/>
            </a:pPr>
            <a:endParaRPr lang="tr-TR" altLang="en-US" sz="2000" dirty="0">
              <a:sym typeface="+mn-ea"/>
            </a:endParaRPr>
          </a:p>
          <a:p>
            <a:pPr algn="just">
              <a:buFont typeface="Wingdings" panose="05000000000000000000" charset="0"/>
              <a:buChar char="Ø"/>
            </a:pPr>
            <a:r>
              <a:rPr lang="tr-TR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</a:rPr>
              <a:t>Yaz stajı/uygulaması, bazı üniversitelerde zorunlu bir ders olarak yer alırken, diğerlerinde ise isteğe bağlı olarak yapılmaktadır.</a:t>
            </a:r>
          </a:p>
          <a:p>
            <a:pPr algn="just">
              <a:buFont typeface="Wingdings" panose="05000000000000000000" charset="0"/>
              <a:buChar char="Ø"/>
            </a:pPr>
            <a:endParaRPr lang="tr-TR" altLang="en-US" sz="2000" dirty="0">
              <a:solidFill>
                <a:srgbClr val="0D0D0D"/>
              </a:solidFill>
              <a:highlight>
                <a:srgbClr val="FFFFFF"/>
              </a:highlight>
              <a:sym typeface="+mn-ea"/>
            </a:endParaRPr>
          </a:p>
          <a:p>
            <a:pPr algn="just">
              <a:buFont typeface="Wingdings" panose="05000000000000000000" charset="0"/>
              <a:buChar char="Ø"/>
            </a:pPr>
            <a:r>
              <a:rPr lang="tr-TR" sz="20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Yaz stajı/uygulaması, genellikle 20, 25, 30 ya da 32 iş günü süresince gerçekleştirilmektedir.</a:t>
            </a:r>
          </a:p>
          <a:p>
            <a:pPr algn="just">
              <a:buFont typeface="Wingdings" panose="05000000000000000000" charset="0"/>
              <a:buChar char="Ø"/>
            </a:pPr>
            <a:endParaRPr lang="tr-TR" altLang="en-US" sz="2000" dirty="0">
              <a:solidFill>
                <a:srgbClr val="0D0D0D"/>
              </a:solidFill>
              <a:highlight>
                <a:srgbClr val="FFFFFF"/>
              </a:highlight>
              <a:latin typeface="Söhne"/>
              <a:sym typeface="+mn-ea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altLang="en-US" sz="2000" dirty="0">
                <a:sym typeface="+mn-ea"/>
              </a:rPr>
              <a:t>Çok az üniversite öğrencisi kuruma ait hastanelerde staj yapma imkanına sahipken, çoğu yaz staj yerini kendi bulmak zorunda kalmaktadır.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tr-TR" altLang="en-US" sz="2000" dirty="0">
              <a:sym typeface="+mn-ea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altLang="en-US" sz="2000" dirty="0">
                <a:sym typeface="+mn-ea"/>
              </a:rPr>
              <a:t>Öğrenciler staj yerlerini kariyer kapısı ulusal staj programına başvuru yaparak bulmaktadırlar.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tr-TR" altLang="en-US" sz="2000" dirty="0">
              <a:sym typeface="+mn-ea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tr-TR" altLang="en-US" sz="2000" dirty="0">
              <a:sym typeface="+mn-ea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tr-TR" altLang="en-US" sz="2000" dirty="0">
              <a:sym typeface="+mn-ea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tr-TR" altLang="en-US" sz="2000" dirty="0">
              <a:sym typeface="+mn-ea"/>
            </a:endParaRPr>
          </a:p>
          <a:p>
            <a:pPr algn="just">
              <a:buFont typeface="Wingdings" panose="05000000000000000000" charset="0"/>
              <a:buChar char="Ø"/>
            </a:pPr>
            <a:endParaRPr lang="tr-TR" altLang="en-US" sz="1800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7176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Yaz Stajı/Uygulaması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FF796C5-604F-D20B-7A62-7DDC2ACF7206}"/>
              </a:ext>
            </a:extLst>
          </p:cNvPr>
          <p:cNvSpPr txBox="1">
            <a:spLocks/>
          </p:cNvSpPr>
          <p:nvPr/>
        </p:nvSpPr>
        <p:spPr>
          <a:xfrm>
            <a:off x="6478490" y="6335485"/>
            <a:ext cx="10496938" cy="5328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tr-TR" altLang="en-US" sz="2000" dirty="0">
                <a:sym typeface="+mn-ea"/>
                <a:hlinkClick r:id="rId3"/>
              </a:rPr>
              <a:t>https://kariyerkapisi.cbiko.gov.tr/ulusalstajprogrami</a:t>
            </a:r>
            <a:r>
              <a:rPr lang="tr-TR" altLang="en-US" sz="2000" dirty="0">
                <a:sym typeface="+mn-ea"/>
              </a:rPr>
              <a:t> </a:t>
            </a:r>
            <a:endParaRPr lang="tr-TR" altLang="en-US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C1A34C9C-2A60-B458-8302-C6769397E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259" y="1285327"/>
            <a:ext cx="11268462" cy="489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284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Yaz Stajı/Uygulaması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FF796C5-604F-D20B-7A62-7DDC2ACF7206}"/>
              </a:ext>
            </a:extLst>
          </p:cNvPr>
          <p:cNvSpPr txBox="1">
            <a:spLocks/>
          </p:cNvSpPr>
          <p:nvPr/>
        </p:nvSpPr>
        <p:spPr>
          <a:xfrm>
            <a:off x="6478490" y="6335485"/>
            <a:ext cx="10496938" cy="5328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tr-TR" altLang="en-US" sz="2000" dirty="0">
                <a:sym typeface="+mn-ea"/>
                <a:hlinkClick r:id="rId3"/>
              </a:rPr>
              <a:t>https://kariyerkapisi.cbiko.gov.tr/ulusalstajprogrami</a:t>
            </a:r>
            <a:r>
              <a:rPr lang="tr-TR" altLang="en-US" sz="2000" dirty="0">
                <a:sym typeface="+mn-ea"/>
              </a:rPr>
              <a:t> </a:t>
            </a:r>
            <a:endParaRPr lang="tr-TR" altLang="en-US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07E0FD18-3ADB-43A2-BD5C-511278BAD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312" y="1724025"/>
            <a:ext cx="11555200" cy="340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5764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Akademik Kadro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E59B94A5-0053-E1AC-B469-3EA82366AE22}"/>
              </a:ext>
            </a:extLst>
          </p:cNvPr>
          <p:cNvSpPr txBox="1"/>
          <p:nvPr/>
        </p:nvSpPr>
        <p:spPr>
          <a:xfrm>
            <a:off x="1119673" y="1558213"/>
            <a:ext cx="1046894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tr-TR" altLang="en-US" sz="2000" dirty="0">
                <a:sym typeface="+mn-ea"/>
              </a:rPr>
              <a:t>Üniversitelerin bir kısmının kadrosunda radyasyon onkologları ve medikal fizik uzmanları bulunuyor.</a:t>
            </a:r>
          </a:p>
          <a:p>
            <a:pPr marL="285750" indent="-285750" algn="just">
              <a:buClr>
                <a:srgbClr val="002060"/>
              </a:buClr>
              <a:buFont typeface="Wingdings" panose="05000000000000000000" pitchFamily="2" charset="2"/>
              <a:buChar char="Ø"/>
            </a:pPr>
            <a:endParaRPr lang="tr-TR" altLang="en-US" sz="2000" dirty="0">
              <a:sym typeface="+mn-ea"/>
            </a:endParaRPr>
          </a:p>
          <a:p>
            <a:pPr marL="285750" indent="-285750" algn="just">
              <a:buClr>
                <a:srgbClr val="002060"/>
              </a:buClr>
              <a:buFont typeface="Wingdings" panose="05000000000000000000" pitchFamily="2" charset="2"/>
              <a:buChar char="Ø"/>
            </a:pPr>
            <a:endParaRPr lang="tr-TR" altLang="en-US" sz="2000" dirty="0">
              <a:sym typeface="+mn-ea"/>
            </a:endParaRPr>
          </a:p>
          <a:p>
            <a:pPr marL="285750" indent="-285750" algn="just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tr-TR" altLang="en-US" sz="2000" dirty="0">
                <a:sym typeface="+mn-ea"/>
              </a:rPr>
              <a:t> Kadrosunda radyasyon </a:t>
            </a:r>
            <a:r>
              <a:rPr lang="tr-TR" altLang="en-US" sz="2000" dirty="0" err="1">
                <a:sym typeface="+mn-ea"/>
              </a:rPr>
              <a:t>onkoloğu</a:t>
            </a:r>
            <a:r>
              <a:rPr lang="tr-TR" altLang="en-US" sz="2000" dirty="0">
                <a:sym typeface="+mn-ea"/>
              </a:rPr>
              <a:t> ve medikal fizik uzmanı bulunmayan üniversitelerin bir kısmı dışarıdan görevlendirme yapsa da 4 üniversitenin kadrosunda dersleri alan dışından kişiler anlatıyor.</a:t>
            </a:r>
          </a:p>
        </p:txBody>
      </p:sp>
    </p:spTree>
    <p:extLst>
      <p:ext uri="{BB962C8B-B14F-4D97-AF65-F5344CB8AC3E}">
        <p14:creationId xmlns:p14="http://schemas.microsoft.com/office/powerpoint/2010/main" val="20764212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Öneriler</a:t>
            </a:r>
          </a:p>
        </p:txBody>
      </p:sp>
      <p:sp>
        <p:nvSpPr>
          <p:cNvPr id="4" name="Rectangle 5"/>
          <p:cNvSpPr/>
          <p:nvPr/>
        </p:nvSpPr>
        <p:spPr>
          <a:xfrm>
            <a:off x="1555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Mesleki Kalite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235808A0-3909-B5D1-FFC5-39F81E2B6171}"/>
              </a:ext>
            </a:extLst>
          </p:cNvPr>
          <p:cNvSpPr txBox="1"/>
          <p:nvPr/>
        </p:nvSpPr>
        <p:spPr>
          <a:xfrm>
            <a:off x="1035698" y="1278294"/>
            <a:ext cx="10720873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sz="2000" dirty="0"/>
              <a:t>Kontenjanların ülkenin ihtiyacına ve üniversitelerin kalitesine göre belirlenmesi,</a:t>
            </a:r>
          </a:p>
          <a:p>
            <a:endParaRPr lang="tr-TR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altLang="en-US" sz="2000" dirty="0"/>
              <a:t>Sınav sisteminde baraj uygulamasının geri getirilmesi,</a:t>
            </a:r>
          </a:p>
          <a:p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altLang="en-US" sz="2000" dirty="0"/>
              <a:t>Meslek içi eğitimlerin arttırılması,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altLang="en-US" sz="2000" dirty="0"/>
              <a:t>Radyoterapi teknikerliği eğitiminin süresinin artırılması,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altLang="en-US" sz="2000" dirty="0"/>
              <a:t>KPSS’de atama sayılarının artırılması,</a:t>
            </a:r>
            <a:r>
              <a:rPr lang="tr-TR" sz="2000" dirty="0"/>
              <a:t> (</a:t>
            </a:r>
            <a:r>
              <a:rPr lang="tr-TR" sz="2000" i="1" dirty="0"/>
              <a:t>Kamu tasarruf paketi kapsamında, kamuda 3 yıl boyunca sadece emekli olanlar yerine atama yapılacak</a:t>
            </a:r>
            <a:r>
              <a:rPr lang="tr-TR" sz="2000" dirty="0"/>
              <a:t>)</a:t>
            </a: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1190990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Eğitim Kalitesinin Artırılması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B8C191CD-9271-46C0-FA0B-72E268569DA9}"/>
              </a:ext>
            </a:extLst>
          </p:cNvPr>
          <p:cNvSpPr txBox="1"/>
          <p:nvPr/>
        </p:nvSpPr>
        <p:spPr>
          <a:xfrm>
            <a:off x="1035698" y="1278294"/>
            <a:ext cx="10720873" cy="10679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 typeface="Wingdings" panose="05000000000000000000" charset="0"/>
              <a:buChar char="Ø"/>
            </a:pPr>
            <a:r>
              <a:rPr lang="tr-TR" altLang="en-US" sz="2000" dirty="0"/>
              <a:t>Radyoterapi teknikerliği eğitimi için Ulusal Çekirdek Eğitim Programının oluşturulması,</a:t>
            </a:r>
          </a:p>
          <a:p>
            <a:pPr algn="l">
              <a:buClrTx/>
              <a:buSzTx/>
              <a:buFont typeface="Wingdings" panose="05000000000000000000" charset="0"/>
              <a:buChar char="Ø"/>
            </a:pPr>
            <a:endParaRPr lang="tr-TR" altLang="en-US" sz="2000" dirty="0"/>
          </a:p>
          <a:p>
            <a:pPr algn="l">
              <a:buClrTx/>
              <a:buSzTx/>
              <a:buFont typeface="Wingdings" panose="05000000000000000000" charset="0"/>
              <a:buChar char="Ø"/>
            </a:pPr>
            <a:r>
              <a:rPr lang="tr-TR" altLang="en-US" sz="2000" dirty="0"/>
              <a:t>Radyoterapi ön lisans programlarının akredite edilmesi,</a:t>
            </a:r>
          </a:p>
          <a:p>
            <a:pPr algn="l">
              <a:buClrTx/>
              <a:buSzTx/>
              <a:buFont typeface="Wingdings" panose="05000000000000000000" charset="0"/>
              <a:buChar char="Ø"/>
            </a:pPr>
            <a:endParaRPr lang="tr-TR" altLang="en-US" sz="2000" dirty="0"/>
          </a:p>
          <a:p>
            <a:pPr algn="l">
              <a:buClrTx/>
              <a:buSzTx/>
              <a:buFont typeface="Wingdings" panose="05000000000000000000" charset="0"/>
              <a:buChar char="Ø"/>
            </a:pPr>
            <a:r>
              <a:rPr lang="tr-TR" altLang="en-US" sz="2000" dirty="0"/>
              <a:t>Teknikerlik eğitiminin alanında uzman kişiler tarafından verilmesi,</a:t>
            </a:r>
          </a:p>
          <a:p>
            <a:pPr algn="l">
              <a:buClrTx/>
              <a:buSzTx/>
              <a:buFont typeface="Wingdings" panose="05000000000000000000" charset="0"/>
              <a:buChar char="Ø"/>
            </a:pPr>
            <a:endParaRPr lang="tr-TR" altLang="en-US" sz="2000" dirty="0"/>
          </a:p>
          <a:p>
            <a:pPr algn="just">
              <a:buClrTx/>
              <a:buSzTx/>
              <a:buFont typeface="Wingdings" panose="05000000000000000000" charset="0"/>
              <a:buChar char="Ø"/>
            </a:pPr>
            <a:r>
              <a:rPr lang="tr-TR" altLang="en-US" sz="2000" dirty="0"/>
              <a:t>Uygulama saatlerinin az olduğu üniversitelerde uygulama saatlerinde iyileştirmeler yapılması, uygulamaların niteliğinin artırılması,</a:t>
            </a:r>
          </a:p>
          <a:p>
            <a:pPr algn="just">
              <a:buClrTx/>
              <a:buSzTx/>
              <a:buFont typeface="Wingdings" panose="05000000000000000000" charset="0"/>
              <a:buChar char="Ø"/>
            </a:pPr>
            <a:endParaRPr lang="tr-TR" altLang="en-US" sz="2000" dirty="0"/>
          </a:p>
          <a:p>
            <a:pPr algn="just">
              <a:buClrTx/>
              <a:buSzTx/>
              <a:buFont typeface="Wingdings" panose="05000000000000000000" charset="0"/>
              <a:buChar char="Ø"/>
            </a:pPr>
            <a:r>
              <a:rPr lang="tr-TR" altLang="en-US" sz="2000" dirty="0">
                <a:sym typeface="+mn-ea"/>
              </a:rPr>
              <a:t>Uygulamaların yapılacağı klinik standartların belirlenmesi</a:t>
            </a:r>
            <a:r>
              <a:rPr lang="tr-TR" altLang="en-US" sz="2000" dirty="0"/>
              <a:t>,</a:t>
            </a:r>
          </a:p>
          <a:p>
            <a:pPr algn="just">
              <a:buClrTx/>
              <a:buSzTx/>
              <a:buFont typeface="Wingdings" panose="05000000000000000000" charset="0"/>
              <a:buChar char="Ø"/>
            </a:pPr>
            <a:endParaRPr lang="tr-TR" altLang="en-US" sz="2000" dirty="0"/>
          </a:p>
          <a:p>
            <a:pPr algn="just">
              <a:buClrTx/>
              <a:buSzTx/>
              <a:buFont typeface="Wingdings" panose="05000000000000000000" charset="0"/>
              <a:buChar char="Ø"/>
            </a:pPr>
            <a:r>
              <a:rPr lang="tr-TR" altLang="en-US" sz="2000" dirty="0">
                <a:sym typeface="+mn-ea"/>
              </a:rPr>
              <a:t>Her klinikte öğrenciyle ilgilenecek mentorlar belirlenmesi</a:t>
            </a:r>
            <a:r>
              <a:rPr lang="tr-TR" altLang="en-US" sz="2000" dirty="0"/>
              <a:t>,</a:t>
            </a:r>
          </a:p>
          <a:p>
            <a:pPr algn="just">
              <a:buClrTx/>
              <a:buSzTx/>
              <a:buFont typeface="Wingdings" panose="05000000000000000000" charset="0"/>
              <a:buChar char="Ø"/>
            </a:pPr>
            <a:endParaRPr lang="tr-TR" altLang="en-US" sz="2000" dirty="0"/>
          </a:p>
          <a:p>
            <a:pPr algn="just">
              <a:buClrTx/>
              <a:buSzTx/>
              <a:buFont typeface="Wingdings" panose="05000000000000000000" charset="0"/>
              <a:buChar char="Ø"/>
            </a:pPr>
            <a:r>
              <a:rPr lang="tr-TR" altLang="en-US" sz="2000" dirty="0">
                <a:sym typeface="+mn-ea"/>
              </a:rPr>
              <a:t>Uygulama laboratuvarı ve hastaneleri olmayan üniversitelerin</a:t>
            </a:r>
            <a:r>
              <a:rPr lang="tr-TR" altLang="en-US" sz="2000" dirty="0"/>
              <a:t> başka hastanelerle protokol anlaşmaları yapmaları</a:t>
            </a:r>
          </a:p>
          <a:p>
            <a:pPr algn="just">
              <a:buClrTx/>
              <a:buSzTx/>
              <a:buFont typeface="Wingdings" panose="05000000000000000000" charset="0"/>
              <a:buChar char="Ø"/>
            </a:pPr>
            <a:endParaRPr lang="tr-TR" altLang="en-US" sz="2000" dirty="0"/>
          </a:p>
          <a:p>
            <a:pPr algn="just">
              <a:buClrTx/>
              <a:buSzTx/>
              <a:buFont typeface="Wingdings" panose="05000000000000000000" charset="0"/>
              <a:buChar char="Ø"/>
            </a:pPr>
            <a:endParaRPr lang="tr-TR" altLang="en-US" sz="2000" dirty="0"/>
          </a:p>
          <a:p>
            <a:pPr algn="just">
              <a:buClrTx/>
              <a:buSzTx/>
              <a:buFont typeface="Wingdings" panose="05000000000000000000" charset="0"/>
              <a:buChar char="Ø"/>
            </a:pPr>
            <a:endParaRPr lang="tr-TR" altLang="en-US" sz="2000" dirty="0"/>
          </a:p>
          <a:p>
            <a:pPr algn="just">
              <a:buClrTx/>
              <a:buSzTx/>
            </a:pPr>
            <a:endParaRPr lang="tr-TR" altLang="en-US" sz="2000" dirty="0"/>
          </a:p>
          <a:p>
            <a:pPr algn="just">
              <a:buClrTx/>
              <a:buSzTx/>
            </a:pPr>
            <a:endParaRPr lang="tr-TR" altLang="en-US" sz="2000" dirty="0"/>
          </a:p>
          <a:p>
            <a:pPr algn="l">
              <a:buClrTx/>
              <a:buSzTx/>
              <a:buFont typeface="Wingdings" panose="05000000000000000000" charset="0"/>
              <a:buChar char="Ø"/>
            </a:pPr>
            <a:endParaRPr lang="tr-TR" altLang="en-US" sz="1800" dirty="0"/>
          </a:p>
          <a:p>
            <a:pPr algn="l">
              <a:buClrTx/>
              <a:buSzTx/>
              <a:buFont typeface="Wingdings" panose="05000000000000000000" charset="0"/>
              <a:buChar char="Ø"/>
            </a:pPr>
            <a:endParaRPr lang="tr-TR" altLang="en-US" sz="1800" dirty="0"/>
          </a:p>
          <a:p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5399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0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Eğitim Kalitesinin Artırılması</a:t>
            </a:r>
            <a:endParaRPr lang="tr-T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2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66570ABE-D5EF-63A4-041D-309CD43A62D4}"/>
              </a:ext>
            </a:extLst>
          </p:cNvPr>
          <p:cNvSpPr txBox="1"/>
          <p:nvPr/>
        </p:nvSpPr>
        <p:spPr>
          <a:xfrm>
            <a:off x="1147665" y="1203649"/>
            <a:ext cx="1036631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altLang="en-US" sz="2000" dirty="0"/>
              <a:t>Anatomi ve Fizyoloji derslerinin ayrı ayrı anlatılması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altLang="en-US" sz="2000" dirty="0"/>
              <a:t>Yaz Stajı/Yaz Uygulaması zorunlu hale getirilmesi,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altLang="en-US" sz="2000" dirty="0"/>
              <a:t>1. sınıf müfredatına Tıbbi Terminoloji dersinin eklenmesi,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altLang="en-US" sz="2000" dirty="0"/>
              <a:t>Meslek Etiği dersinin eksik olan </a:t>
            </a:r>
            <a:r>
              <a:rPr lang="tr-TR" altLang="en-US" sz="2000" dirty="0" err="1"/>
              <a:t>müftedatlara</a:t>
            </a:r>
            <a:r>
              <a:rPr lang="tr-TR" altLang="en-US" sz="2000" dirty="0"/>
              <a:t> eklenmesi,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altLang="en-US" sz="2000" dirty="0"/>
              <a:t>Radyolojik Anatomi dersi eklenmesi,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altLang="en-US" sz="2000" dirty="0"/>
              <a:t>2. sınıf müfredatına Mesleki İngilizce dersinin eklenmesi,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altLang="en-US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altLang="en-US" sz="2000" dirty="0"/>
              <a:t>Eksik olan müfredatlarda Radyobiyoloji, Kalite Güvencesi ve Tedavi Planlamaları derslerinin eklenmesi eğitim kalitesini artıracaktır.</a:t>
            </a:r>
          </a:p>
        </p:txBody>
      </p:sp>
    </p:spTree>
    <p:extLst>
      <p:ext uri="{BB962C8B-B14F-4D97-AF65-F5344CB8AC3E}">
        <p14:creationId xmlns:p14="http://schemas.microsoft.com/office/powerpoint/2010/main" val="22030471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-1"/>
            <a:ext cx="12192000" cy="9087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712788"/>
            <a:r>
              <a:rPr lang="tr-TR" sz="3300" b="1" dirty="0">
                <a:solidFill>
                  <a:srgbClr val="000090"/>
                </a:solidFill>
                <a:latin typeface="+mn-lt"/>
              </a:rPr>
              <a:t>Türkiye Radyoterapi Eğitim Müfredatı</a:t>
            </a:r>
          </a:p>
        </p:txBody>
      </p:sp>
      <p:sp>
        <p:nvSpPr>
          <p:cNvPr id="4" name="Rectangle 5"/>
          <p:cNvSpPr/>
          <p:nvPr/>
        </p:nvSpPr>
        <p:spPr>
          <a:xfrm>
            <a:off x="9331" y="908720"/>
            <a:ext cx="755650" cy="594928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263525" algn="ctr"/>
            <a:r>
              <a:rPr lang="tr-T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Ders Kaynakları</a:t>
            </a:r>
          </a:p>
        </p:txBody>
      </p:sp>
      <p:pic>
        <p:nvPicPr>
          <p:cNvPr id="5" name="Picture 7" descr="üniversite.gif"/>
          <p:cNvPicPr>
            <a:picLocks noChangeAspect="1"/>
          </p:cNvPicPr>
          <p:nvPr/>
        </p:nvPicPr>
        <p:blipFill>
          <a:blip r:embed="rId3" cstate="print">
            <a:lum bright="9000" contras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29"/>
            <a:ext cx="709714" cy="8280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2" name="Content Placeholder 3" descr="kitap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66598" y="1325564"/>
            <a:ext cx="3527916" cy="5027734"/>
          </a:xfrm>
          <a:prstGeom prst="rect">
            <a:avLst/>
          </a:prstGeom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374121B0-37DE-772B-F0A4-530C5737A3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6852" y="1302994"/>
            <a:ext cx="4246070" cy="504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949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bina, dış mekan, mimari, gökyüzü içeren bir resim&#10;&#10;Açıklama otomatik olarak oluşturuldu">
            <a:extLst>
              <a:ext uri="{FF2B5EF4-FFF2-40B4-BE49-F238E27FC236}">
                <a16:creationId xmlns:a16="http://schemas.microsoft.com/office/drawing/2014/main" id="{D6F35A53-D00C-7B9D-2B3D-12F840BE1E0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57" y="0"/>
            <a:ext cx="11334286" cy="6800572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452089" y="3655627"/>
            <a:ext cx="10092613" cy="2665866"/>
          </a:xfrm>
        </p:spPr>
        <p:txBody>
          <a:bodyPr>
            <a:normAutofit/>
          </a:bodyPr>
          <a:lstStyle/>
          <a:p>
            <a:pPr algn="r"/>
            <a:r>
              <a:rPr lang="tr-TR" sz="4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Teşekkürler…</a:t>
            </a:r>
            <a:br>
              <a:rPr lang="tr-TR" sz="4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sz="4000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91408" y="5073834"/>
            <a:ext cx="10239143" cy="1726738"/>
          </a:xfrm>
        </p:spPr>
        <p:txBody>
          <a:bodyPr>
            <a:normAutofit/>
          </a:bodyPr>
          <a:lstStyle/>
          <a:p>
            <a:pPr indent="631825" algn="r">
              <a:spcBef>
                <a:spcPct val="0"/>
              </a:spcBef>
            </a:pPr>
            <a:endParaRPr lang="tr-TR" sz="26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ct val="0"/>
              </a:spcBef>
            </a:pPr>
            <a:endParaRPr lang="tr-TR" sz="3600" baseline="30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ct val="0"/>
              </a:spcBef>
            </a:pPr>
            <a:endParaRPr lang="tr-TR" sz="3600" baseline="30000" dirty="0">
              <a:solidFill>
                <a:schemeClr val="tx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spcBef>
                <a:spcPct val="0"/>
              </a:spcBef>
            </a:pPr>
            <a:r>
              <a:rPr lang="tr-TR" b="1" i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ozlem.goksel@acibadem.edu.tr</a:t>
            </a:r>
            <a:endParaRPr lang="tr-TR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0246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Tema3</Template>
  <TotalTime>1544</TotalTime>
  <Words>2823</Words>
  <Application>Microsoft Office PowerPoint</Application>
  <PresentationFormat>Geniş ekran</PresentationFormat>
  <Paragraphs>1313</Paragraphs>
  <Slides>36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4" baseType="lpstr">
      <vt:lpstr>Aptos</vt:lpstr>
      <vt:lpstr>Arial</vt:lpstr>
      <vt:lpstr>Calibri</vt:lpstr>
      <vt:lpstr>Calibri Light</vt:lpstr>
      <vt:lpstr>Söhne</vt:lpstr>
      <vt:lpstr>Wingdings</vt:lpstr>
      <vt:lpstr>Office Teması</vt:lpstr>
      <vt:lpstr>Paintbrush Picture</vt:lpstr>
      <vt:lpstr>RTT Eğitiminde Güncel Durum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Teşekkürler…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Dell</dc:creator>
  <cp:lastModifiedBy>Özlem Göksel</cp:lastModifiedBy>
  <cp:revision>115</cp:revision>
  <dcterms:created xsi:type="dcterms:W3CDTF">2024-05-05T04:38:10Z</dcterms:created>
  <dcterms:modified xsi:type="dcterms:W3CDTF">2024-05-13T21:43:44Z</dcterms:modified>
</cp:coreProperties>
</file>