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notesMasterIdLst>
    <p:notesMasterId r:id="rId15"/>
  </p:notesMasterIdLst>
  <p:sldIdLst>
    <p:sldId id="271" r:id="rId2"/>
    <p:sldId id="258" r:id="rId3"/>
    <p:sldId id="259" r:id="rId4"/>
    <p:sldId id="1095" r:id="rId5"/>
    <p:sldId id="268" r:id="rId6"/>
    <p:sldId id="376" r:id="rId7"/>
    <p:sldId id="267" r:id="rId8"/>
    <p:sldId id="379" r:id="rId9"/>
    <p:sldId id="380" r:id="rId10"/>
    <p:sldId id="261" r:id="rId11"/>
    <p:sldId id="262" r:id="rId12"/>
    <p:sldId id="264" r:id="rId13"/>
    <p:sldId id="38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nus TURAN" initials="YT" lastIdx="1" clrIdx="0">
    <p:extLst>
      <p:ext uri="{19B8F6BF-5375-455C-9EA6-DF929625EA0E}">
        <p15:presenceInfo xmlns:p15="http://schemas.microsoft.com/office/powerpoint/2012/main" userId="Yunus TUR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863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9C079-3838-4E4E-BC32-2154501E0CCE}" type="datetimeFigureOut">
              <a:rPr lang="tr-TR" smtClean="0"/>
              <a:t>10.05.2024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7AD02-9319-4864-AC3A-E01493AE93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4929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0013" y="749300"/>
            <a:ext cx="6665912" cy="37496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SGRT ne </a:t>
            </a:r>
            <a:r>
              <a:rPr lang="en-GB" dirty="0" err="1"/>
              <a:t>işe</a:t>
            </a:r>
            <a:r>
              <a:rPr lang="en-GB" dirty="0"/>
              <a:t> </a:t>
            </a:r>
            <a:r>
              <a:rPr lang="en-GB" dirty="0" err="1"/>
              <a:t>yarıyor</a:t>
            </a:r>
            <a:r>
              <a:rPr lang="en-GB" dirty="0"/>
              <a:t> </a:t>
            </a:r>
            <a:r>
              <a:rPr lang="en-GB" dirty="0" err="1"/>
              <a:t>detaylı</a:t>
            </a:r>
            <a:r>
              <a:rPr lang="en-GB" dirty="0"/>
              <a:t> </a:t>
            </a:r>
            <a:r>
              <a:rPr lang="en-GB" dirty="0" err="1"/>
              <a:t>anlat</a:t>
            </a:r>
            <a:r>
              <a:rPr lang="en-GB" dirty="0"/>
              <a:t> </a:t>
            </a:r>
            <a:r>
              <a:rPr lang="en-GB" dirty="0" err="1"/>
              <a:t>burada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*CT den </a:t>
            </a:r>
            <a:r>
              <a:rPr lang="en-GB" dirty="0" err="1"/>
              <a:t>yüzey</a:t>
            </a:r>
            <a:r>
              <a:rPr lang="en-GB" dirty="0"/>
              <a:t> </a:t>
            </a:r>
            <a:r>
              <a:rPr lang="en-GB" dirty="0" err="1"/>
              <a:t>taramasını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tpsden</a:t>
            </a:r>
            <a:r>
              <a:rPr lang="en-GB" dirty="0"/>
              <a:t> </a:t>
            </a:r>
            <a:r>
              <a:rPr lang="en-GB" dirty="0" err="1"/>
              <a:t>gelken</a:t>
            </a:r>
            <a:r>
              <a:rPr lang="en-GB" dirty="0"/>
              <a:t> </a:t>
            </a:r>
            <a:r>
              <a:rPr lang="en-GB" dirty="0" err="1"/>
              <a:t>kontur</a:t>
            </a:r>
            <a:r>
              <a:rPr lang="en-GB" dirty="0"/>
              <a:t>. </a:t>
            </a:r>
            <a:r>
              <a:rPr lang="en-GB" dirty="0" err="1"/>
              <a:t>deki</a:t>
            </a:r>
            <a:r>
              <a:rPr lang="en-GB" dirty="0"/>
              <a:t> </a:t>
            </a:r>
            <a:r>
              <a:rPr lang="en-GB" dirty="0" err="1"/>
              <a:t>vucut</a:t>
            </a:r>
            <a:r>
              <a:rPr lang="en-GB" dirty="0"/>
              <a:t> </a:t>
            </a:r>
            <a:r>
              <a:rPr lang="en-GB" dirty="0" err="1"/>
              <a:t>kontoru</a:t>
            </a:r>
            <a:r>
              <a:rPr lang="en-GB" dirty="0"/>
              <a:t> </a:t>
            </a:r>
            <a:r>
              <a:rPr lang="en-GB" dirty="0" err="1"/>
              <a:t>referans</a:t>
            </a:r>
            <a:r>
              <a:rPr lang="en-GB" dirty="0"/>
              <a:t> </a:t>
            </a:r>
            <a:r>
              <a:rPr lang="en-GB" dirty="0" err="1"/>
              <a:t>olarak</a:t>
            </a:r>
            <a:r>
              <a:rPr lang="en-GB" dirty="0"/>
              <a:t> </a:t>
            </a:r>
            <a:r>
              <a:rPr lang="en-GB" dirty="0" err="1"/>
              <a:t>kullanıp</a:t>
            </a:r>
            <a:r>
              <a:rPr lang="en-GB" dirty="0"/>
              <a:t>, </a:t>
            </a:r>
            <a:r>
              <a:rPr lang="en-GB" dirty="0" err="1"/>
              <a:t>kameraların</a:t>
            </a:r>
            <a:r>
              <a:rPr lang="en-GB" dirty="0"/>
              <a:t> </a:t>
            </a:r>
            <a:r>
              <a:rPr lang="en-GB" dirty="0" err="1"/>
              <a:t>gördüğü</a:t>
            </a:r>
            <a:r>
              <a:rPr lang="en-GB" dirty="0"/>
              <a:t> live </a:t>
            </a:r>
            <a:r>
              <a:rPr lang="en-GB" dirty="0" err="1"/>
              <a:t>görüntüyü</a:t>
            </a:r>
            <a:r>
              <a:rPr lang="en-GB" dirty="0"/>
              <a:t> </a:t>
            </a:r>
            <a:r>
              <a:rPr lang="en-GB" dirty="0" err="1"/>
              <a:t>buraya</a:t>
            </a:r>
            <a:r>
              <a:rPr lang="en-GB" dirty="0"/>
              <a:t> </a:t>
            </a:r>
            <a:r>
              <a:rPr lang="en-GB" dirty="0" err="1"/>
              <a:t>oturtuyor</a:t>
            </a:r>
            <a:r>
              <a:rPr lang="en-GB" dirty="0"/>
              <a:t>.  </a:t>
            </a:r>
            <a:r>
              <a:rPr lang="en-GB" dirty="0" err="1"/>
              <a:t>Cihaz</a:t>
            </a:r>
            <a:r>
              <a:rPr lang="en-GB" dirty="0"/>
              <a:t>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iletişim</a:t>
            </a:r>
            <a:r>
              <a:rPr lang="en-GB" dirty="0"/>
              <a:t> </a:t>
            </a:r>
            <a:r>
              <a:rPr lang="en-GB" dirty="0" err="1"/>
              <a:t>halinde</a:t>
            </a:r>
            <a:r>
              <a:rPr lang="en-GB" dirty="0"/>
              <a:t> </a:t>
            </a:r>
            <a:r>
              <a:rPr lang="en-GB" dirty="0" err="1"/>
              <a:t>olduğu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kaydırmaları</a:t>
            </a:r>
            <a:r>
              <a:rPr lang="en-GB" dirty="0"/>
              <a:t> </a:t>
            </a:r>
            <a:r>
              <a:rPr lang="en-GB" dirty="0" err="1"/>
              <a:t>otomatik</a:t>
            </a:r>
            <a:r>
              <a:rPr lang="en-GB" dirty="0"/>
              <a:t> </a:t>
            </a:r>
            <a:r>
              <a:rPr lang="en-GB" dirty="0" err="1"/>
              <a:t>gönderiyor</a:t>
            </a:r>
            <a:r>
              <a:rPr lang="en-GB" dirty="0"/>
              <a:t>. Tek </a:t>
            </a:r>
            <a:r>
              <a:rPr lang="en-GB" dirty="0" err="1"/>
              <a:t>bir</a:t>
            </a:r>
            <a:r>
              <a:rPr lang="en-GB" dirty="0"/>
              <a:t> CBCT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içindeki</a:t>
            </a:r>
            <a:r>
              <a:rPr lang="en-GB" dirty="0"/>
              <a:t> organ </a:t>
            </a:r>
            <a:r>
              <a:rPr lang="en-GB" dirty="0" err="1"/>
              <a:t>oturtuluyor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hazır</a:t>
            </a:r>
            <a:r>
              <a:rPr lang="en-GB" dirty="0"/>
              <a:t> hale </a:t>
            </a:r>
            <a:r>
              <a:rPr lang="en-GB" dirty="0" err="1"/>
              <a:t>geliyor</a:t>
            </a:r>
            <a:r>
              <a:rPr lang="en-GB" dirty="0"/>
              <a:t>. Hatta </a:t>
            </a:r>
            <a:r>
              <a:rPr lang="en-GB" dirty="0" err="1"/>
              <a:t>ilerleyen</a:t>
            </a:r>
            <a:r>
              <a:rPr lang="en-GB" dirty="0"/>
              <a:t> </a:t>
            </a:r>
            <a:r>
              <a:rPr lang="en-GB" dirty="0" err="1"/>
              <a:t>fraksiyonlarda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* </a:t>
            </a:r>
            <a:r>
              <a:rPr lang="en-GB" dirty="0" err="1"/>
              <a:t>TPSden</a:t>
            </a:r>
            <a:r>
              <a:rPr lang="en-GB" dirty="0"/>
              <a:t> </a:t>
            </a:r>
            <a:r>
              <a:rPr lang="en-GB" dirty="0" err="1"/>
              <a:t>gelen</a:t>
            </a:r>
            <a:r>
              <a:rPr lang="en-GB" dirty="0"/>
              <a:t> </a:t>
            </a:r>
            <a:r>
              <a:rPr lang="en-GB" dirty="0" err="1"/>
              <a:t>konturlar</a:t>
            </a:r>
            <a:r>
              <a:rPr lang="en-GB" dirty="0"/>
              <a:t> da </a:t>
            </a:r>
            <a:r>
              <a:rPr lang="en-GB" dirty="0" err="1"/>
              <a:t>ct</a:t>
            </a:r>
            <a:r>
              <a:rPr lang="en-GB" dirty="0"/>
              <a:t> de </a:t>
            </a:r>
            <a:r>
              <a:rPr lang="en-GB" dirty="0" err="1"/>
              <a:t>kullanılabiliyor</a:t>
            </a:r>
            <a:r>
              <a:rPr lang="en-GB" dirty="0"/>
              <a:t>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96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CT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7AD02-9319-4864-AC3A-E01493AE932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579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00013" y="749300"/>
            <a:ext cx="6665912" cy="3749675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i="1" baseline="0" dirty="0"/>
              <a:t>Baştan süreci anlat (CT de çekildi buraya referans olarak geldi ) Lokal olarak gösterdi. </a:t>
            </a:r>
          </a:p>
          <a:p>
            <a:endParaRPr lang="sv-SE" i="1" baseline="0" dirty="0"/>
          </a:p>
          <a:p>
            <a:r>
              <a:rPr lang="sv-SE" i="1" baseline="0" dirty="0"/>
              <a:t>CT çekildi referans olarak geldi. Yerleri lokal olarak gösteriyor. </a:t>
            </a:r>
          </a:p>
          <a:p>
            <a:endParaRPr lang="sv-SE" i="1" baseline="0" dirty="0"/>
          </a:p>
          <a:p>
            <a:endParaRPr lang="sv-SE" i="1" baseline="0" dirty="0"/>
          </a:p>
        </p:txBody>
      </p:sp>
    </p:spTree>
    <p:extLst>
      <p:ext uri="{BB962C8B-B14F-4D97-AF65-F5344CB8AC3E}">
        <p14:creationId xmlns:p14="http://schemas.microsoft.com/office/powerpoint/2010/main" val="2904729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3" y="74930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021572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00013" y="749300"/>
            <a:ext cx="6665912" cy="3749675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Serbest</a:t>
            </a:r>
            <a:r>
              <a:rPr lang="en-US" dirty="0"/>
              <a:t> </a:t>
            </a:r>
            <a:r>
              <a:rPr lang="en-US" dirty="0" err="1"/>
              <a:t>solunumda</a:t>
            </a:r>
            <a:r>
              <a:rPr lang="en-US" dirty="0"/>
              <a:t> </a:t>
            </a:r>
            <a:r>
              <a:rPr lang="en-US" dirty="0" err="1"/>
              <a:t>yeşil</a:t>
            </a:r>
            <a:r>
              <a:rPr lang="en-US" dirty="0"/>
              <a:t> kutu </a:t>
            </a:r>
            <a:r>
              <a:rPr lang="en-US" dirty="0" err="1"/>
              <a:t>içerisinde</a:t>
            </a:r>
            <a:r>
              <a:rPr lang="en-US" dirty="0"/>
              <a:t> hasta </a:t>
            </a:r>
            <a:r>
              <a:rPr lang="en-US" dirty="0" err="1"/>
              <a:t>gördükçe</a:t>
            </a:r>
            <a:r>
              <a:rPr lang="en-US" dirty="0"/>
              <a:t>, </a:t>
            </a:r>
            <a:r>
              <a:rPr lang="en-US" dirty="0" err="1"/>
              <a:t>derin</a:t>
            </a:r>
            <a:r>
              <a:rPr lang="en-US" dirty="0"/>
              <a:t> </a:t>
            </a:r>
            <a:r>
              <a:rPr lang="en-US" dirty="0" err="1"/>
              <a:t>nefes</a:t>
            </a:r>
            <a:r>
              <a:rPr lang="en-US" dirty="0"/>
              <a:t> </a:t>
            </a:r>
            <a:r>
              <a:rPr lang="en-US" dirty="0" err="1"/>
              <a:t>tutmada</a:t>
            </a:r>
            <a:r>
              <a:rPr lang="en-US" dirty="0"/>
              <a:t> </a:t>
            </a:r>
            <a:r>
              <a:rPr lang="en-US" dirty="0" err="1"/>
              <a:t>yeşil</a:t>
            </a:r>
            <a:r>
              <a:rPr lang="en-US" dirty="0"/>
              <a:t> kutu </a:t>
            </a:r>
            <a:r>
              <a:rPr lang="en-US" dirty="0" err="1"/>
              <a:t>içerisinde</a:t>
            </a:r>
            <a:r>
              <a:rPr lang="en-US" dirty="0"/>
              <a:t> hasta </a:t>
            </a:r>
            <a:r>
              <a:rPr lang="en-US" dirty="0" err="1"/>
              <a:t>nefesini</a:t>
            </a:r>
            <a:r>
              <a:rPr lang="en-US" dirty="0"/>
              <a:t> </a:t>
            </a:r>
            <a:r>
              <a:rPr lang="en-US" dirty="0" err="1"/>
              <a:t>tuttukça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ediyor</a:t>
            </a:r>
            <a:r>
              <a:rPr lang="en-US" dirty="0"/>
              <a:t>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BD56E8-170A-4769-A365-46AE12B4EF6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07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1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054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8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95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2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2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1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25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3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082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4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78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124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62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77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9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5/10/2024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8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12" Type="http://schemas.openxmlformats.org/officeDocument/2006/relationships/image" Target="../media/image5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25.png"/><Relationship Id="rId11" Type="http://schemas.microsoft.com/office/2007/relationships/hdphoto" Target="../media/hdphoto5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4.xml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4.mp4"/><Relationship Id="rId7" Type="http://schemas.openxmlformats.org/officeDocument/2006/relationships/image" Target="../media/image2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1.png"/><Relationship Id="rId4" Type="http://schemas.openxmlformats.org/officeDocument/2006/relationships/video" Target="../media/media4.mp4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" y="411484"/>
            <a:ext cx="11155680" cy="4846316"/>
          </a:xfrm>
        </p:spPr>
        <p:txBody>
          <a:bodyPr anchor="t"/>
          <a:lstStyle/>
          <a:p>
            <a:pPr>
              <a:lnSpc>
                <a:spcPct val="200000"/>
              </a:lnSpc>
            </a:pP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9567324" cy="861420"/>
          </a:xfrm>
        </p:spPr>
        <p:txBody>
          <a:bodyPr/>
          <a:lstStyle/>
          <a:p>
            <a:r>
              <a:rPr lang="tr-TR" dirty="0"/>
              <a:t>  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B5C4F4B1-8625-B535-3155-37C32AE39460}"/>
              </a:ext>
            </a:extLst>
          </p:cNvPr>
          <p:cNvSpPr txBox="1">
            <a:spLocks/>
          </p:cNvSpPr>
          <p:nvPr/>
        </p:nvSpPr>
        <p:spPr>
          <a:xfrm>
            <a:off x="576197" y="831273"/>
            <a:ext cx="10759857" cy="35651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r>
              <a:rPr lang="tr-TR" sz="3600" dirty="0">
                <a:latin typeface="Arial Black" panose="020B0A04020102020204" pitchFamily="34" charset="0"/>
              </a:rPr>
              <a:t/>
            </a:r>
            <a:br>
              <a:rPr lang="tr-TR" sz="3600" dirty="0">
                <a:latin typeface="Arial Black" panose="020B0A04020102020204" pitchFamily="34" charset="0"/>
              </a:rPr>
            </a:br>
            <a:endParaRPr lang="tr-TR" sz="9800" dirty="0">
              <a:latin typeface="Arial Black" panose="020B0A04020102020204" pitchFamily="34" charset="0"/>
            </a:endParaRPr>
          </a:p>
          <a:p>
            <a:pPr algn="ctr"/>
            <a:r>
              <a:rPr lang="tr-TR" sz="9800" dirty="0">
                <a:solidFill>
                  <a:schemeClr val="accent2"/>
                </a:solidFill>
                <a:latin typeface="Arial Black" panose="020B0A04020102020204" pitchFamily="34" charset="0"/>
              </a:rPr>
              <a:t>RADYOTERAPİDE YÜZEY TAKİP SİSTEMİ (SGRT)</a:t>
            </a:r>
          </a:p>
          <a:p>
            <a:pPr algn="ctr">
              <a:lnSpc>
                <a:spcPct val="170000"/>
              </a:lnSpc>
            </a:pPr>
            <a:r>
              <a:rPr lang="tr-TR" sz="9800" dirty="0">
                <a:solidFill>
                  <a:schemeClr val="accent2"/>
                </a:solidFill>
                <a:latin typeface="Arial Black" panose="020B0A04020102020204" pitchFamily="34" charset="0"/>
              </a:rPr>
              <a:t/>
            </a:r>
            <a:br>
              <a:rPr lang="tr-TR" sz="9800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r>
              <a:rPr lang="tr-TR" sz="9800" dirty="0">
                <a:solidFill>
                  <a:schemeClr val="accent2"/>
                </a:solidFill>
                <a:latin typeface="Arial Black" panose="020B0A04020102020204" pitchFamily="34" charset="0"/>
              </a:rPr>
              <a:t> AVANTAJLARI VE DEZAVANTAJLARI</a:t>
            </a:r>
          </a:p>
        </p:txBody>
      </p:sp>
      <p:sp>
        <p:nvSpPr>
          <p:cNvPr id="5" name="Alt Başlık 2">
            <a:extLst>
              <a:ext uri="{FF2B5EF4-FFF2-40B4-BE49-F238E27FC236}">
                <a16:creationId xmlns:a16="http://schemas.microsoft.com/office/drawing/2014/main" id="{78709DD1-E00D-EA10-87F4-E5A12E422658}"/>
              </a:ext>
            </a:extLst>
          </p:cNvPr>
          <p:cNvSpPr txBox="1">
            <a:spLocks/>
          </p:cNvSpPr>
          <p:nvPr/>
        </p:nvSpPr>
        <p:spPr>
          <a:xfrm>
            <a:off x="7957994" y="3872023"/>
            <a:ext cx="3504333" cy="2221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>
                <a:solidFill>
                  <a:srgbClr val="FF9900"/>
                </a:solidFill>
                <a:latin typeface="Arial Black" panose="020B0A04020102020204" pitchFamily="34" charset="0"/>
              </a:rPr>
              <a:t> </a:t>
            </a:r>
          </a:p>
          <a:p>
            <a:endParaRPr lang="tr-TR" sz="3500" b="1" dirty="0">
              <a:solidFill>
                <a:srgbClr val="FF9900"/>
              </a:solidFill>
              <a:latin typeface="Arial Black" panose="020B0A04020102020204" pitchFamily="34" charset="0"/>
            </a:endParaRPr>
          </a:p>
          <a:p>
            <a:r>
              <a:rPr lang="tr-TR" b="1" dirty="0">
                <a:solidFill>
                  <a:srgbClr val="FF9900"/>
                </a:solidFill>
                <a:latin typeface="Arial Black" panose="020B0A04020102020204" pitchFamily="34" charset="0"/>
              </a:rPr>
              <a:t>                                                                                              </a:t>
            </a:r>
            <a:r>
              <a:rPr lang="tr-TR" sz="1600" b="1" dirty="0" err="1">
                <a:solidFill>
                  <a:schemeClr val="accent2"/>
                </a:solidFill>
                <a:latin typeface="Aptos" panose="020B0004020202020204" pitchFamily="34" charset="0"/>
              </a:rPr>
              <a:t>rtt</a:t>
            </a:r>
            <a:r>
              <a:rPr lang="tr-TR" sz="1600" b="1" dirty="0">
                <a:solidFill>
                  <a:schemeClr val="accent2"/>
                </a:solidFill>
                <a:latin typeface="Aptos" panose="020B0004020202020204" pitchFamily="34" charset="0"/>
              </a:rPr>
              <a:t>  </a:t>
            </a:r>
            <a:r>
              <a:rPr lang="tr-TR" sz="1600" b="1" dirty="0" err="1">
                <a:solidFill>
                  <a:schemeClr val="accent2"/>
                </a:solidFill>
                <a:latin typeface="Aptos" panose="020B0004020202020204" pitchFamily="34" charset="0"/>
              </a:rPr>
              <a:t>a.yağmur</a:t>
            </a:r>
            <a:r>
              <a:rPr lang="tr-TR" sz="1600" b="1" dirty="0">
                <a:solidFill>
                  <a:schemeClr val="accent2"/>
                </a:solidFill>
                <a:latin typeface="Aptos" panose="020B0004020202020204" pitchFamily="34" charset="0"/>
              </a:rPr>
              <a:t> ceylan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3" y="516670"/>
            <a:ext cx="3997356" cy="1282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30" y="4982696"/>
            <a:ext cx="1173582" cy="1044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512" y="5136975"/>
            <a:ext cx="2118544" cy="678239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64" y="631191"/>
            <a:ext cx="1588800" cy="1333703"/>
          </a:xfrm>
          <a:prstGeom prst="rect">
            <a:avLst/>
          </a:prstGeom>
        </p:spPr>
      </p:pic>
      <p:pic>
        <p:nvPicPr>
          <p:cNvPr id="10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F279434D-173E-7BDA-8DB3-12060D3AEC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84" y="293707"/>
            <a:ext cx="2113197" cy="81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9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C0D798-F395-55E5-8AE4-7C843F00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D6AB738-869D-9703-0F29-C03F0BF78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7326" y="457744"/>
            <a:ext cx="3732600" cy="565442"/>
          </a:xfrm>
        </p:spPr>
        <p:txBody>
          <a:bodyPr/>
          <a:lstStyle/>
          <a:p>
            <a:r>
              <a:rPr lang="tr-TR" b="1" dirty="0">
                <a:latin typeface="Arial Black" panose="020B0A04020102020204" pitchFamily="34" charset="0"/>
              </a:rPr>
              <a:t>YÜZEY TAKİP SİSTEMİ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E0FA6CF-6E3A-74B2-1E13-53E33FCE2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034" y="1662763"/>
            <a:ext cx="4313583" cy="431358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D5D4D054-AC83-1787-2C7B-F4496DA36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838" y="0"/>
            <a:ext cx="1525016" cy="128016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E8883A6-7DED-FB6C-D6A2-1A50F9D21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34" y="1375079"/>
            <a:ext cx="5418666" cy="406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59513BA-85D7-661A-C790-55C47C12AFC6}"/>
              </a:ext>
            </a:extLst>
          </p:cNvPr>
          <p:cNvSpPr/>
          <p:nvPr/>
        </p:nvSpPr>
        <p:spPr>
          <a:xfrm>
            <a:off x="677334" y="1540701"/>
            <a:ext cx="1903028" cy="1640910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9E4BA7-6253-1DC5-DC63-C9A285EDF9EF}"/>
              </a:ext>
            </a:extLst>
          </p:cNvPr>
          <p:cNvSpPr/>
          <p:nvPr/>
        </p:nvSpPr>
        <p:spPr>
          <a:xfrm>
            <a:off x="1853852" y="3093929"/>
            <a:ext cx="926926" cy="70145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83C35D-00A3-04F4-3E68-4425840B2269}"/>
              </a:ext>
            </a:extLst>
          </p:cNvPr>
          <p:cNvSpPr/>
          <p:nvPr/>
        </p:nvSpPr>
        <p:spPr>
          <a:xfrm>
            <a:off x="4647156" y="2918564"/>
            <a:ext cx="1557719" cy="87682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2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96A903-B66F-ADF7-1BF7-CCF5C056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268" y="1068629"/>
            <a:ext cx="5731720" cy="1674571"/>
          </a:xfrm>
        </p:spPr>
        <p:txBody>
          <a:bodyPr/>
          <a:lstStyle/>
          <a:p>
            <a:r>
              <a:rPr lang="tr-TR" sz="3600" b="1" dirty="0">
                <a:solidFill>
                  <a:schemeClr val="tx2"/>
                </a:solidFill>
                <a:latin typeface="Arial Black" panose="020B0A04020102020204" pitchFamily="34" charset="0"/>
              </a:rPr>
              <a:t>CİHAZ APARATLARI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0B2882-C6E7-44C5-917E-9E8F2E5C4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4324" y="2576830"/>
            <a:ext cx="4256350" cy="22838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b="1" dirty="0"/>
              <a:t>Tablet ekranı veya gözlük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b="1" dirty="0"/>
              <a:t>3 adet </a:t>
            </a:r>
            <a:r>
              <a:rPr lang="tr-TR" b="1" dirty="0" err="1"/>
              <a:t>hd</a:t>
            </a:r>
            <a:r>
              <a:rPr lang="tr-TR" b="1" dirty="0"/>
              <a:t> kamera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b="1" dirty="0"/>
              <a:t>1 adet </a:t>
            </a:r>
            <a:r>
              <a:rPr lang="tr-TR" b="1" dirty="0" err="1"/>
              <a:t>ct</a:t>
            </a:r>
            <a:r>
              <a:rPr lang="tr-TR" b="1" dirty="0"/>
              <a:t> kamera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b="1" dirty="0"/>
              <a:t>2 adet konsol bilgisayar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D4E9C4-3584-0D07-7050-AAE7932F1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718" y="0"/>
            <a:ext cx="1588800" cy="133370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2290674-E8DD-8FFC-2164-C5100A88A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82" y="608248"/>
            <a:ext cx="4608798" cy="2820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7849C17-0FE0-6359-810C-5966E2632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26" y="4015155"/>
            <a:ext cx="1941534" cy="19062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AD843A4D-9DD1-6DD4-F479-637E69C3E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374053" y="3587357"/>
            <a:ext cx="2897300" cy="2546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4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idx="4294967295"/>
          </p:nvPr>
        </p:nvSpPr>
        <p:spPr>
          <a:xfrm>
            <a:off x="0" y="150813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z="4000" dirty="0"/>
              <a:t>Why Surface Imaging?</a:t>
            </a:r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164349" y="1444626"/>
            <a:ext cx="9296173" cy="4196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tabLst>
                <a:tab pos="804863" algn="l"/>
              </a:tabLst>
            </a:pPr>
            <a:r>
              <a:rPr lang="en-GB" sz="28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Bu </a:t>
            </a:r>
            <a:r>
              <a:rPr lang="en-GB" sz="28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sayede</a:t>
            </a:r>
            <a:r>
              <a:rPr lang="tr-TR" sz="28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Tedavi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Öncesi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tr-TR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Hasta Pozisyonlama</a:t>
            </a:r>
            <a:endParaRPr lang="en-US" sz="24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r>
              <a:rPr lang="en-US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	</a:t>
            </a:r>
            <a:endParaRPr lang="en-US" sz="16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Tedavi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Sırasında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Hareket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Takibi</a:t>
            </a:r>
            <a:endParaRPr lang="en-US" sz="24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r>
              <a:rPr lang="en-US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	</a:t>
            </a:r>
            <a:endParaRPr lang="en-US" sz="16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Nefes</a:t>
            </a:r>
            <a:r>
              <a:rPr lang="en-US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Takibi</a:t>
            </a:r>
            <a:r>
              <a:rPr lang="en-US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ile</a:t>
            </a:r>
            <a:r>
              <a:rPr lang="en-US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 </a:t>
            </a:r>
            <a:r>
              <a:rPr lang="en-GB" sz="2400" b="1" dirty="0">
                <a:solidFill>
                  <a:schemeClr val="accent2"/>
                </a:solidFill>
                <a:latin typeface="Arial Nova Cond" panose="020B0506020202020204" pitchFamily="34" charset="0"/>
              </a:rPr>
              <a:t>T</a:t>
            </a:r>
            <a:r>
              <a:rPr lang="tr-TR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edav</a:t>
            </a:r>
            <a:r>
              <a:rPr lang="en-GB" sz="2400" b="1" dirty="0" err="1">
                <a:solidFill>
                  <a:schemeClr val="accent2"/>
                </a:solidFill>
                <a:latin typeface="Arial Nova Cond" panose="020B0506020202020204" pitchFamily="34" charset="0"/>
              </a:rPr>
              <a:t>i</a:t>
            </a:r>
            <a:endParaRPr lang="en-US" sz="24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</p:txBody>
      </p:sp>
      <p:sp>
        <p:nvSpPr>
          <p:cNvPr id="7" name="5 Dikdörtgen">
            <a:extLst>
              <a:ext uri="{FF2B5EF4-FFF2-40B4-BE49-F238E27FC236}">
                <a16:creationId xmlns:a16="http://schemas.microsoft.com/office/drawing/2014/main" id="{B98F6B0F-3C1B-413B-9F8F-D1D789A6E6B0}"/>
              </a:ext>
            </a:extLst>
          </p:cNvPr>
          <p:cNvSpPr/>
          <p:nvPr/>
        </p:nvSpPr>
        <p:spPr>
          <a:xfrm>
            <a:off x="0" y="0"/>
            <a:ext cx="12192000" cy="11795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tr-TR" sz="3600" b="1" dirty="0">
                <a:solidFill>
                  <a:schemeClr val="accent2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3 Farklı Modül ile Kullanıyoruz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3283AA-1031-46E4-BED1-40FB1C1D6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428" y="368262"/>
            <a:ext cx="2052856" cy="397740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F1A4D001-C5C7-4F1B-BBE7-FC6180E8D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221" y="880239"/>
            <a:ext cx="4295115" cy="1986936"/>
          </a:xfrm>
          <a:prstGeom prst="rect">
            <a:avLst/>
          </a:prstGeom>
        </p:spPr>
      </p:pic>
      <p:grpSp>
        <p:nvGrpSpPr>
          <p:cNvPr id="11" name="Group 24">
            <a:extLst>
              <a:ext uri="{FF2B5EF4-FFF2-40B4-BE49-F238E27FC236}">
                <a16:creationId xmlns:a16="http://schemas.microsoft.com/office/drawing/2014/main" id="{EBCF0FAC-E9AB-433B-B73C-576A951737BA}"/>
              </a:ext>
            </a:extLst>
          </p:cNvPr>
          <p:cNvGrpSpPr/>
          <p:nvPr/>
        </p:nvGrpSpPr>
        <p:grpSpPr>
          <a:xfrm>
            <a:off x="6749207" y="2919782"/>
            <a:ext cx="3921906" cy="759363"/>
            <a:chOff x="1029659" y="3347584"/>
            <a:chExt cx="3921906" cy="759363"/>
          </a:xfrm>
        </p:grpSpPr>
        <p:sp>
          <p:nvSpPr>
            <p:cNvPr id="12" name="Rectangle 22">
              <a:extLst>
                <a:ext uri="{FF2B5EF4-FFF2-40B4-BE49-F238E27FC236}">
                  <a16:creationId xmlns:a16="http://schemas.microsoft.com/office/drawing/2014/main" id="{A907427D-164A-41E1-A71C-91DC411EC20A}"/>
                </a:ext>
              </a:extLst>
            </p:cNvPr>
            <p:cNvSpPr/>
            <p:nvPr/>
          </p:nvSpPr>
          <p:spPr>
            <a:xfrm>
              <a:off x="1029659" y="3567728"/>
              <a:ext cx="3921906" cy="347267"/>
            </a:xfrm>
            <a:prstGeom prst="rect">
              <a:avLst/>
            </a:prstGeom>
            <a:solidFill>
              <a:srgbClr val="37678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 panose="020B0506020202020204" pitchFamily="34" charset="0"/>
                </a:rPr>
                <a:t>                      TEDAVİ ÖNCESİ HASTA POZİSYONU</a:t>
              </a:r>
            </a:p>
          </p:txBody>
        </p:sp>
        <p:pic>
          <p:nvPicPr>
            <p:cNvPr id="13" name="Picture 2" descr="C:\Users\Mats\Desktop\JPEG_Orig\JPEG_Orig\Patient_SetupPos.jpg">
              <a:extLst>
                <a:ext uri="{FF2B5EF4-FFF2-40B4-BE49-F238E27FC236}">
                  <a16:creationId xmlns:a16="http://schemas.microsoft.com/office/drawing/2014/main" id="{A8E0132A-7934-4D59-BAD0-037C7906A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638" y="3347584"/>
              <a:ext cx="843025" cy="75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20">
            <a:extLst>
              <a:ext uri="{FF2B5EF4-FFF2-40B4-BE49-F238E27FC236}">
                <a16:creationId xmlns:a16="http://schemas.microsoft.com/office/drawing/2014/main" id="{A8CA2543-FF6C-4042-813E-2A14321FEEBD}"/>
              </a:ext>
            </a:extLst>
          </p:cNvPr>
          <p:cNvGrpSpPr/>
          <p:nvPr/>
        </p:nvGrpSpPr>
        <p:grpSpPr>
          <a:xfrm>
            <a:off x="6749207" y="4021863"/>
            <a:ext cx="3921906" cy="775146"/>
            <a:chOff x="1043727" y="4181735"/>
            <a:chExt cx="3921906" cy="775146"/>
          </a:xfrm>
        </p:grpSpPr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F0E7670C-72DD-4EF4-B054-7FEB94622D9B}"/>
                </a:ext>
              </a:extLst>
            </p:cNvPr>
            <p:cNvSpPr/>
            <p:nvPr/>
          </p:nvSpPr>
          <p:spPr>
            <a:xfrm>
              <a:off x="1043727" y="4401879"/>
              <a:ext cx="3921906" cy="347267"/>
            </a:xfrm>
            <a:prstGeom prst="rect">
              <a:avLst/>
            </a:prstGeom>
            <a:solidFill>
              <a:srgbClr val="37678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 panose="020B0506020202020204" pitchFamily="34" charset="0"/>
                </a:rPr>
                <a:t>                    TEDAVİ SIRASINDA HAREKET TAKİBİ</a:t>
              </a:r>
            </a:p>
          </p:txBody>
        </p:sp>
        <p:pic>
          <p:nvPicPr>
            <p:cNvPr id="16" name="Picture 2" descr="C:\Users\Mats\Desktop\JPEG_Orig\JPEG_Orig\MotionDetection.jpg">
              <a:extLst>
                <a:ext uri="{FF2B5EF4-FFF2-40B4-BE49-F238E27FC236}">
                  <a16:creationId xmlns:a16="http://schemas.microsoft.com/office/drawing/2014/main" id="{6F9E48B0-3BA6-43E0-A31E-A10F0CB47D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691" y="4181735"/>
              <a:ext cx="833973" cy="775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8A97358-BADD-4748-A962-972FB7F08E6A}"/>
              </a:ext>
            </a:extLst>
          </p:cNvPr>
          <p:cNvGrpSpPr/>
          <p:nvPr/>
        </p:nvGrpSpPr>
        <p:grpSpPr>
          <a:xfrm>
            <a:off x="6749207" y="5109382"/>
            <a:ext cx="3921906" cy="792000"/>
            <a:chOff x="891327" y="5134831"/>
            <a:chExt cx="3921906" cy="792000"/>
          </a:xfrm>
        </p:grpSpPr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7B4629CB-27CE-4AB1-A50C-4170431556A4}"/>
                </a:ext>
              </a:extLst>
            </p:cNvPr>
            <p:cNvSpPr/>
            <p:nvPr/>
          </p:nvSpPr>
          <p:spPr>
            <a:xfrm>
              <a:off x="891327" y="5357128"/>
              <a:ext cx="3921906" cy="347267"/>
            </a:xfrm>
            <a:prstGeom prst="rect">
              <a:avLst/>
            </a:prstGeom>
            <a:solidFill>
              <a:srgbClr val="37678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 panose="020B0506020202020204" pitchFamily="34" charset="0"/>
                </a:rPr>
                <a:t>                  NEFES TAKİBİ</a:t>
              </a:r>
            </a:p>
          </p:txBody>
        </p:sp>
        <p:pic>
          <p:nvPicPr>
            <p:cNvPr id="19" name="Picture 2" descr="C:\Users\Mats\Desktop\JPEG_Orig\JPEG_Orig\RespGating.jpg">
              <a:extLst>
                <a:ext uri="{FF2B5EF4-FFF2-40B4-BE49-F238E27FC236}">
                  <a16:creationId xmlns:a16="http://schemas.microsoft.com/office/drawing/2014/main" id="{0AEFB976-FAD5-455B-B74D-D3BF631EA0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291" y="5134831"/>
              <a:ext cx="791750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09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985583F-A501-94BC-483B-047D2B3ED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31" y="258934"/>
            <a:ext cx="5123248" cy="286201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54016AE-133E-152A-722E-8FED6B439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152" y="3452880"/>
            <a:ext cx="5256972" cy="293772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311348" y="1480930"/>
            <a:ext cx="452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Tedavi esnasında  hastanın vücuduna renkli ışıklar yansıtıyor.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695738" y="3906078"/>
            <a:ext cx="46117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Duruş veya konumlandırma hatalarını düzeltmesi için teknikeri </a:t>
            </a:r>
            <a:r>
              <a:rPr lang="tr-TR" b="1" dirty="0" err="1">
                <a:solidFill>
                  <a:srgbClr val="00B050"/>
                </a:solidFill>
              </a:rPr>
              <a:t>yeşil</a:t>
            </a:r>
            <a:r>
              <a:rPr lang="tr-TR" b="1" dirty="0" err="1">
                <a:solidFill>
                  <a:schemeClr val="tx2"/>
                </a:solidFill>
              </a:rPr>
              <a:t>,</a:t>
            </a:r>
            <a:r>
              <a:rPr lang="tr-TR" b="1" dirty="0" err="1">
                <a:solidFill>
                  <a:srgbClr val="FFFF00"/>
                </a:solidFill>
              </a:rPr>
              <a:t>sarı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dirty="0">
                <a:solidFill>
                  <a:schemeClr val="tx2"/>
                </a:solidFill>
              </a:rPr>
              <a:t>ve </a:t>
            </a:r>
            <a:r>
              <a:rPr lang="tr-TR" b="1" dirty="0">
                <a:solidFill>
                  <a:srgbClr val="FF0000"/>
                </a:solidFill>
              </a:rPr>
              <a:t>kırmızı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chemeClr val="tx2"/>
                </a:solidFill>
              </a:rPr>
              <a:t>renklerle uyarı veriyor.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Kaydırmayı minimum seviyeye düşürüyor.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Tekrardan  </a:t>
            </a:r>
            <a:r>
              <a:rPr lang="tr-TR" dirty="0" err="1">
                <a:solidFill>
                  <a:schemeClr val="tx2"/>
                </a:solidFill>
              </a:rPr>
              <a:t>cbct</a:t>
            </a:r>
            <a:r>
              <a:rPr lang="tr-TR" dirty="0">
                <a:solidFill>
                  <a:schemeClr val="tx2"/>
                </a:solidFill>
              </a:rPr>
              <a:t> çekiminin önüne geçiyor.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446A8C9-D4AC-BC8A-8FF8-DFF240176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918" y="0"/>
            <a:ext cx="1588800" cy="13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osture correctio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7130" y="1171350"/>
            <a:ext cx="10117496" cy="5686650"/>
          </a:xfrm>
          <a:prstGeom prst="rect">
            <a:avLst/>
          </a:prstGeom>
        </p:spPr>
      </p:pic>
      <p:sp>
        <p:nvSpPr>
          <p:cNvPr id="4" name="5 Dikdörtgen">
            <a:extLst>
              <a:ext uri="{FF2B5EF4-FFF2-40B4-BE49-F238E27FC236}">
                <a16:creationId xmlns:a16="http://schemas.microsoft.com/office/drawing/2014/main" id="{828B283C-5648-4BAA-8BEC-206C51F0DE9D}"/>
              </a:ext>
            </a:extLst>
          </p:cNvPr>
          <p:cNvSpPr/>
          <p:nvPr/>
        </p:nvSpPr>
        <p:spPr>
          <a:xfrm>
            <a:off x="0" y="-28136"/>
            <a:ext cx="12192000" cy="11795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en-US" sz="3600" b="1" dirty="0">
                <a:solidFill>
                  <a:schemeClr val="accent2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Hasta </a:t>
            </a:r>
            <a:r>
              <a:rPr lang="en-US" sz="3600" b="1" dirty="0" err="1">
                <a:solidFill>
                  <a:schemeClr val="accent2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Pozisyonlama</a:t>
            </a:r>
            <a:endParaRPr lang="tr-TR" sz="3600" b="1" dirty="0">
              <a:solidFill>
                <a:schemeClr val="accent2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B27BF59-4503-4ADD-BB03-E44482C328E2}"/>
              </a:ext>
            </a:extLst>
          </p:cNvPr>
          <p:cNvSpPr txBox="1"/>
          <p:nvPr/>
        </p:nvSpPr>
        <p:spPr>
          <a:xfrm>
            <a:off x="1178560" y="5313680"/>
            <a:ext cx="51657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34290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Hızlı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ve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Doğru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Tüm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Vücut</a:t>
            </a: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Hasta </a:t>
            </a:r>
            <a:r>
              <a:rPr lang="en-US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Pozisyonlama</a:t>
            </a:r>
            <a:endParaRPr lang="en-US" sz="1800" b="1" dirty="0">
              <a:solidFill>
                <a:schemeClr val="accent2">
                  <a:lumMod val="60000"/>
                  <a:lumOff val="40000"/>
                </a:schemeClr>
              </a:solidFill>
              <a:latin typeface="Arial Nova Cond" panose="020B0506020202020204" pitchFamily="34" charset="0"/>
            </a:endParaRPr>
          </a:p>
          <a:p>
            <a:pPr marL="6858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Marker</a:t>
            </a:r>
            <a:r>
              <a:rPr lang="tr-T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İhtiyacı</a:t>
            </a:r>
            <a:r>
              <a:rPr lang="en-GB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Yok</a:t>
            </a:r>
            <a:endParaRPr lang="en-US" sz="1800" b="1" dirty="0">
              <a:solidFill>
                <a:schemeClr val="accent2">
                  <a:lumMod val="60000"/>
                  <a:lumOff val="40000"/>
                </a:schemeClr>
              </a:solidFill>
              <a:latin typeface="Arial Nova Cond" panose="020B0506020202020204" pitchFamily="34" charset="0"/>
            </a:endParaRPr>
          </a:p>
          <a:p>
            <a:pPr marL="685800" indent="-342900">
              <a:buFont typeface="Arial" panose="020B0604020202020204" pitchFamily="34" charset="0"/>
              <a:buChar char="•"/>
            </a:pPr>
            <a:r>
              <a:rPr lang="tr-T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6-Boyutlu </a:t>
            </a:r>
            <a:r>
              <a:rPr lang="tr-TR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İzomerkez</a:t>
            </a:r>
            <a:r>
              <a:rPr lang="tr-T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 Konumlandırma</a:t>
            </a:r>
          </a:p>
          <a:p>
            <a:pPr marL="685800" indent="-342900">
              <a:buFont typeface="Arial" panose="020B0604020202020204" pitchFamily="34" charset="0"/>
              <a:buChar char="•"/>
            </a:pPr>
            <a:r>
              <a:rPr lang="tr-TR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Masa Düzeltmeleri için Bağlantı </a:t>
            </a:r>
            <a:r>
              <a:rPr lang="tr-TR" sz="18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Nova Cond" panose="020B0506020202020204" pitchFamily="34" charset="0"/>
              </a:rPr>
              <a:t>Arayüzü</a:t>
            </a:r>
            <a:endParaRPr lang="en-GB" sz="1800" b="1" dirty="0">
              <a:solidFill>
                <a:schemeClr val="accent2">
                  <a:lumMod val="60000"/>
                  <a:lumOff val="40000"/>
                </a:schemeClr>
              </a:solidFill>
              <a:latin typeface="Arial Nova Cond" panose="020B0506020202020204" pitchFamily="34" charset="0"/>
            </a:endParaRPr>
          </a:p>
        </p:txBody>
      </p:sp>
      <p:pic>
        <p:nvPicPr>
          <p:cNvPr id="13" name="Bildobjekt 21">
            <a:extLst>
              <a:ext uri="{FF2B5EF4-FFF2-40B4-BE49-F238E27FC236}">
                <a16:creationId xmlns:a16="http://schemas.microsoft.com/office/drawing/2014/main" id="{5CCB31BA-E2F3-48B3-A426-8FACA083F2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321" y="1629335"/>
            <a:ext cx="2064237" cy="4770680"/>
          </a:xfrm>
          <a:prstGeom prst="rect">
            <a:avLst/>
          </a:prstGeom>
        </p:spPr>
      </p:pic>
      <p:pic>
        <p:nvPicPr>
          <p:cNvPr id="14" name="Bildobjekt 19">
            <a:extLst>
              <a:ext uri="{FF2B5EF4-FFF2-40B4-BE49-F238E27FC236}">
                <a16:creationId xmlns:a16="http://schemas.microsoft.com/office/drawing/2014/main" id="{DFDAC440-FE6D-457B-BE81-487F04D25A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3390"/>
            <a:ext cx="2946937" cy="2371565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B540A44-8A9D-953B-547E-CD47C1E6EF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039" y="111760"/>
            <a:ext cx="1588800" cy="100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6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6EDA4AC-D93A-130F-26F8-94DC10CAE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152" y="3247958"/>
            <a:ext cx="5367114" cy="300637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622C540-7F39-EE93-E283-DAAFB3EB1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44" y="241586"/>
            <a:ext cx="5366024" cy="3006372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520070" y="1620078"/>
            <a:ext cx="4253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Gerçek zamanlı hareket yönetimi.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612912" y="4373217"/>
            <a:ext cx="509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solidFill>
                  <a:schemeClr val="tx2"/>
                </a:solidFill>
              </a:rPr>
              <a:t>Tedavi sırasında hastanın canlı görüntüsü ile  pozisyonunu izlemeye devam edebiliyorum.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C4F5E8E-EE6F-B6E7-0C87-18F8A76AB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617" y="0"/>
            <a:ext cx="1588800" cy="13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3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on monitoring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055" y="1218625"/>
            <a:ext cx="10009890" cy="5639375"/>
          </a:xfrm>
          <a:prstGeom prst="rect">
            <a:avLst/>
          </a:prstGeom>
        </p:spPr>
      </p:pic>
      <p:sp>
        <p:nvSpPr>
          <p:cNvPr id="5" name="5 Dikdörtgen">
            <a:extLst>
              <a:ext uri="{FF2B5EF4-FFF2-40B4-BE49-F238E27FC236}">
                <a16:creationId xmlns:a16="http://schemas.microsoft.com/office/drawing/2014/main" id="{BF26138E-3AAC-4AA6-91B0-E1A66C6F89EF}"/>
              </a:ext>
            </a:extLst>
          </p:cNvPr>
          <p:cNvSpPr/>
          <p:nvPr/>
        </p:nvSpPr>
        <p:spPr>
          <a:xfrm>
            <a:off x="0" y="-28136"/>
            <a:ext cx="12192000" cy="11795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en-US" sz="3600" b="1" dirty="0" err="1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Hareket</a:t>
            </a:r>
            <a:r>
              <a:rPr lang="en-US" sz="3600" b="1" dirty="0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Takibi</a:t>
            </a:r>
            <a:r>
              <a:rPr lang="en-US" sz="3600" b="1" dirty="0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 </a:t>
            </a:r>
            <a:endParaRPr lang="tr-TR" sz="3600" b="1" dirty="0">
              <a:solidFill>
                <a:schemeClr val="accent1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753067E-69D3-47C0-BB0F-D42C481EC18B}"/>
              </a:ext>
            </a:extLst>
          </p:cNvPr>
          <p:cNvSpPr txBox="1"/>
          <p:nvPr/>
        </p:nvSpPr>
        <p:spPr>
          <a:xfrm>
            <a:off x="1511300" y="5025797"/>
            <a:ext cx="6192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indent="-342900">
              <a:buFont typeface="Wingdings" panose="05000000000000000000" pitchFamily="2" charset="2"/>
              <a:buChar char="§"/>
            </a:pPr>
            <a:endParaRPr lang="tr-TR" sz="1800" b="1" dirty="0">
              <a:solidFill>
                <a:schemeClr val="accent2"/>
              </a:solidFill>
              <a:latin typeface="Arial Nova Cond" panose="020B0506020202020204" pitchFamily="34" charset="0"/>
            </a:endParaRPr>
          </a:p>
          <a:p>
            <a:pPr marL="463550" indent="-342900">
              <a:buFont typeface="Wingdings" panose="05000000000000000000" pitchFamily="2" charset="2"/>
              <a:buChar char="§"/>
            </a:pPr>
            <a:r>
              <a:rPr lang="tr-TR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Gerçek </a:t>
            </a:r>
            <a:r>
              <a:rPr lang="en-GB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Z</a:t>
            </a:r>
            <a:r>
              <a:rPr lang="tr-TR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amanlı</a:t>
            </a:r>
            <a:r>
              <a:rPr lang="tr-TR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Y</a:t>
            </a:r>
            <a:r>
              <a:rPr lang="tr-TR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üzey</a:t>
            </a:r>
            <a:r>
              <a:rPr lang="tr-TR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ve 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İ</a:t>
            </a:r>
            <a:r>
              <a:rPr lang="tr-TR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zomerkez</a:t>
            </a:r>
            <a:r>
              <a:rPr lang="tr-TR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İ</a:t>
            </a:r>
            <a:r>
              <a:rPr lang="tr-TR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zleme</a:t>
            </a:r>
            <a:endParaRPr lang="tr-TR" sz="1800" b="1" dirty="0">
              <a:solidFill>
                <a:schemeClr val="accent1">
                  <a:lumMod val="40000"/>
                  <a:lumOff val="60000"/>
                </a:schemeClr>
              </a:solidFill>
              <a:latin typeface="Arial Nova Cond" panose="020B0506020202020204" pitchFamily="34" charset="0"/>
            </a:endParaRPr>
          </a:p>
          <a:p>
            <a:pPr marL="463550" indent="-342900">
              <a:buFont typeface="Wingdings" panose="05000000000000000000" pitchFamily="2" charset="2"/>
              <a:buChar char="§"/>
            </a:pPr>
            <a:r>
              <a:rPr lang="en-GB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Otomatik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Tedavi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tr-T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Durdurma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– </a:t>
            </a:r>
            <a:r>
              <a:rPr lang="tr-T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(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Beam On/Off</a:t>
            </a:r>
            <a:r>
              <a:rPr lang="tr-TR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)</a:t>
            </a:r>
            <a:endParaRPr lang="en-GB" sz="1800" b="1" dirty="0">
              <a:solidFill>
                <a:schemeClr val="accent1">
                  <a:lumMod val="40000"/>
                  <a:lumOff val="60000"/>
                </a:schemeClr>
              </a:solidFill>
              <a:latin typeface="Arial Nova Cond" panose="020B0506020202020204" pitchFamily="34" charset="0"/>
            </a:endParaRPr>
          </a:p>
          <a:p>
            <a:pPr marL="463550" indent="-342900"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Görsel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ve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Sesli</a:t>
            </a:r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Uyarı</a:t>
            </a:r>
            <a:endParaRPr lang="tr-TR" sz="1800" b="1" dirty="0">
              <a:solidFill>
                <a:schemeClr val="accent1">
                  <a:lumMod val="40000"/>
                  <a:lumOff val="60000"/>
                </a:schemeClr>
              </a:solidFill>
              <a:latin typeface="Arial Nova Cond" panose="020B0506020202020204" pitchFamily="34" charset="0"/>
            </a:endParaRPr>
          </a:p>
          <a:p>
            <a:pPr marL="463550" indent="-342900">
              <a:buFont typeface="Wingdings" panose="05000000000000000000" pitchFamily="2" charset="2"/>
              <a:buChar char="§"/>
            </a:pPr>
            <a:r>
              <a:rPr lang="en-GB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Hareket</a:t>
            </a:r>
            <a:r>
              <a:rPr lang="en-GB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Takibi</a:t>
            </a:r>
            <a:r>
              <a:rPr lang="en-GB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 </a:t>
            </a:r>
            <a:r>
              <a:rPr lang="en-GB" sz="1800" b="1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 Nova Cond" panose="020B0506020202020204" pitchFamily="34" charset="0"/>
              </a:rPr>
              <a:t>Arayüzü</a:t>
            </a:r>
            <a:endParaRPr lang="en-GB" sz="1800" b="1" dirty="0">
              <a:solidFill>
                <a:schemeClr val="accent1">
                  <a:lumMod val="40000"/>
                  <a:lumOff val="60000"/>
                </a:schemeClr>
              </a:solidFill>
              <a:latin typeface="Arial Nova Cond" panose="020B0506020202020204" pitchFamily="34" charset="0"/>
            </a:endParaRPr>
          </a:p>
        </p:txBody>
      </p:sp>
      <p:pic>
        <p:nvPicPr>
          <p:cNvPr id="14" name="Bildobjekt 21">
            <a:extLst>
              <a:ext uri="{FF2B5EF4-FFF2-40B4-BE49-F238E27FC236}">
                <a16:creationId xmlns:a16="http://schemas.microsoft.com/office/drawing/2014/main" id="{F1C86604-15BA-43A8-AA19-FC46DFBFF7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650" y="1625803"/>
            <a:ext cx="2634350" cy="2412509"/>
          </a:xfrm>
          <a:prstGeom prst="rect">
            <a:avLst/>
          </a:prstGeom>
        </p:spPr>
      </p:pic>
      <p:pic>
        <p:nvPicPr>
          <p:cNvPr id="16" name="Bildobjekt 24">
            <a:extLst>
              <a:ext uri="{FF2B5EF4-FFF2-40B4-BE49-F238E27FC236}">
                <a16:creationId xmlns:a16="http://schemas.microsoft.com/office/drawing/2014/main" id="{BDBF6993-E89E-4174-AF16-067D2DC928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352491"/>
            <a:ext cx="1794365" cy="1639642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7" name="Bildobjekt 19">
            <a:extLst>
              <a:ext uri="{FF2B5EF4-FFF2-40B4-BE49-F238E27FC236}">
                <a16:creationId xmlns:a16="http://schemas.microsoft.com/office/drawing/2014/main" id="{58CFDBB0-1C1A-4EB4-AB0A-CE6663986D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" y="2832057"/>
            <a:ext cx="1728965" cy="1678789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96F9586-A30A-D524-E3D6-0D31DF6B1F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290" y="0"/>
            <a:ext cx="1740270" cy="105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5 Dikdörtgen">
            <a:extLst>
              <a:ext uri="{FF2B5EF4-FFF2-40B4-BE49-F238E27FC236}">
                <a16:creationId xmlns:a16="http://schemas.microsoft.com/office/drawing/2014/main" id="{1D3E663D-8F90-475B-85D4-9A4ABBC31793}"/>
              </a:ext>
            </a:extLst>
          </p:cNvPr>
          <p:cNvSpPr/>
          <p:nvPr/>
        </p:nvSpPr>
        <p:spPr>
          <a:xfrm>
            <a:off x="101600" y="86321"/>
            <a:ext cx="12192000" cy="11795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en-US" sz="3600" b="1" dirty="0" err="1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Nefes</a:t>
            </a:r>
            <a:r>
              <a:rPr lang="en-US" sz="3600" b="1" dirty="0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Takibi</a:t>
            </a:r>
            <a:r>
              <a:rPr lang="en-US" sz="3600" b="1" dirty="0">
                <a:solidFill>
                  <a:schemeClr val="accent1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 </a:t>
            </a:r>
            <a:endParaRPr lang="tr-TR" sz="3600" b="1" dirty="0">
              <a:solidFill>
                <a:schemeClr val="accent1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DIBH 29s">
            <a:hlinkClick r:id="" action="ppaction://media"/>
            <a:extLst>
              <a:ext uri="{FF2B5EF4-FFF2-40B4-BE49-F238E27FC236}">
                <a16:creationId xmlns:a16="http://schemas.microsoft.com/office/drawing/2014/main" id="{E164DFD9-1893-4B34-856A-5AD3B0ED6E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25385" y="1508538"/>
            <a:ext cx="3194463" cy="502052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21" name="Goggles1">
            <a:hlinkClick r:id="" action="ppaction://media"/>
            <a:extLst>
              <a:ext uri="{FF2B5EF4-FFF2-40B4-BE49-F238E27FC236}">
                <a16:creationId xmlns:a16="http://schemas.microsoft.com/office/drawing/2014/main" id="{EA1A4A72-AE2D-40AF-83E7-44F51FBC03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lum bright="25000" contrast="20000"/>
          </a:blip>
          <a:stretch>
            <a:fillRect/>
          </a:stretch>
        </p:blipFill>
        <p:spPr>
          <a:xfrm>
            <a:off x="0" y="1508539"/>
            <a:ext cx="8925385" cy="5020529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2" name="Platshållare för innehåll 2">
            <a:extLst>
              <a:ext uri="{FF2B5EF4-FFF2-40B4-BE49-F238E27FC236}">
                <a16:creationId xmlns:a16="http://schemas.microsoft.com/office/drawing/2014/main" id="{176BEF44-33FD-4213-8FE4-E21A81E150B1}"/>
              </a:ext>
            </a:extLst>
          </p:cNvPr>
          <p:cNvSpPr txBox="1">
            <a:spLocks/>
          </p:cNvSpPr>
          <p:nvPr/>
        </p:nvSpPr>
        <p:spPr>
          <a:xfrm>
            <a:off x="1392383" y="4712901"/>
            <a:ext cx="4231459" cy="1816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tr-TR" sz="24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Birden çok izleme noktası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4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   </a:t>
            </a:r>
            <a:r>
              <a:rPr lang="tr-TR" sz="20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Göğüs</a:t>
            </a:r>
            <a:r>
              <a:rPr lang="sv-SE" sz="20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 </a:t>
            </a:r>
            <a:r>
              <a:rPr lang="tr-TR" sz="20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Solunumu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b="1" dirty="0">
                <a:solidFill>
                  <a:schemeClr val="accent1"/>
                </a:solidFill>
                <a:latin typeface="Arial Nova Cond" panose="020B0506020202020204" pitchFamily="34" charset="0"/>
              </a:rPr>
              <a:t>    Diyafram/Abdomen Hareketi</a:t>
            </a:r>
            <a:endParaRPr lang="sv-SE" sz="2000" b="1" dirty="0">
              <a:solidFill>
                <a:schemeClr val="accent1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7" name="Bildobjekt 3">
            <a:extLst>
              <a:ext uri="{FF2B5EF4-FFF2-40B4-BE49-F238E27FC236}">
                <a16:creationId xmlns:a16="http://schemas.microsoft.com/office/drawing/2014/main" id="{D3AE1163-AE26-4D8F-92A8-3EEC48AE43A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4205" r="6130"/>
          <a:stretch/>
        </p:blipFill>
        <p:spPr>
          <a:xfrm>
            <a:off x="-104493" y="1259374"/>
            <a:ext cx="1496876" cy="2895332"/>
          </a:xfrm>
          <a:prstGeom prst="rect">
            <a:avLst/>
          </a:prstGeom>
        </p:spPr>
      </p:pic>
      <p:pic>
        <p:nvPicPr>
          <p:cNvPr id="8" name="Bildobjekt 9" descr="En bild som visar inomhus, säng, utrustning, lägger&#10;&#10;Automatiskt genererad beskrivning">
            <a:extLst>
              <a:ext uri="{FF2B5EF4-FFF2-40B4-BE49-F238E27FC236}">
                <a16:creationId xmlns:a16="http://schemas.microsoft.com/office/drawing/2014/main" id="{4C456E2C-DF93-45B5-BEE2-B1ABA524559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3" r="21188" b="13322"/>
          <a:stretch/>
        </p:blipFill>
        <p:spPr>
          <a:xfrm>
            <a:off x="10605642" y="3377026"/>
            <a:ext cx="1514206" cy="2243958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BD5FDC86-805C-5FB2-BB3C-B9FB140369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678" y="162560"/>
            <a:ext cx="15888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3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0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2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 mute="1">
                <p:cTn id="19" repeatCount="indefinite" fill="remove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 mute="1">
                <p:cTn id="20" repeatCount="indefinite" fill="remove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49C535-4997-102F-4E56-C586E0A88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869" y="2287088"/>
            <a:ext cx="3379337" cy="2283823"/>
          </a:xfrm>
        </p:spPr>
        <p:txBody>
          <a:bodyPr/>
          <a:lstStyle/>
          <a:p>
            <a:endParaRPr lang="tr-TR" b="1" dirty="0">
              <a:latin typeface="Arial Black" panose="020B0A04020102020204" pitchFamily="34" charset="0"/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2B1EC81-E0D8-E7C4-E260-A44700540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8587" y="2287087"/>
            <a:ext cx="5108133" cy="2283824"/>
          </a:xfrm>
        </p:spPr>
        <p:txBody>
          <a:bodyPr>
            <a:normAutofit fontScale="85000" lnSpcReduction="10000"/>
          </a:bodyPr>
          <a:lstStyle/>
          <a:p>
            <a:r>
              <a:rPr lang="tr-TR" dirty="0"/>
              <a:t>KAMERA SİSTEMİ;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/>
              <a:t>3  BOYUTLU YÜZEY TAKİBİ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/>
              <a:t>3 BOYUTLU KONUMLANDIRMA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/>
              <a:t>ANLIK GÖRÜNTÜLEME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/>
              <a:t>KONUMLANDIRMA HATALARI ANLIK GÖRME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/>
              <a:t>HASTA KONFORU</a:t>
            </a: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ECE0D55B-4B21-E469-1929-35A3DA397C0D}"/>
              </a:ext>
            </a:extLst>
          </p:cNvPr>
          <p:cNvSpPr/>
          <p:nvPr/>
        </p:nvSpPr>
        <p:spPr>
          <a:xfrm>
            <a:off x="7195796" y="1470582"/>
            <a:ext cx="694439" cy="4619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A18924B-48C5-527F-4F17-8D10C9386E5D}"/>
              </a:ext>
            </a:extLst>
          </p:cNvPr>
          <p:cNvSpPr txBox="1"/>
          <p:nvPr/>
        </p:nvSpPr>
        <p:spPr>
          <a:xfrm>
            <a:off x="8031637" y="1378373"/>
            <a:ext cx="3195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chemeClr val="tx2"/>
                </a:solidFill>
                <a:latin typeface="Arial Black" panose="020B0A04020102020204" pitchFamily="34" charset="0"/>
              </a:rPr>
              <a:t>AVANTAJ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1540CC6-A937-BD67-334A-070F6CD74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278" y="-5657"/>
            <a:ext cx="1588800" cy="133370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EF8B000-FFCA-F21A-6C2C-291670E7EC0C}"/>
              </a:ext>
            </a:extLst>
          </p:cNvPr>
          <p:cNvSpPr/>
          <p:nvPr/>
        </p:nvSpPr>
        <p:spPr>
          <a:xfrm>
            <a:off x="4805680" y="2861007"/>
            <a:ext cx="1290320" cy="9388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94F28C06-EC1D-FD83-E0F9-8E0559F1A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14" y="1113316"/>
            <a:ext cx="4945245" cy="4434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B24A19-0658-5B4E-F77C-24D391C78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748" y="2481822"/>
            <a:ext cx="3379336" cy="1894356"/>
          </a:xfrm>
        </p:spPr>
        <p:txBody>
          <a:bodyPr/>
          <a:lstStyle/>
          <a:p>
            <a:r>
              <a:rPr lang="tr-TR" b="1" dirty="0">
                <a:latin typeface="Arial Black" panose="020B0A04020102020204" pitchFamily="34" charset="0"/>
              </a:rPr>
              <a:t>AVANTAJ 3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F48A97-84D0-A33A-0D10-E17EC1A47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2363" y="2224726"/>
            <a:ext cx="4353981" cy="2601797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b="1" dirty="0"/>
              <a:t>KONSOL BİLGİSAYAR(Anlık canlı görüntü)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b="1" dirty="0"/>
              <a:t>OTOMATİK KAYMA DEĞERLERİ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b="1" dirty="0"/>
              <a:t>SETUPTA HIZ VE ZAMAN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b="1" dirty="0"/>
              <a:t>TEK ÇALIŞMA KOLAYLIĞI</a:t>
            </a:r>
          </a:p>
        </p:txBody>
      </p:sp>
      <p:sp>
        <p:nvSpPr>
          <p:cNvPr id="6" name="Ok: Sağ 5">
            <a:extLst>
              <a:ext uri="{FF2B5EF4-FFF2-40B4-BE49-F238E27FC236}">
                <a16:creationId xmlns:a16="http://schemas.microsoft.com/office/drawing/2014/main" id="{3B3E62BA-DBA8-8905-9892-755B543D7D1D}"/>
              </a:ext>
            </a:extLst>
          </p:cNvPr>
          <p:cNvSpPr/>
          <p:nvPr/>
        </p:nvSpPr>
        <p:spPr>
          <a:xfrm>
            <a:off x="7232364" y="1300898"/>
            <a:ext cx="629592" cy="4901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6B0B6E0-CBD8-4A25-E8D0-232B2051184A}"/>
              </a:ext>
            </a:extLst>
          </p:cNvPr>
          <p:cNvSpPr txBox="1"/>
          <p:nvPr/>
        </p:nvSpPr>
        <p:spPr>
          <a:xfrm rot="10800000" flipH="1" flipV="1">
            <a:off x="7969527" y="1222829"/>
            <a:ext cx="3278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chemeClr val="tx2"/>
                </a:solidFill>
                <a:latin typeface="Arial Black" panose="020B0A04020102020204" pitchFamily="34" charset="0"/>
              </a:rPr>
              <a:t>AVANTAJ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6" b="8116"/>
          <a:stretch/>
        </p:blipFill>
        <p:spPr>
          <a:xfrm>
            <a:off x="810867" y="859734"/>
            <a:ext cx="5143500" cy="513853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242C5A9-04A6-4517-48E1-CE7DA296A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545" y="1"/>
            <a:ext cx="1588800" cy="122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0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2F2A98-8649-25E5-38B2-91572903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912" y="815944"/>
            <a:ext cx="5694175" cy="728480"/>
          </a:xfrm>
        </p:spPr>
        <p:txBody>
          <a:bodyPr/>
          <a:lstStyle/>
          <a:p>
            <a:r>
              <a:rPr lang="tr-TR" b="1" dirty="0">
                <a:latin typeface="Arial Black" panose="020B0A04020102020204" pitchFamily="34" charset="0"/>
              </a:rPr>
              <a:t>GENEL AVANTAJLAR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8147EF5-F14B-00A3-0864-81B1AD100C63}"/>
              </a:ext>
            </a:extLst>
          </p:cNvPr>
          <p:cNvSpPr txBox="1"/>
          <p:nvPr/>
        </p:nvSpPr>
        <p:spPr>
          <a:xfrm>
            <a:off x="3047215" y="2567849"/>
            <a:ext cx="6094428" cy="3452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Tüm TEDAVİ boyunca </a:t>
            </a:r>
            <a:r>
              <a:rPr lang="tr-TR" sz="2000" b="1" u="sng" cap="all" dirty="0">
                <a:solidFill>
                  <a:srgbClr val="FA731A"/>
                </a:solidFill>
                <a:latin typeface="Century Gothic" panose="020B0502020202020204"/>
              </a:rPr>
              <a:t>hasta </a:t>
            </a:r>
            <a:r>
              <a:rPr kumimoji="0" lang="tr-TR" sz="2000" b="1" i="0" u="sng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tr-TR" sz="2000" b="1" i="0" u="sng" strike="noStrike" kern="1200" cap="all" spc="0" normalizeH="0" baseline="0" noProof="0" dirty="0" err="1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takiBİ</a:t>
            </a:r>
            <a:endParaRPr kumimoji="0" lang="tr-TR" sz="2000" b="1" i="0" u="sng" strike="noStrike" kern="1200" cap="all" spc="0" normalizeH="0" baseline="0" noProof="0" dirty="0">
              <a:ln>
                <a:noFill/>
              </a:ln>
              <a:solidFill>
                <a:srgbClr val="FA731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GERÇEK zamanlı </a:t>
            </a:r>
            <a:r>
              <a:rPr kumimoji="0" lang="tr-TR" sz="2000" b="1" i="0" u="sng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hareket </a:t>
            </a: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yönetimi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Anlık </a:t>
            </a:r>
            <a:r>
              <a:rPr kumimoji="0" lang="tr-TR" sz="2000" b="1" i="0" u="sng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OTOMATİK </a:t>
            </a: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tedavi durdurma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tr-TR" sz="2000" b="1" i="0" u="sng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KAYITLI </a:t>
            </a: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HASTA POZİSYONLAMA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lang="tr-TR" sz="2000" b="1" u="sng" cap="all" dirty="0">
                <a:solidFill>
                  <a:srgbClr val="FA731A"/>
                </a:solidFill>
                <a:latin typeface="Century Gothic" panose="020B0502020202020204"/>
              </a:rPr>
              <a:t>IŞIKLANDIRMA</a:t>
            </a:r>
            <a:r>
              <a:rPr lang="tr-TR" sz="2000" cap="all" dirty="0">
                <a:solidFill>
                  <a:srgbClr val="FA731A"/>
                </a:solidFill>
                <a:latin typeface="Century Gothic" panose="020B0502020202020204"/>
              </a:rPr>
              <a:t> İLE POZİSYON DOĞRULUĞU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tr-TR" sz="2000" b="0" i="0" u="none" strike="noStrike" kern="1200" cap="all" spc="0" normalizeH="0" baseline="0" noProof="0" dirty="0">
                <a:ln>
                  <a:noFill/>
                </a:ln>
                <a:solidFill>
                  <a:srgbClr val="FA731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HASTA VÜCUDU </a:t>
            </a:r>
            <a:r>
              <a:rPr lang="tr-TR" sz="2000" b="1" u="sng" cap="all" dirty="0">
                <a:solidFill>
                  <a:srgbClr val="FA731A"/>
                </a:solidFill>
                <a:latin typeface="Century Gothic" panose="020B0502020202020204"/>
              </a:rPr>
              <a:t>İŞARETLENMEMESİ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lang="tr-TR" sz="2000" b="1" u="sng" cap="all" dirty="0">
                <a:solidFill>
                  <a:srgbClr val="FA731A"/>
                </a:solidFill>
                <a:latin typeface="Century Gothic" panose="020B0502020202020204"/>
              </a:rPr>
              <a:t>Tek</a:t>
            </a:r>
            <a:r>
              <a:rPr lang="tr-TR" sz="2000" cap="all" dirty="0">
                <a:solidFill>
                  <a:srgbClr val="FA731A"/>
                </a:solidFill>
                <a:latin typeface="Century Gothic" panose="020B0502020202020204"/>
              </a:rPr>
              <a:t> referans yeterliliği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A731A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endParaRPr kumimoji="0" lang="tr-TR" sz="2000" b="0" i="0" u="none" strike="noStrike" kern="1200" cap="all" spc="0" normalizeH="0" baseline="0" noProof="0" dirty="0">
              <a:ln>
                <a:noFill/>
              </a:ln>
              <a:solidFill>
                <a:srgbClr val="FA731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C4F2ADD-C37E-4D48-DAA6-4223D0017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958" y="0"/>
            <a:ext cx="1588800" cy="154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1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A60F0D-5828-3198-A8FF-AAED09417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340" y="2029215"/>
            <a:ext cx="7877547" cy="2943617"/>
          </a:xfrm>
        </p:spPr>
        <p:txBody>
          <a:bodyPr/>
          <a:lstStyle/>
          <a:p>
            <a:r>
              <a:rPr lang="tr-TR" b="1" dirty="0">
                <a:solidFill>
                  <a:schemeClr val="accent2"/>
                </a:solidFill>
              </a:rPr>
              <a:t>TEŞEKKÜRLER</a:t>
            </a:r>
            <a:r>
              <a:rPr lang="tr-TR" dirty="0"/>
              <a:t> </a:t>
            </a:r>
            <a:endParaRPr lang="tr-TR" dirty="0">
              <a:solidFill>
                <a:schemeClr val="accent2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349F5EE-0562-4E1E-89EB-8087FB522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123" y="-1"/>
            <a:ext cx="2113197" cy="2192056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B70DB8B-69AB-B0E9-3C0D-7E680EAAA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123" y="1378220"/>
            <a:ext cx="2113197" cy="81383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E69155C-58C4-524A-58A0-5BCC3C590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30" y="4982696"/>
            <a:ext cx="1173582" cy="1044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5B8D23FB-5298-35C9-8238-26D09CAC1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512" y="5136975"/>
            <a:ext cx="2118544" cy="7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2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Özel 2">
      <a:dk1>
        <a:sysClr val="windowText" lastClr="000000"/>
      </a:dk1>
      <a:lt1>
        <a:sysClr val="window" lastClr="FFFFFF"/>
      </a:lt1>
      <a:dk2>
        <a:srgbClr val="FA731A"/>
      </a:dk2>
      <a:lt2>
        <a:srgbClr val="EBEBEB"/>
      </a:lt2>
      <a:accent1>
        <a:srgbClr val="FA731A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1683</TotalTime>
  <Words>347</Words>
  <Application>Microsoft Office PowerPoint</Application>
  <PresentationFormat>Geniş ekran</PresentationFormat>
  <Paragraphs>81</Paragraphs>
  <Slides>13</Slides>
  <Notes>5</Notes>
  <HiddenSlides>0</HiddenSlides>
  <MMClips>4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3" baseType="lpstr">
      <vt:lpstr>Aptos</vt:lpstr>
      <vt:lpstr>Arial</vt:lpstr>
      <vt:lpstr>Arial Black</vt:lpstr>
      <vt:lpstr>Arial Nova Cond</vt:lpstr>
      <vt:lpstr>Calibri</vt:lpstr>
      <vt:lpstr>Century Gothic</vt:lpstr>
      <vt:lpstr>Segoe UI</vt:lpstr>
      <vt:lpstr>Wingdings</vt:lpstr>
      <vt:lpstr>Wingdings 3</vt:lpstr>
      <vt:lpstr>İyon Toplantı Odası</vt:lpstr>
      <vt:lpstr>PowerPoint Sunusu</vt:lpstr>
      <vt:lpstr>PowerPoint Sunusu</vt:lpstr>
      <vt:lpstr>CİHAZ APARATLARI</vt:lpstr>
      <vt:lpstr>Why Surface Imaging?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AVANTAJ 3</vt:lpstr>
      <vt:lpstr>GENEL AVANTAJLAR</vt:lpstr>
      <vt:lpstr>TEŞEKKÜRLER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Etlik Şehir Hastanesi</dc:title>
  <dc:creator>Ayşe</dc:creator>
  <cp:lastModifiedBy>pc_hp_notebook</cp:lastModifiedBy>
  <cp:revision>57</cp:revision>
  <dcterms:created xsi:type="dcterms:W3CDTF">2024-04-30T22:52:56Z</dcterms:created>
  <dcterms:modified xsi:type="dcterms:W3CDTF">2024-05-10T10:19:54Z</dcterms:modified>
</cp:coreProperties>
</file>