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1"/>
  </p:notesMasterIdLst>
  <p:sldIdLst>
    <p:sldId id="256" r:id="rId2"/>
    <p:sldId id="314" r:id="rId3"/>
    <p:sldId id="315" r:id="rId4"/>
    <p:sldId id="317" r:id="rId5"/>
    <p:sldId id="257" r:id="rId6"/>
    <p:sldId id="258" r:id="rId7"/>
    <p:sldId id="306" r:id="rId8"/>
    <p:sldId id="318" r:id="rId9"/>
    <p:sldId id="292" r:id="rId10"/>
    <p:sldId id="319" r:id="rId11"/>
    <p:sldId id="298" r:id="rId12"/>
    <p:sldId id="293" r:id="rId13"/>
    <p:sldId id="270" r:id="rId14"/>
    <p:sldId id="277" r:id="rId15"/>
    <p:sldId id="265" r:id="rId16"/>
    <p:sldId id="296" r:id="rId17"/>
    <p:sldId id="294" r:id="rId18"/>
    <p:sldId id="320" r:id="rId19"/>
    <p:sldId id="280" r:id="rId20"/>
    <p:sldId id="321" r:id="rId21"/>
    <p:sldId id="299" r:id="rId22"/>
    <p:sldId id="300" r:id="rId23"/>
    <p:sldId id="301" r:id="rId24"/>
    <p:sldId id="302" r:id="rId25"/>
    <p:sldId id="303" r:id="rId26"/>
    <p:sldId id="304" r:id="rId27"/>
    <p:sldId id="305" r:id="rId28"/>
    <p:sldId id="325" r:id="rId29"/>
    <p:sldId id="284" r:id="rId30"/>
    <p:sldId id="285" r:id="rId31"/>
    <p:sldId id="289" r:id="rId32"/>
    <p:sldId id="322" r:id="rId33"/>
    <p:sldId id="324" r:id="rId34"/>
    <p:sldId id="309" r:id="rId35"/>
    <p:sldId id="310" r:id="rId36"/>
    <p:sldId id="311" r:id="rId37"/>
    <p:sldId id="312" r:id="rId38"/>
    <p:sldId id="323" r:id="rId39"/>
    <p:sldId id="307" r:id="rId4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Açık Stil 1 - Vurgu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929F9F4-4A8F-4326-A1B4-22849713DDAB}" styleName="Koyu Stil 1 - Vurgu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Açık Stil 2 - Vurgu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Açık Stil 2 - Vurgu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16"/>
    <p:restoredTop sz="80692"/>
  </p:normalViewPr>
  <p:slideViewPr>
    <p:cSldViewPr snapToGrid="0" snapToObjects="1">
      <p:cViewPr>
        <p:scale>
          <a:sx n="91" d="100"/>
          <a:sy n="91" d="100"/>
        </p:scale>
        <p:origin x="1456" y="432"/>
      </p:cViewPr>
      <p:guideLst/>
    </p:cSldViewPr>
  </p:slideViewPr>
  <p:notesTextViewPr>
    <p:cViewPr>
      <p:scale>
        <a:sx n="95" d="100"/>
        <a:sy n="9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notesMaster" Target="notesMasters/notesMaster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</dgm:spPr>
      <dgm:t>
        <a:bodyPr/>
        <a:lstStyle/>
        <a:p>
          <a:r>
            <a:rPr lang="tr-TR" sz="2000" dirty="0" smtClean="0"/>
            <a:t>GÖREV </a:t>
          </a:r>
        </a:p>
        <a:p>
          <a:r>
            <a:rPr lang="tr-TR" sz="2000" dirty="0" smtClean="0"/>
            <a:t>TANIMI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/>
      <dgm:t>
        <a:bodyPr/>
        <a:lstStyle/>
        <a:p>
          <a:r>
            <a:rPr lang="tr-TR" sz="2000" dirty="0" smtClean="0"/>
            <a:t>YÖNETMELİK</a:t>
          </a:r>
          <a:endParaRPr lang="tr-TR" sz="20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/>
      <dgm:t>
        <a:bodyPr/>
        <a:lstStyle/>
        <a:p>
          <a:r>
            <a:rPr lang="tr-TR" sz="2000" dirty="0" smtClean="0"/>
            <a:t>QA </a:t>
          </a:r>
          <a:r>
            <a:rPr lang="tr-TR" sz="2000" dirty="0" err="1" smtClean="0"/>
            <a:t>and</a:t>
          </a:r>
          <a:r>
            <a:rPr lang="tr-TR" sz="2000" dirty="0" smtClean="0"/>
            <a:t> QC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45123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 custLinFactNeighborX="-26690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73882" custLinFactNeighborY="18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269C19B-2D79-E04D-8E04-D1D3CC64B8B1}" type="presOf" srcId="{E03811E4-67FD-9A4C-84C6-8B9EA78DAF9E}" destId="{5A491F37-569A-AF42-B225-6917F84D0A39}" srcOrd="0" destOrd="0" presId="urn:microsoft.com/office/officeart/2005/8/layout/chevron1"/>
    <dgm:cxn modelId="{643C7722-46F3-8B43-9B11-C5A26659C9A4}" type="presOf" srcId="{48B88EFD-BD75-9749-83D5-5FE5F159719B}" destId="{7F0E1898-871E-8947-8B2F-8943D075A188}" srcOrd="0" destOrd="0" presId="urn:microsoft.com/office/officeart/2005/8/layout/chevron1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AEAF5EFF-3F9D-584D-BE57-662BFC8259E9}" type="presOf" srcId="{7C62E6E2-964C-2849-8754-8F8C1E70AD38}" destId="{CC2B4513-C02B-B446-B786-731B20D6A02C}" srcOrd="0" destOrd="0" presId="urn:microsoft.com/office/officeart/2005/8/layout/chevron1"/>
    <dgm:cxn modelId="{A9EA699A-9394-1143-B86A-E12944FCFBEB}" type="presOf" srcId="{DF8624E2-6843-C94A-93DA-93CBD384B120}" destId="{468EE022-7BAC-7B44-98F4-F9AA97546390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B6A0D1A7-1434-5E4B-9C10-D01487F3C86B}" type="presParOf" srcId="{CC2B4513-C02B-B446-B786-731B20D6A02C}" destId="{468EE022-7BAC-7B44-98F4-F9AA97546390}" srcOrd="0" destOrd="0" presId="urn:microsoft.com/office/officeart/2005/8/layout/chevron1"/>
    <dgm:cxn modelId="{291FAF10-2408-7B49-BF43-24770361B2C6}" type="presParOf" srcId="{CC2B4513-C02B-B446-B786-731B20D6A02C}" destId="{2FA3117C-2AE5-0A43-8737-55FE3797B8F7}" srcOrd="1" destOrd="0" presId="urn:microsoft.com/office/officeart/2005/8/layout/chevron1"/>
    <dgm:cxn modelId="{9849EAB1-284C-9047-95AE-6F8FA9D7AFDF}" type="presParOf" srcId="{CC2B4513-C02B-B446-B786-731B20D6A02C}" destId="{5A491F37-569A-AF42-B225-6917F84D0A39}" srcOrd="2" destOrd="0" presId="urn:microsoft.com/office/officeart/2005/8/layout/chevron1"/>
    <dgm:cxn modelId="{25C05553-F2A3-F345-B80F-F57D946E8704}" type="presParOf" srcId="{CC2B4513-C02B-B446-B786-731B20D6A02C}" destId="{77AC247B-CC53-114F-8AD3-49324204AA68}" srcOrd="3" destOrd="0" presId="urn:microsoft.com/office/officeart/2005/8/layout/chevron1"/>
    <dgm:cxn modelId="{5951228C-B1B8-3C42-B213-97E7422B02BD}" type="presParOf" srcId="{CC2B4513-C02B-B446-B786-731B20D6A02C}" destId="{7F0E1898-871E-8947-8B2F-8943D075A188}" srcOrd="4" destOrd="0" presId="urn:microsoft.com/office/officeart/2005/8/layout/chevro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/>
      <dgm:t>
        <a:bodyPr/>
        <a:lstStyle/>
        <a:p>
          <a:r>
            <a:rPr lang="tr-TR" sz="2000" dirty="0" smtClean="0"/>
            <a:t>KALİTE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/>
      <dgm:t>
        <a:bodyPr/>
        <a:lstStyle/>
        <a:p>
          <a:r>
            <a:rPr lang="tr-TR" sz="2000" dirty="0" smtClean="0"/>
            <a:t>PROTOKOLLER</a:t>
          </a:r>
          <a:endParaRPr lang="tr-TR" sz="20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/>
      <dgm:t>
        <a:bodyPr/>
        <a:lstStyle/>
        <a:p>
          <a:r>
            <a:rPr lang="tr-TR" sz="2000" dirty="0" smtClean="0"/>
            <a:t>TG-142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72149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67336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519806D-F252-5A40-8EBE-A063E673F200}" type="presOf" srcId="{48B88EFD-BD75-9749-83D5-5FE5F159719B}" destId="{7F0E1898-871E-8947-8B2F-8943D075A188}" srcOrd="0" destOrd="0" presId="urn:microsoft.com/office/officeart/2005/8/layout/chevron1"/>
    <dgm:cxn modelId="{7943372D-D29B-7745-B0A8-00666465B346}" type="presOf" srcId="{E03811E4-67FD-9A4C-84C6-8B9EA78DAF9E}" destId="{5A491F37-569A-AF42-B225-6917F84D0A39}" srcOrd="0" destOrd="0" presId="urn:microsoft.com/office/officeart/2005/8/layout/chevron1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584FB6F0-40B1-784A-9B7E-600682A8F4A4}" type="presOf" srcId="{7C62E6E2-964C-2849-8754-8F8C1E70AD38}" destId="{CC2B4513-C02B-B446-B786-731B20D6A02C}" srcOrd="0" destOrd="0" presId="urn:microsoft.com/office/officeart/2005/8/layout/chevron1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CC778BA0-ACA2-C34D-A0A6-110BEDBA2A4B}" type="presOf" srcId="{DF8624E2-6843-C94A-93DA-93CBD384B120}" destId="{468EE022-7BAC-7B44-98F4-F9AA97546390}" srcOrd="0" destOrd="0" presId="urn:microsoft.com/office/officeart/2005/8/layout/chevron1"/>
    <dgm:cxn modelId="{DB83A44A-4140-2B45-BC39-79184D1039A0}" type="presParOf" srcId="{CC2B4513-C02B-B446-B786-731B20D6A02C}" destId="{468EE022-7BAC-7B44-98F4-F9AA97546390}" srcOrd="0" destOrd="0" presId="urn:microsoft.com/office/officeart/2005/8/layout/chevron1"/>
    <dgm:cxn modelId="{5CFF8F6F-433B-204D-84A2-6294AA106577}" type="presParOf" srcId="{CC2B4513-C02B-B446-B786-731B20D6A02C}" destId="{2FA3117C-2AE5-0A43-8737-55FE3797B8F7}" srcOrd="1" destOrd="0" presId="urn:microsoft.com/office/officeart/2005/8/layout/chevron1"/>
    <dgm:cxn modelId="{52948F09-B669-3346-992C-0115795EBD91}" type="presParOf" srcId="{CC2B4513-C02B-B446-B786-731B20D6A02C}" destId="{5A491F37-569A-AF42-B225-6917F84D0A39}" srcOrd="2" destOrd="0" presId="urn:microsoft.com/office/officeart/2005/8/layout/chevron1"/>
    <dgm:cxn modelId="{E79F2FE0-71C5-1942-9DED-E9E33FCB17D0}" type="presParOf" srcId="{CC2B4513-C02B-B446-B786-731B20D6A02C}" destId="{77AC247B-CC53-114F-8AD3-49324204AA68}" srcOrd="3" destOrd="0" presId="urn:microsoft.com/office/officeart/2005/8/layout/chevron1"/>
    <dgm:cxn modelId="{028A3411-2F2D-CB49-AAEB-B7EF2A34056D}" type="presParOf" srcId="{CC2B4513-C02B-B446-B786-731B20D6A02C}" destId="{7F0E1898-871E-8947-8B2F-8943D075A18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/>
      <dgm:t>
        <a:bodyPr/>
        <a:lstStyle/>
        <a:p>
          <a:r>
            <a:rPr lang="tr-TR" sz="2000" dirty="0" smtClean="0"/>
            <a:t>RTT EĞİTİMİ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1" custScaleY="114087" custLinFactNeighborX="49" custLinFactNeighborY="11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7689EF0-A952-0B47-A0C6-3CA408F30219}" type="presOf" srcId="{7C62E6E2-964C-2849-8754-8F8C1E70AD38}" destId="{CC2B4513-C02B-B446-B786-731B20D6A02C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936A6087-C013-DA4D-BA8F-20BDC038669B}" type="presOf" srcId="{DF8624E2-6843-C94A-93DA-93CBD384B120}" destId="{468EE022-7BAC-7B44-98F4-F9AA97546390}" srcOrd="0" destOrd="0" presId="urn:microsoft.com/office/officeart/2005/8/layout/chevron1"/>
    <dgm:cxn modelId="{FFE07B8B-42F0-BF4B-96CD-38E577A84F33}" type="presParOf" srcId="{CC2B4513-C02B-B446-B786-731B20D6A02C}" destId="{468EE022-7BAC-7B44-98F4-F9AA97546390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tr-TR" sz="2000" dirty="0" smtClean="0"/>
            <a:t>GÖREV </a:t>
          </a:r>
        </a:p>
        <a:p>
          <a:r>
            <a:rPr lang="tr-TR" sz="2000" dirty="0" smtClean="0"/>
            <a:t>TANIMI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>
        <a:gradFill flip="none" rotWithShape="0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</dgm:spPr>
      <dgm:t>
        <a:bodyPr/>
        <a:lstStyle/>
        <a:p>
          <a:r>
            <a:rPr lang="tr-TR" sz="1600" dirty="0" smtClean="0"/>
            <a:t>YÖNETMELİK</a:t>
          </a:r>
          <a:endParaRPr lang="tr-TR" sz="16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/>
      <dgm:t>
        <a:bodyPr/>
        <a:lstStyle/>
        <a:p>
          <a:r>
            <a:rPr lang="tr-TR" sz="2000" dirty="0" smtClean="0"/>
            <a:t>QA </a:t>
          </a:r>
          <a:r>
            <a:rPr lang="tr-TR" sz="2000" dirty="0" err="1" smtClean="0"/>
            <a:t>and</a:t>
          </a:r>
          <a:r>
            <a:rPr lang="tr-TR" sz="2000" dirty="0" smtClean="0"/>
            <a:t> QC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45123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 custLinFactNeighborX="-26690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73882" custLinFactNeighborY="18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A8E24C7-DDFF-E941-9DE2-0FB30E538161}" type="presOf" srcId="{48B88EFD-BD75-9749-83D5-5FE5F159719B}" destId="{7F0E1898-871E-8947-8B2F-8943D075A188}" srcOrd="0" destOrd="0" presId="urn:microsoft.com/office/officeart/2005/8/layout/chevron1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D4C89116-DF98-124A-AF9B-237CE9E245F4}" type="presOf" srcId="{7C62E6E2-964C-2849-8754-8F8C1E70AD38}" destId="{CC2B4513-C02B-B446-B786-731B20D6A02C}" srcOrd="0" destOrd="0" presId="urn:microsoft.com/office/officeart/2005/8/layout/chevron1"/>
    <dgm:cxn modelId="{AA6DE157-374F-5A44-ABE3-32C1CBEBDD6F}" type="presOf" srcId="{DF8624E2-6843-C94A-93DA-93CBD384B120}" destId="{468EE022-7BAC-7B44-98F4-F9AA97546390}" srcOrd="0" destOrd="0" presId="urn:microsoft.com/office/officeart/2005/8/layout/chevron1"/>
    <dgm:cxn modelId="{8C1B1B7B-6495-6C4B-B47E-EC1AEC3AF7E1}" type="presOf" srcId="{E03811E4-67FD-9A4C-84C6-8B9EA78DAF9E}" destId="{5A491F37-569A-AF42-B225-6917F84D0A39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DF1652AA-4B2C-CE41-A83C-AFBCF228136E}" type="presParOf" srcId="{CC2B4513-C02B-B446-B786-731B20D6A02C}" destId="{468EE022-7BAC-7B44-98F4-F9AA97546390}" srcOrd="0" destOrd="0" presId="urn:microsoft.com/office/officeart/2005/8/layout/chevron1"/>
    <dgm:cxn modelId="{7200E533-65EA-C34E-A5B6-8BAA5FFB1E82}" type="presParOf" srcId="{CC2B4513-C02B-B446-B786-731B20D6A02C}" destId="{2FA3117C-2AE5-0A43-8737-55FE3797B8F7}" srcOrd="1" destOrd="0" presId="urn:microsoft.com/office/officeart/2005/8/layout/chevron1"/>
    <dgm:cxn modelId="{788E0602-71A1-D044-9D04-454A07888ACC}" type="presParOf" srcId="{CC2B4513-C02B-B446-B786-731B20D6A02C}" destId="{5A491F37-569A-AF42-B225-6917F84D0A39}" srcOrd="2" destOrd="0" presId="urn:microsoft.com/office/officeart/2005/8/layout/chevron1"/>
    <dgm:cxn modelId="{CBF16A69-6D77-EA44-9414-78907A8E28CE}" type="presParOf" srcId="{CC2B4513-C02B-B446-B786-731B20D6A02C}" destId="{77AC247B-CC53-114F-8AD3-49324204AA68}" srcOrd="3" destOrd="0" presId="urn:microsoft.com/office/officeart/2005/8/layout/chevron1"/>
    <dgm:cxn modelId="{18FE13CA-534A-ED4B-80B4-C89BCD8F15CC}" type="presParOf" srcId="{CC2B4513-C02B-B446-B786-731B20D6A02C}" destId="{7F0E1898-871E-8947-8B2F-8943D075A188}" srcOrd="4" destOrd="0" presId="urn:microsoft.com/office/officeart/2005/8/layout/chevro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/>
      <dgm:t>
        <a:bodyPr/>
        <a:lstStyle/>
        <a:p>
          <a:r>
            <a:rPr lang="tr-TR" sz="2000" dirty="0" smtClean="0"/>
            <a:t>KALİTE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/>
      <dgm:t>
        <a:bodyPr/>
        <a:lstStyle/>
        <a:p>
          <a:r>
            <a:rPr lang="tr-TR" sz="2000" dirty="0" smtClean="0"/>
            <a:t>PROTOKOLLER</a:t>
          </a:r>
          <a:endParaRPr lang="tr-TR" sz="20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/>
      <dgm:t>
        <a:bodyPr/>
        <a:lstStyle/>
        <a:p>
          <a:r>
            <a:rPr lang="tr-TR" sz="2000" dirty="0" smtClean="0"/>
            <a:t>TG-142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72149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67336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4A40C14-4D1D-4240-A875-F3006C1F26DC}" type="presOf" srcId="{7C62E6E2-964C-2849-8754-8F8C1E70AD38}" destId="{CC2B4513-C02B-B446-B786-731B20D6A02C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A3296C19-86F2-4C46-96C9-9196A9997A2E}" type="presOf" srcId="{E03811E4-67FD-9A4C-84C6-8B9EA78DAF9E}" destId="{5A491F37-569A-AF42-B225-6917F84D0A39}" srcOrd="0" destOrd="0" presId="urn:microsoft.com/office/officeart/2005/8/layout/chevron1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A18FBCA3-63AA-9141-838E-AD1D6150426B}" type="presOf" srcId="{48B88EFD-BD75-9749-83D5-5FE5F159719B}" destId="{7F0E1898-871E-8947-8B2F-8943D075A188}" srcOrd="0" destOrd="0" presId="urn:microsoft.com/office/officeart/2005/8/layout/chevron1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CDCADF10-C86C-8C48-BC1F-C0D6B764D4F4}" type="presOf" srcId="{DF8624E2-6843-C94A-93DA-93CBD384B120}" destId="{468EE022-7BAC-7B44-98F4-F9AA97546390}" srcOrd="0" destOrd="0" presId="urn:microsoft.com/office/officeart/2005/8/layout/chevron1"/>
    <dgm:cxn modelId="{962B4DBF-F690-F240-8E77-CABACEB0AC32}" type="presParOf" srcId="{CC2B4513-C02B-B446-B786-731B20D6A02C}" destId="{468EE022-7BAC-7B44-98F4-F9AA97546390}" srcOrd="0" destOrd="0" presId="urn:microsoft.com/office/officeart/2005/8/layout/chevron1"/>
    <dgm:cxn modelId="{A5C7AB4B-C97A-C14F-9EEB-8BA4205D2242}" type="presParOf" srcId="{CC2B4513-C02B-B446-B786-731B20D6A02C}" destId="{2FA3117C-2AE5-0A43-8737-55FE3797B8F7}" srcOrd="1" destOrd="0" presId="urn:microsoft.com/office/officeart/2005/8/layout/chevron1"/>
    <dgm:cxn modelId="{A6CA3FBD-CEAF-8E42-A86C-1A5F3D42BD5C}" type="presParOf" srcId="{CC2B4513-C02B-B446-B786-731B20D6A02C}" destId="{5A491F37-569A-AF42-B225-6917F84D0A39}" srcOrd="2" destOrd="0" presId="urn:microsoft.com/office/officeart/2005/8/layout/chevron1"/>
    <dgm:cxn modelId="{45F9031E-0665-4B4A-A376-8199FBD83C85}" type="presParOf" srcId="{CC2B4513-C02B-B446-B786-731B20D6A02C}" destId="{77AC247B-CC53-114F-8AD3-49324204AA68}" srcOrd="3" destOrd="0" presId="urn:microsoft.com/office/officeart/2005/8/layout/chevron1"/>
    <dgm:cxn modelId="{CC2F0AE0-3C8C-044D-A595-116A7C604624}" type="presParOf" srcId="{CC2B4513-C02B-B446-B786-731B20D6A02C}" destId="{7F0E1898-871E-8947-8B2F-8943D075A18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/>
      <dgm:t>
        <a:bodyPr/>
        <a:lstStyle/>
        <a:p>
          <a:r>
            <a:rPr lang="tr-TR" sz="2000" dirty="0" smtClean="0"/>
            <a:t>RTT EĞİTİMİ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1" custScaleY="114087" custLinFactNeighborX="49" custLinFactNeighborY="11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DD7CB0A-61D5-794C-B536-37FF64F0676B}" type="presOf" srcId="{DF8624E2-6843-C94A-93DA-93CBD384B120}" destId="{468EE022-7BAC-7B44-98F4-F9AA97546390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8E4C3333-6304-994D-9765-4647FD37F688}" type="presOf" srcId="{7C62E6E2-964C-2849-8754-8F8C1E70AD38}" destId="{CC2B4513-C02B-B446-B786-731B20D6A02C}" srcOrd="0" destOrd="0" presId="urn:microsoft.com/office/officeart/2005/8/layout/chevron1"/>
    <dgm:cxn modelId="{20F1F3C6-DB04-A543-ACA0-1A98A8234AEC}" type="presParOf" srcId="{CC2B4513-C02B-B446-B786-731B20D6A02C}" destId="{468EE022-7BAC-7B44-98F4-F9AA97546390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tr-TR" sz="2000" dirty="0" smtClean="0"/>
            <a:t>GÖREV </a:t>
          </a:r>
        </a:p>
        <a:p>
          <a:r>
            <a:rPr lang="tr-TR" sz="2000" dirty="0" smtClean="0"/>
            <a:t>TANIMI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/>
      <dgm:t>
        <a:bodyPr/>
        <a:lstStyle/>
        <a:p>
          <a:r>
            <a:rPr lang="tr-TR" sz="2000" dirty="0" smtClean="0"/>
            <a:t>YÖNETMELİK</a:t>
          </a:r>
          <a:endParaRPr lang="tr-TR" sz="20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>
        <a:gradFill flip="none" rotWithShape="0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</dgm:spPr>
      <dgm:t>
        <a:bodyPr/>
        <a:lstStyle/>
        <a:p>
          <a:r>
            <a:rPr lang="tr-TR" sz="2000" dirty="0" smtClean="0"/>
            <a:t>QA </a:t>
          </a:r>
          <a:r>
            <a:rPr lang="tr-TR" sz="2000" dirty="0" err="1" smtClean="0"/>
            <a:t>and</a:t>
          </a:r>
          <a:r>
            <a:rPr lang="tr-TR" sz="2000" dirty="0" smtClean="0"/>
            <a:t> QC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45123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 custLinFactNeighborX="-26690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73882" custLinFactNeighborY="18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F51F4A5-B2F8-4541-8625-4380EA47A350}" type="presOf" srcId="{7C62E6E2-964C-2849-8754-8F8C1E70AD38}" destId="{CC2B4513-C02B-B446-B786-731B20D6A02C}" srcOrd="0" destOrd="0" presId="urn:microsoft.com/office/officeart/2005/8/layout/chevron1"/>
    <dgm:cxn modelId="{294A6C35-D40C-544A-BED9-23DC9F6AFEA3}" type="presOf" srcId="{E03811E4-67FD-9A4C-84C6-8B9EA78DAF9E}" destId="{5A491F37-569A-AF42-B225-6917F84D0A39}" srcOrd="0" destOrd="0" presId="urn:microsoft.com/office/officeart/2005/8/layout/chevron1"/>
    <dgm:cxn modelId="{417119D5-9361-EE40-8F2C-1968D9C68911}" type="presOf" srcId="{48B88EFD-BD75-9749-83D5-5FE5F159719B}" destId="{7F0E1898-871E-8947-8B2F-8943D075A188}" srcOrd="0" destOrd="0" presId="urn:microsoft.com/office/officeart/2005/8/layout/chevron1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C2050FCD-C8DB-514C-BFCF-94EA2CF85ADA}" type="presOf" srcId="{DF8624E2-6843-C94A-93DA-93CBD384B120}" destId="{468EE022-7BAC-7B44-98F4-F9AA97546390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15CCE7A7-5505-2D4E-BB53-6C19281AA62E}" type="presParOf" srcId="{CC2B4513-C02B-B446-B786-731B20D6A02C}" destId="{468EE022-7BAC-7B44-98F4-F9AA97546390}" srcOrd="0" destOrd="0" presId="urn:microsoft.com/office/officeart/2005/8/layout/chevron1"/>
    <dgm:cxn modelId="{5F8900BA-8331-AB4F-B8CC-0904BD65ED77}" type="presParOf" srcId="{CC2B4513-C02B-B446-B786-731B20D6A02C}" destId="{2FA3117C-2AE5-0A43-8737-55FE3797B8F7}" srcOrd="1" destOrd="0" presId="urn:microsoft.com/office/officeart/2005/8/layout/chevron1"/>
    <dgm:cxn modelId="{E2EE756A-6818-F24B-8E07-0EC9583C8F1C}" type="presParOf" srcId="{CC2B4513-C02B-B446-B786-731B20D6A02C}" destId="{5A491F37-569A-AF42-B225-6917F84D0A39}" srcOrd="2" destOrd="0" presId="urn:microsoft.com/office/officeart/2005/8/layout/chevron1"/>
    <dgm:cxn modelId="{718E9345-5973-BC4D-97CD-FE11DBE8690E}" type="presParOf" srcId="{CC2B4513-C02B-B446-B786-731B20D6A02C}" destId="{77AC247B-CC53-114F-8AD3-49324204AA68}" srcOrd="3" destOrd="0" presId="urn:microsoft.com/office/officeart/2005/8/layout/chevron1"/>
    <dgm:cxn modelId="{A16A8C30-43F0-154C-BF28-54EE162B7D69}" type="presParOf" srcId="{CC2B4513-C02B-B446-B786-731B20D6A02C}" destId="{7F0E1898-871E-8947-8B2F-8943D075A188}" srcOrd="4" destOrd="0" presId="urn:microsoft.com/office/officeart/2005/8/layout/chevro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/>
      <dgm:t>
        <a:bodyPr/>
        <a:lstStyle/>
        <a:p>
          <a:r>
            <a:rPr lang="tr-TR" sz="2000" dirty="0" smtClean="0"/>
            <a:t>KALİTE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/>
      <dgm:t>
        <a:bodyPr/>
        <a:lstStyle/>
        <a:p>
          <a:r>
            <a:rPr lang="tr-TR" sz="2000" dirty="0" smtClean="0"/>
            <a:t>PROTOKOLLER</a:t>
          </a:r>
          <a:endParaRPr lang="tr-TR" sz="20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/>
      <dgm:t>
        <a:bodyPr/>
        <a:lstStyle/>
        <a:p>
          <a:r>
            <a:rPr lang="tr-TR" sz="2000" dirty="0" smtClean="0"/>
            <a:t>TG-142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72149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67336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469FE35-AA2A-9744-A0EC-4D372DED965B}" type="presOf" srcId="{48B88EFD-BD75-9749-83D5-5FE5F159719B}" destId="{7F0E1898-871E-8947-8B2F-8943D075A188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157155A6-E269-8D4E-BF3B-BF12F1B2CCED}" type="presOf" srcId="{E03811E4-67FD-9A4C-84C6-8B9EA78DAF9E}" destId="{5A491F37-569A-AF42-B225-6917F84D0A39}" srcOrd="0" destOrd="0" presId="urn:microsoft.com/office/officeart/2005/8/layout/chevron1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13E62F03-7C97-0F48-AB10-6C2095F17156}" type="presOf" srcId="{7C62E6E2-964C-2849-8754-8F8C1E70AD38}" destId="{CC2B4513-C02B-B446-B786-731B20D6A02C}" srcOrd="0" destOrd="0" presId="urn:microsoft.com/office/officeart/2005/8/layout/chevron1"/>
    <dgm:cxn modelId="{EA5DEFA3-E023-164A-BA1C-1F211D1096F0}" type="presOf" srcId="{DF8624E2-6843-C94A-93DA-93CBD384B120}" destId="{468EE022-7BAC-7B44-98F4-F9AA97546390}" srcOrd="0" destOrd="0" presId="urn:microsoft.com/office/officeart/2005/8/layout/chevron1"/>
    <dgm:cxn modelId="{B7925C7A-AD88-5849-A571-0C8D21645677}" type="presParOf" srcId="{CC2B4513-C02B-B446-B786-731B20D6A02C}" destId="{468EE022-7BAC-7B44-98F4-F9AA97546390}" srcOrd="0" destOrd="0" presId="urn:microsoft.com/office/officeart/2005/8/layout/chevron1"/>
    <dgm:cxn modelId="{B9ABE266-3887-3E46-A692-B5D81D5FE58F}" type="presParOf" srcId="{CC2B4513-C02B-B446-B786-731B20D6A02C}" destId="{2FA3117C-2AE5-0A43-8737-55FE3797B8F7}" srcOrd="1" destOrd="0" presId="urn:microsoft.com/office/officeart/2005/8/layout/chevron1"/>
    <dgm:cxn modelId="{C9AD3E86-2FF8-F54C-B21C-6514FA13BBC1}" type="presParOf" srcId="{CC2B4513-C02B-B446-B786-731B20D6A02C}" destId="{5A491F37-569A-AF42-B225-6917F84D0A39}" srcOrd="2" destOrd="0" presId="urn:microsoft.com/office/officeart/2005/8/layout/chevron1"/>
    <dgm:cxn modelId="{729FF256-2359-B64D-9F67-D46EBE93F464}" type="presParOf" srcId="{CC2B4513-C02B-B446-B786-731B20D6A02C}" destId="{77AC247B-CC53-114F-8AD3-49324204AA68}" srcOrd="3" destOrd="0" presId="urn:microsoft.com/office/officeart/2005/8/layout/chevron1"/>
    <dgm:cxn modelId="{4D170501-61FB-E946-8F09-30A4627C1D0B}" type="presParOf" srcId="{CC2B4513-C02B-B446-B786-731B20D6A02C}" destId="{7F0E1898-871E-8947-8B2F-8943D075A18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/>
      <dgm:t>
        <a:bodyPr/>
        <a:lstStyle/>
        <a:p>
          <a:r>
            <a:rPr lang="tr-TR" sz="2000" dirty="0" smtClean="0"/>
            <a:t>RTT EĞİTİMİ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1" custScaleY="114087" custLinFactNeighborX="49" custLinFactNeighborY="11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48C4B6BD-7153-E947-9E7F-20BBF523CE21}" type="presOf" srcId="{7C62E6E2-964C-2849-8754-8F8C1E70AD38}" destId="{CC2B4513-C02B-B446-B786-731B20D6A02C}" srcOrd="0" destOrd="0" presId="urn:microsoft.com/office/officeart/2005/8/layout/chevron1"/>
    <dgm:cxn modelId="{491746E2-3604-3C44-B3EC-B90E821361B2}" type="presOf" srcId="{DF8624E2-6843-C94A-93DA-93CBD384B120}" destId="{468EE022-7BAC-7B44-98F4-F9AA97546390}" srcOrd="0" destOrd="0" presId="urn:microsoft.com/office/officeart/2005/8/layout/chevron1"/>
    <dgm:cxn modelId="{4365F5AD-9634-6345-964E-28313AAE766E}" type="presParOf" srcId="{CC2B4513-C02B-B446-B786-731B20D6A02C}" destId="{468EE022-7BAC-7B44-98F4-F9AA97546390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tr-TR" sz="2000" dirty="0" smtClean="0"/>
            <a:t>GÖREV </a:t>
          </a:r>
        </a:p>
        <a:p>
          <a:r>
            <a:rPr lang="tr-TR" sz="2000" dirty="0" smtClean="0"/>
            <a:t>TANIMI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/>
      <dgm:t>
        <a:bodyPr/>
        <a:lstStyle/>
        <a:p>
          <a:r>
            <a:rPr lang="tr-TR" sz="2000" dirty="0" smtClean="0"/>
            <a:t>YÖNETMELİK</a:t>
          </a:r>
          <a:endParaRPr lang="tr-TR" sz="20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/>
      <dgm:t>
        <a:bodyPr/>
        <a:lstStyle/>
        <a:p>
          <a:r>
            <a:rPr lang="tr-TR" sz="2000" dirty="0" smtClean="0"/>
            <a:t>QA </a:t>
          </a:r>
          <a:r>
            <a:rPr lang="tr-TR" sz="2000" dirty="0" err="1" smtClean="0"/>
            <a:t>and</a:t>
          </a:r>
          <a:r>
            <a:rPr lang="tr-TR" sz="2000" dirty="0" smtClean="0"/>
            <a:t> QC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45123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 custLinFactNeighborX="-26690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73882" custLinFactNeighborY="18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9FFAB79-7CCE-D941-9EB2-1349A2B8C001}" type="presOf" srcId="{E03811E4-67FD-9A4C-84C6-8B9EA78DAF9E}" destId="{5A491F37-569A-AF42-B225-6917F84D0A39}" srcOrd="0" destOrd="0" presId="urn:microsoft.com/office/officeart/2005/8/layout/chevron1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4E899478-4FB3-3245-8A09-4BBAEF7CC315}" type="presOf" srcId="{48B88EFD-BD75-9749-83D5-5FE5F159719B}" destId="{7F0E1898-871E-8947-8B2F-8943D075A188}" srcOrd="0" destOrd="0" presId="urn:microsoft.com/office/officeart/2005/8/layout/chevron1"/>
    <dgm:cxn modelId="{264C71F3-F527-5848-9A86-094A4D25929F}" type="presOf" srcId="{DF8624E2-6843-C94A-93DA-93CBD384B120}" destId="{468EE022-7BAC-7B44-98F4-F9AA97546390}" srcOrd="0" destOrd="0" presId="urn:microsoft.com/office/officeart/2005/8/layout/chevron1"/>
    <dgm:cxn modelId="{FDB41C18-C580-8543-8481-4E8F39155C8E}" type="presOf" srcId="{7C62E6E2-964C-2849-8754-8F8C1E70AD38}" destId="{CC2B4513-C02B-B446-B786-731B20D6A02C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D9F4B05A-1EA0-9F41-A95A-58F328BAA417}" type="presParOf" srcId="{CC2B4513-C02B-B446-B786-731B20D6A02C}" destId="{468EE022-7BAC-7B44-98F4-F9AA97546390}" srcOrd="0" destOrd="0" presId="urn:microsoft.com/office/officeart/2005/8/layout/chevron1"/>
    <dgm:cxn modelId="{BA296888-350D-9144-84BA-E6546DFDBE7F}" type="presParOf" srcId="{CC2B4513-C02B-B446-B786-731B20D6A02C}" destId="{2FA3117C-2AE5-0A43-8737-55FE3797B8F7}" srcOrd="1" destOrd="0" presId="urn:microsoft.com/office/officeart/2005/8/layout/chevron1"/>
    <dgm:cxn modelId="{AA9AF62F-7E86-E34D-9202-F7ADCFA45ECA}" type="presParOf" srcId="{CC2B4513-C02B-B446-B786-731B20D6A02C}" destId="{5A491F37-569A-AF42-B225-6917F84D0A39}" srcOrd="2" destOrd="0" presId="urn:microsoft.com/office/officeart/2005/8/layout/chevron1"/>
    <dgm:cxn modelId="{F0C25901-E443-3249-AB1E-8EDC4065214E}" type="presParOf" srcId="{CC2B4513-C02B-B446-B786-731B20D6A02C}" destId="{77AC247B-CC53-114F-8AD3-49324204AA68}" srcOrd="3" destOrd="0" presId="urn:microsoft.com/office/officeart/2005/8/layout/chevron1"/>
    <dgm:cxn modelId="{8B3693A7-3CEC-E44B-A4A5-351431734139}" type="presParOf" srcId="{CC2B4513-C02B-B446-B786-731B20D6A02C}" destId="{7F0E1898-871E-8947-8B2F-8943D075A188}" srcOrd="4" destOrd="0" presId="urn:microsoft.com/office/officeart/2005/8/layout/chevro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>
        <a:gradFill flip="none" rotWithShape="0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tr-TR" sz="2000" dirty="0" smtClean="0"/>
            <a:t>KALİTE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/>
      <dgm:t>
        <a:bodyPr/>
        <a:lstStyle/>
        <a:p>
          <a:r>
            <a:rPr lang="tr-TR" sz="2000" dirty="0" smtClean="0"/>
            <a:t>PROTOKOLLER</a:t>
          </a:r>
          <a:endParaRPr lang="tr-TR" sz="20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/>
      <dgm:t>
        <a:bodyPr/>
        <a:lstStyle/>
        <a:p>
          <a:r>
            <a:rPr lang="tr-TR" sz="2000" dirty="0" smtClean="0"/>
            <a:t>TG-142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72149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67336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AD5F101-C1A8-D542-B981-F5694106E648}" type="presOf" srcId="{48B88EFD-BD75-9749-83D5-5FE5F159719B}" destId="{7F0E1898-871E-8947-8B2F-8943D075A188}" srcOrd="0" destOrd="0" presId="urn:microsoft.com/office/officeart/2005/8/layout/chevron1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DD1FC9AD-1D04-CD46-B66C-0F7980280D38}" type="presOf" srcId="{E03811E4-67FD-9A4C-84C6-8B9EA78DAF9E}" destId="{5A491F37-569A-AF42-B225-6917F84D0A39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33BBA8BB-9A40-4641-8E12-C94C7790C338}" type="presOf" srcId="{DF8624E2-6843-C94A-93DA-93CBD384B120}" destId="{468EE022-7BAC-7B44-98F4-F9AA97546390}" srcOrd="0" destOrd="0" presId="urn:microsoft.com/office/officeart/2005/8/layout/chevron1"/>
    <dgm:cxn modelId="{8986F4AE-2CE3-FE48-A8F3-81C54A934F74}" type="presOf" srcId="{7C62E6E2-964C-2849-8754-8F8C1E70AD38}" destId="{CC2B4513-C02B-B446-B786-731B20D6A02C}" srcOrd="0" destOrd="0" presId="urn:microsoft.com/office/officeart/2005/8/layout/chevron1"/>
    <dgm:cxn modelId="{79F18BB3-F6A5-8741-B6EA-97753C14FFAB}" type="presParOf" srcId="{CC2B4513-C02B-B446-B786-731B20D6A02C}" destId="{468EE022-7BAC-7B44-98F4-F9AA97546390}" srcOrd="0" destOrd="0" presId="urn:microsoft.com/office/officeart/2005/8/layout/chevron1"/>
    <dgm:cxn modelId="{36DB9759-75F8-E643-A0F7-68922340998C}" type="presParOf" srcId="{CC2B4513-C02B-B446-B786-731B20D6A02C}" destId="{2FA3117C-2AE5-0A43-8737-55FE3797B8F7}" srcOrd="1" destOrd="0" presId="urn:microsoft.com/office/officeart/2005/8/layout/chevron1"/>
    <dgm:cxn modelId="{1B98830D-037A-D842-A0FC-BBB5D8A160FE}" type="presParOf" srcId="{CC2B4513-C02B-B446-B786-731B20D6A02C}" destId="{5A491F37-569A-AF42-B225-6917F84D0A39}" srcOrd="2" destOrd="0" presId="urn:microsoft.com/office/officeart/2005/8/layout/chevron1"/>
    <dgm:cxn modelId="{6452E76B-89D2-9C48-84A6-A1FE94AE3FF5}" type="presParOf" srcId="{CC2B4513-C02B-B446-B786-731B20D6A02C}" destId="{77AC247B-CC53-114F-8AD3-49324204AA68}" srcOrd="3" destOrd="0" presId="urn:microsoft.com/office/officeart/2005/8/layout/chevron1"/>
    <dgm:cxn modelId="{9FB2CC50-6D48-D244-A5F1-1162185ABBBE}" type="presParOf" srcId="{CC2B4513-C02B-B446-B786-731B20D6A02C}" destId="{7F0E1898-871E-8947-8B2F-8943D075A18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/>
      <dgm:t>
        <a:bodyPr/>
        <a:lstStyle/>
        <a:p>
          <a:r>
            <a:rPr lang="tr-TR" sz="2000" dirty="0" smtClean="0"/>
            <a:t>RTT EĞİTİMİ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1" custScaleY="114087" custLinFactNeighborX="49" custLinFactNeighborY="11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22DFE70-0D78-654C-801C-5B74F0C2E2D3}" type="presOf" srcId="{DF8624E2-6843-C94A-93DA-93CBD384B120}" destId="{468EE022-7BAC-7B44-98F4-F9AA97546390}" srcOrd="0" destOrd="0" presId="urn:microsoft.com/office/officeart/2005/8/layout/chevron1"/>
    <dgm:cxn modelId="{94218A60-E8B5-C743-B458-FC2804F21CC7}" type="presOf" srcId="{7C62E6E2-964C-2849-8754-8F8C1E70AD38}" destId="{CC2B4513-C02B-B446-B786-731B20D6A02C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6EE4F7D9-5295-AE48-80E6-AADF8D1DFF0C}" type="presParOf" srcId="{CC2B4513-C02B-B446-B786-731B20D6A02C}" destId="{468EE022-7BAC-7B44-98F4-F9AA97546390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tr-TR" sz="2000" dirty="0" smtClean="0"/>
            <a:t>GÖREV </a:t>
          </a:r>
        </a:p>
        <a:p>
          <a:r>
            <a:rPr lang="tr-TR" sz="2000" dirty="0" smtClean="0"/>
            <a:t>TANIMI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/>
      <dgm:t>
        <a:bodyPr/>
        <a:lstStyle/>
        <a:p>
          <a:r>
            <a:rPr lang="tr-TR" sz="2000" dirty="0" smtClean="0"/>
            <a:t>YÖNETMELİK</a:t>
          </a:r>
          <a:endParaRPr lang="tr-TR" sz="20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/>
      <dgm:t>
        <a:bodyPr/>
        <a:lstStyle/>
        <a:p>
          <a:r>
            <a:rPr lang="tr-TR" sz="2000" dirty="0" smtClean="0"/>
            <a:t>QA </a:t>
          </a:r>
          <a:r>
            <a:rPr lang="tr-TR" sz="2000" dirty="0" err="1" smtClean="0"/>
            <a:t>and</a:t>
          </a:r>
          <a:r>
            <a:rPr lang="tr-TR" sz="2000" dirty="0" smtClean="0"/>
            <a:t> QC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45123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 custLinFactNeighborX="-26690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73882" custLinFactNeighborY="18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C429CA3-D963-6643-9959-E8EEEFB11D3C}" type="presOf" srcId="{7C62E6E2-964C-2849-8754-8F8C1E70AD38}" destId="{CC2B4513-C02B-B446-B786-731B20D6A02C}" srcOrd="0" destOrd="0" presId="urn:microsoft.com/office/officeart/2005/8/layout/chevron1"/>
    <dgm:cxn modelId="{A655BF15-A3F5-6648-AC3A-DF211F42FBB7}" type="presOf" srcId="{DF8624E2-6843-C94A-93DA-93CBD384B120}" destId="{468EE022-7BAC-7B44-98F4-F9AA97546390}" srcOrd="0" destOrd="0" presId="urn:microsoft.com/office/officeart/2005/8/layout/chevron1"/>
    <dgm:cxn modelId="{F563FEBB-CF2E-4C4F-9D3B-5274C6243561}" type="presOf" srcId="{E03811E4-67FD-9A4C-84C6-8B9EA78DAF9E}" destId="{5A491F37-569A-AF42-B225-6917F84D0A39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DAB98005-D112-314D-BD62-2B82DB198D0B}" type="presOf" srcId="{48B88EFD-BD75-9749-83D5-5FE5F159719B}" destId="{7F0E1898-871E-8947-8B2F-8943D075A188}" srcOrd="0" destOrd="0" presId="urn:microsoft.com/office/officeart/2005/8/layout/chevron1"/>
    <dgm:cxn modelId="{D50F3318-5A72-9849-9A62-A1502DCD45F4}" type="presParOf" srcId="{CC2B4513-C02B-B446-B786-731B20D6A02C}" destId="{468EE022-7BAC-7B44-98F4-F9AA97546390}" srcOrd="0" destOrd="0" presId="urn:microsoft.com/office/officeart/2005/8/layout/chevron1"/>
    <dgm:cxn modelId="{2A8DF330-4BC2-1348-AE10-DC5D70189BA4}" type="presParOf" srcId="{CC2B4513-C02B-B446-B786-731B20D6A02C}" destId="{2FA3117C-2AE5-0A43-8737-55FE3797B8F7}" srcOrd="1" destOrd="0" presId="urn:microsoft.com/office/officeart/2005/8/layout/chevron1"/>
    <dgm:cxn modelId="{425F96F7-6CD7-7A40-B7C9-94345CC5D08D}" type="presParOf" srcId="{CC2B4513-C02B-B446-B786-731B20D6A02C}" destId="{5A491F37-569A-AF42-B225-6917F84D0A39}" srcOrd="2" destOrd="0" presId="urn:microsoft.com/office/officeart/2005/8/layout/chevron1"/>
    <dgm:cxn modelId="{B93B6748-0A0B-AD41-9580-F75883F3B330}" type="presParOf" srcId="{CC2B4513-C02B-B446-B786-731B20D6A02C}" destId="{77AC247B-CC53-114F-8AD3-49324204AA68}" srcOrd="3" destOrd="0" presId="urn:microsoft.com/office/officeart/2005/8/layout/chevron1"/>
    <dgm:cxn modelId="{2A7F255D-7472-AF4D-A32E-D7E0EF914F71}" type="presParOf" srcId="{CC2B4513-C02B-B446-B786-731B20D6A02C}" destId="{7F0E1898-871E-8947-8B2F-8943D075A188}" srcOrd="4" destOrd="0" presId="urn:microsoft.com/office/officeart/2005/8/layout/chevro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/>
      <dgm:t>
        <a:bodyPr/>
        <a:lstStyle/>
        <a:p>
          <a:r>
            <a:rPr lang="tr-TR" sz="2000" dirty="0" smtClean="0"/>
            <a:t>KALİTE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>
        <a:gradFill flip="none" rotWithShape="0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tr-TR" sz="1800" dirty="0" smtClean="0"/>
            <a:t>PROTOKOLLER</a:t>
          </a:r>
          <a:endParaRPr lang="tr-TR" sz="18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/>
      <dgm:t>
        <a:bodyPr/>
        <a:lstStyle/>
        <a:p>
          <a:r>
            <a:rPr lang="tr-TR" sz="2000" dirty="0" smtClean="0"/>
            <a:t>TG-142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72149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 custScaleX="1201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46490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F6FE2A3-4A58-E546-9AD0-341FD67785EF}" type="presOf" srcId="{DF8624E2-6843-C94A-93DA-93CBD384B120}" destId="{468EE022-7BAC-7B44-98F4-F9AA97546390}" srcOrd="0" destOrd="0" presId="urn:microsoft.com/office/officeart/2005/8/layout/chevron1"/>
    <dgm:cxn modelId="{0149EF52-4CBE-184A-BF1C-7DFF745F653F}" type="presOf" srcId="{E03811E4-67FD-9A4C-84C6-8B9EA78DAF9E}" destId="{5A491F37-569A-AF42-B225-6917F84D0A39}" srcOrd="0" destOrd="0" presId="urn:microsoft.com/office/officeart/2005/8/layout/chevron1"/>
    <dgm:cxn modelId="{A2F71AEB-6EC3-6449-BF1A-AFBFFA818C38}" type="presOf" srcId="{7C62E6E2-964C-2849-8754-8F8C1E70AD38}" destId="{CC2B4513-C02B-B446-B786-731B20D6A02C}" srcOrd="0" destOrd="0" presId="urn:microsoft.com/office/officeart/2005/8/layout/chevron1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99DFA3CC-1E0B-9540-AD1F-7DCAB6265141}" type="presOf" srcId="{48B88EFD-BD75-9749-83D5-5FE5F159719B}" destId="{7F0E1898-871E-8947-8B2F-8943D075A188}" srcOrd="0" destOrd="0" presId="urn:microsoft.com/office/officeart/2005/8/layout/chevron1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CAACEB8D-A3BE-A347-AB54-FEC7B4864D02}" type="presParOf" srcId="{CC2B4513-C02B-B446-B786-731B20D6A02C}" destId="{468EE022-7BAC-7B44-98F4-F9AA97546390}" srcOrd="0" destOrd="0" presId="urn:microsoft.com/office/officeart/2005/8/layout/chevron1"/>
    <dgm:cxn modelId="{34E7B9A8-E0B6-DE4C-BD00-FD8FBAB44B35}" type="presParOf" srcId="{CC2B4513-C02B-B446-B786-731B20D6A02C}" destId="{2FA3117C-2AE5-0A43-8737-55FE3797B8F7}" srcOrd="1" destOrd="0" presId="urn:microsoft.com/office/officeart/2005/8/layout/chevron1"/>
    <dgm:cxn modelId="{A8E43965-5955-C54A-BA9F-F4EC23C2356C}" type="presParOf" srcId="{CC2B4513-C02B-B446-B786-731B20D6A02C}" destId="{5A491F37-569A-AF42-B225-6917F84D0A39}" srcOrd="2" destOrd="0" presId="urn:microsoft.com/office/officeart/2005/8/layout/chevron1"/>
    <dgm:cxn modelId="{20CA4AE2-B124-AA43-B3F7-096FF1F3DA20}" type="presParOf" srcId="{CC2B4513-C02B-B446-B786-731B20D6A02C}" destId="{77AC247B-CC53-114F-8AD3-49324204AA68}" srcOrd="3" destOrd="0" presId="urn:microsoft.com/office/officeart/2005/8/layout/chevron1"/>
    <dgm:cxn modelId="{C3D5E72C-AF09-8947-B52D-D348453790E0}" type="presParOf" srcId="{CC2B4513-C02B-B446-B786-731B20D6A02C}" destId="{7F0E1898-871E-8947-8B2F-8943D075A18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/>
      <dgm:t>
        <a:bodyPr/>
        <a:lstStyle/>
        <a:p>
          <a:r>
            <a:rPr lang="tr-TR" sz="2000" dirty="0" smtClean="0"/>
            <a:t>RTT EĞİTİMİ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1" custScaleY="114087" custLinFactNeighborX="5317" custLinFactNeighborY="1859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EE74D331-FF33-6246-AE2C-0EF96B6EF98F}" type="presOf" srcId="{DF8624E2-6843-C94A-93DA-93CBD384B120}" destId="{468EE022-7BAC-7B44-98F4-F9AA97546390}" srcOrd="0" destOrd="0" presId="urn:microsoft.com/office/officeart/2005/8/layout/chevron1"/>
    <dgm:cxn modelId="{E23597FD-79DE-224F-8BCE-819623C0E5E9}" type="presOf" srcId="{7C62E6E2-964C-2849-8754-8F8C1E70AD38}" destId="{CC2B4513-C02B-B446-B786-731B20D6A02C}" srcOrd="0" destOrd="0" presId="urn:microsoft.com/office/officeart/2005/8/layout/chevron1"/>
    <dgm:cxn modelId="{BF3E114D-4C7D-5E44-BE4B-1F359FDE4E8C}" type="presParOf" srcId="{CC2B4513-C02B-B446-B786-731B20D6A02C}" destId="{468EE022-7BAC-7B44-98F4-F9AA97546390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tr-TR" sz="2000" dirty="0" smtClean="0"/>
            <a:t>GÖREV </a:t>
          </a:r>
        </a:p>
        <a:p>
          <a:r>
            <a:rPr lang="tr-TR" sz="2000" dirty="0" smtClean="0"/>
            <a:t>TANIMI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/>
      <dgm:t>
        <a:bodyPr/>
        <a:lstStyle/>
        <a:p>
          <a:r>
            <a:rPr lang="tr-TR" sz="2000" dirty="0" smtClean="0"/>
            <a:t>YÖNETMELİK</a:t>
          </a:r>
          <a:endParaRPr lang="tr-TR" sz="20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/>
      <dgm:t>
        <a:bodyPr/>
        <a:lstStyle/>
        <a:p>
          <a:r>
            <a:rPr lang="tr-TR" sz="2000" dirty="0" smtClean="0"/>
            <a:t>QA </a:t>
          </a:r>
          <a:r>
            <a:rPr lang="tr-TR" sz="2000" dirty="0" err="1" smtClean="0"/>
            <a:t>and</a:t>
          </a:r>
          <a:r>
            <a:rPr lang="tr-TR" sz="2000" dirty="0" smtClean="0"/>
            <a:t> QC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45123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 custLinFactNeighborX="-26690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73882" custLinFactNeighborY="18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15251A4A-DD9C-AE48-B41A-DAFEF9CCA965}" type="presOf" srcId="{7C62E6E2-964C-2849-8754-8F8C1E70AD38}" destId="{CC2B4513-C02B-B446-B786-731B20D6A02C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3A182F22-8426-A44E-8CB2-BA60D53A5546}" type="presOf" srcId="{48B88EFD-BD75-9749-83D5-5FE5F159719B}" destId="{7F0E1898-871E-8947-8B2F-8943D075A188}" srcOrd="0" destOrd="0" presId="urn:microsoft.com/office/officeart/2005/8/layout/chevron1"/>
    <dgm:cxn modelId="{91A4F808-4CFD-EB46-8605-067C01ECF387}" type="presOf" srcId="{DF8624E2-6843-C94A-93DA-93CBD384B120}" destId="{468EE022-7BAC-7B44-98F4-F9AA97546390}" srcOrd="0" destOrd="0" presId="urn:microsoft.com/office/officeart/2005/8/layout/chevron1"/>
    <dgm:cxn modelId="{06E43D51-22F5-E44E-A00D-3BEFEE97DACB}" type="presOf" srcId="{E03811E4-67FD-9A4C-84C6-8B9EA78DAF9E}" destId="{5A491F37-569A-AF42-B225-6917F84D0A39}" srcOrd="0" destOrd="0" presId="urn:microsoft.com/office/officeart/2005/8/layout/chevron1"/>
    <dgm:cxn modelId="{5C4AD754-DE3A-7347-A7DC-D086AE9BEBB0}" type="presParOf" srcId="{CC2B4513-C02B-B446-B786-731B20D6A02C}" destId="{468EE022-7BAC-7B44-98F4-F9AA97546390}" srcOrd="0" destOrd="0" presId="urn:microsoft.com/office/officeart/2005/8/layout/chevron1"/>
    <dgm:cxn modelId="{5D2634E6-EC4F-664F-8BB1-E438279FD951}" type="presParOf" srcId="{CC2B4513-C02B-B446-B786-731B20D6A02C}" destId="{2FA3117C-2AE5-0A43-8737-55FE3797B8F7}" srcOrd="1" destOrd="0" presId="urn:microsoft.com/office/officeart/2005/8/layout/chevron1"/>
    <dgm:cxn modelId="{87CB7BA2-351C-D147-B469-28F0CB02C64C}" type="presParOf" srcId="{CC2B4513-C02B-B446-B786-731B20D6A02C}" destId="{5A491F37-569A-AF42-B225-6917F84D0A39}" srcOrd="2" destOrd="0" presId="urn:microsoft.com/office/officeart/2005/8/layout/chevron1"/>
    <dgm:cxn modelId="{2BDC7BF1-343D-5340-9375-882BB0BE7FF3}" type="presParOf" srcId="{CC2B4513-C02B-B446-B786-731B20D6A02C}" destId="{77AC247B-CC53-114F-8AD3-49324204AA68}" srcOrd="3" destOrd="0" presId="urn:microsoft.com/office/officeart/2005/8/layout/chevron1"/>
    <dgm:cxn modelId="{DDF9E0AD-E169-1B48-997C-D432400E9FA5}" type="presParOf" srcId="{CC2B4513-C02B-B446-B786-731B20D6A02C}" destId="{7F0E1898-871E-8947-8B2F-8943D075A188}" srcOrd="4" destOrd="0" presId="urn:microsoft.com/office/officeart/2005/8/layout/chevro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/>
      <dgm:t>
        <a:bodyPr/>
        <a:lstStyle/>
        <a:p>
          <a:r>
            <a:rPr lang="tr-TR" sz="2000" dirty="0" smtClean="0"/>
            <a:t>KALİTE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/>
      <dgm:t>
        <a:bodyPr/>
        <a:lstStyle/>
        <a:p>
          <a:r>
            <a:rPr lang="tr-TR" sz="2000" dirty="0" smtClean="0"/>
            <a:t>PROTOKOLLER</a:t>
          </a:r>
          <a:endParaRPr lang="tr-TR" sz="20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>
        <a:gradFill flip="none" rotWithShape="0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tr-TR" sz="2000" dirty="0" smtClean="0"/>
            <a:t>TG-142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72149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67336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08699C0-4B89-2242-8623-FD144CDA1A32}" type="presOf" srcId="{7C62E6E2-964C-2849-8754-8F8C1E70AD38}" destId="{CC2B4513-C02B-B446-B786-731B20D6A02C}" srcOrd="0" destOrd="0" presId="urn:microsoft.com/office/officeart/2005/8/layout/chevron1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063C6A79-B369-7D4C-BCF4-B4328E40FE58}" type="presOf" srcId="{48B88EFD-BD75-9749-83D5-5FE5F159719B}" destId="{7F0E1898-871E-8947-8B2F-8943D075A188}" srcOrd="0" destOrd="0" presId="urn:microsoft.com/office/officeart/2005/8/layout/chevron1"/>
    <dgm:cxn modelId="{82ECE459-40E0-B84E-AE8B-9211FC8715A1}" type="presOf" srcId="{E03811E4-67FD-9A4C-84C6-8B9EA78DAF9E}" destId="{5A491F37-569A-AF42-B225-6917F84D0A39}" srcOrd="0" destOrd="0" presId="urn:microsoft.com/office/officeart/2005/8/layout/chevron1"/>
    <dgm:cxn modelId="{9F96E31F-5F51-7C4E-B2FF-3D18B3806C87}" type="presOf" srcId="{DF8624E2-6843-C94A-93DA-93CBD384B120}" destId="{468EE022-7BAC-7B44-98F4-F9AA97546390}" srcOrd="0" destOrd="0" presId="urn:microsoft.com/office/officeart/2005/8/layout/chevron1"/>
    <dgm:cxn modelId="{0ABEB0CB-996E-FD47-B943-FDE6826EB979}" type="presParOf" srcId="{CC2B4513-C02B-B446-B786-731B20D6A02C}" destId="{468EE022-7BAC-7B44-98F4-F9AA97546390}" srcOrd="0" destOrd="0" presId="urn:microsoft.com/office/officeart/2005/8/layout/chevron1"/>
    <dgm:cxn modelId="{7623C7C9-7913-BB4B-B088-5B6BD5420D11}" type="presParOf" srcId="{CC2B4513-C02B-B446-B786-731B20D6A02C}" destId="{2FA3117C-2AE5-0A43-8737-55FE3797B8F7}" srcOrd="1" destOrd="0" presId="urn:microsoft.com/office/officeart/2005/8/layout/chevron1"/>
    <dgm:cxn modelId="{368A50BF-207F-9C49-BD79-2381E2AA9AF4}" type="presParOf" srcId="{CC2B4513-C02B-B446-B786-731B20D6A02C}" destId="{5A491F37-569A-AF42-B225-6917F84D0A39}" srcOrd="2" destOrd="0" presId="urn:microsoft.com/office/officeart/2005/8/layout/chevron1"/>
    <dgm:cxn modelId="{0ED235F1-0D54-9243-B5EB-00791B30358C}" type="presParOf" srcId="{CC2B4513-C02B-B446-B786-731B20D6A02C}" destId="{77AC247B-CC53-114F-8AD3-49324204AA68}" srcOrd="3" destOrd="0" presId="urn:microsoft.com/office/officeart/2005/8/layout/chevron1"/>
    <dgm:cxn modelId="{437F84D9-225A-E743-B38A-F1B89472725A}" type="presParOf" srcId="{CC2B4513-C02B-B446-B786-731B20D6A02C}" destId="{7F0E1898-871E-8947-8B2F-8943D075A18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/>
      <dgm:t>
        <a:bodyPr/>
        <a:lstStyle/>
        <a:p>
          <a:r>
            <a:rPr lang="tr-TR" sz="2000" dirty="0" smtClean="0"/>
            <a:t>RTT EĞİTİMİ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1" custScaleY="114087" custLinFactNeighborX="49" custLinFactNeighborY="11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3BFD74CD-20C2-4943-8419-1D4E42C80923}" type="presOf" srcId="{7C62E6E2-964C-2849-8754-8F8C1E70AD38}" destId="{CC2B4513-C02B-B446-B786-731B20D6A02C}" srcOrd="0" destOrd="0" presId="urn:microsoft.com/office/officeart/2005/8/layout/chevron1"/>
    <dgm:cxn modelId="{20E580B8-A4BE-0A4E-B43B-B4E47D18B99F}" type="presOf" srcId="{DF8624E2-6843-C94A-93DA-93CBD384B120}" destId="{468EE022-7BAC-7B44-98F4-F9AA97546390}" srcOrd="0" destOrd="0" presId="urn:microsoft.com/office/officeart/2005/8/layout/chevron1"/>
    <dgm:cxn modelId="{973815BD-0EB8-3543-B578-7226E081657F}" type="presParOf" srcId="{CC2B4513-C02B-B446-B786-731B20D6A02C}" destId="{468EE022-7BAC-7B44-98F4-F9AA97546390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tr-TR" sz="2000" dirty="0" smtClean="0"/>
            <a:t>GÖREV </a:t>
          </a:r>
        </a:p>
        <a:p>
          <a:r>
            <a:rPr lang="tr-TR" sz="2000" dirty="0" smtClean="0"/>
            <a:t>TANIMI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/>
      <dgm:t>
        <a:bodyPr/>
        <a:lstStyle/>
        <a:p>
          <a:r>
            <a:rPr lang="tr-TR" sz="2000" dirty="0" smtClean="0"/>
            <a:t>YÖNETMELİK</a:t>
          </a:r>
          <a:endParaRPr lang="tr-TR" sz="20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/>
      <dgm:t>
        <a:bodyPr/>
        <a:lstStyle/>
        <a:p>
          <a:r>
            <a:rPr lang="tr-TR" sz="2000" dirty="0" smtClean="0"/>
            <a:t>QA </a:t>
          </a:r>
          <a:r>
            <a:rPr lang="tr-TR" sz="2000" dirty="0" err="1" smtClean="0"/>
            <a:t>and</a:t>
          </a:r>
          <a:r>
            <a:rPr lang="tr-TR" sz="2000" dirty="0" smtClean="0"/>
            <a:t> QC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45123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 custLinFactNeighborX="-26690" custLinFactNeighborY="3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73882" custLinFactNeighborY="18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253A8C8-CE1D-DB4A-AC2A-54817B550E88}" type="presOf" srcId="{7C62E6E2-964C-2849-8754-8F8C1E70AD38}" destId="{CC2B4513-C02B-B446-B786-731B20D6A02C}" srcOrd="0" destOrd="0" presId="urn:microsoft.com/office/officeart/2005/8/layout/chevron1"/>
    <dgm:cxn modelId="{C7D0F3DD-C776-F54A-83F1-81C1CBE44768}" type="presOf" srcId="{E03811E4-67FD-9A4C-84C6-8B9EA78DAF9E}" destId="{5A491F37-569A-AF42-B225-6917F84D0A39}" srcOrd="0" destOrd="0" presId="urn:microsoft.com/office/officeart/2005/8/layout/chevron1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EEBF61DC-0F43-024D-BB5B-DC0B3192EC10}" type="presOf" srcId="{48B88EFD-BD75-9749-83D5-5FE5F159719B}" destId="{7F0E1898-871E-8947-8B2F-8943D075A188}" srcOrd="0" destOrd="0" presId="urn:microsoft.com/office/officeart/2005/8/layout/chevron1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8784C20A-0DD2-8A44-BB5C-0F966D20BF5C}" type="presOf" srcId="{DF8624E2-6843-C94A-93DA-93CBD384B120}" destId="{468EE022-7BAC-7B44-98F4-F9AA97546390}" srcOrd="0" destOrd="0" presId="urn:microsoft.com/office/officeart/2005/8/layout/chevron1"/>
    <dgm:cxn modelId="{73A5ECC2-18EE-7B49-ADF7-6BD7A96A03F9}" type="presParOf" srcId="{CC2B4513-C02B-B446-B786-731B20D6A02C}" destId="{468EE022-7BAC-7B44-98F4-F9AA97546390}" srcOrd="0" destOrd="0" presId="urn:microsoft.com/office/officeart/2005/8/layout/chevron1"/>
    <dgm:cxn modelId="{06754226-4031-5E48-A9CD-7F3743C24557}" type="presParOf" srcId="{CC2B4513-C02B-B446-B786-731B20D6A02C}" destId="{2FA3117C-2AE5-0A43-8737-55FE3797B8F7}" srcOrd="1" destOrd="0" presId="urn:microsoft.com/office/officeart/2005/8/layout/chevron1"/>
    <dgm:cxn modelId="{27D0A9B8-BEF2-B64C-9790-0912A7814C61}" type="presParOf" srcId="{CC2B4513-C02B-B446-B786-731B20D6A02C}" destId="{5A491F37-569A-AF42-B225-6917F84D0A39}" srcOrd="2" destOrd="0" presId="urn:microsoft.com/office/officeart/2005/8/layout/chevron1"/>
    <dgm:cxn modelId="{967B2A64-E5E4-9944-9195-F67094677720}" type="presParOf" srcId="{CC2B4513-C02B-B446-B786-731B20D6A02C}" destId="{77AC247B-CC53-114F-8AD3-49324204AA68}" srcOrd="3" destOrd="0" presId="urn:microsoft.com/office/officeart/2005/8/layout/chevron1"/>
    <dgm:cxn modelId="{F4C928DD-8F8E-6448-B1DF-EE84A2DF447B}" type="presParOf" srcId="{CC2B4513-C02B-B446-B786-731B20D6A02C}" destId="{7F0E1898-871E-8947-8B2F-8943D075A188}" srcOrd="4" destOrd="0" presId="urn:microsoft.com/office/officeart/2005/8/layout/chevron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/>
      <dgm:t>
        <a:bodyPr/>
        <a:lstStyle/>
        <a:p>
          <a:r>
            <a:rPr lang="tr-TR" sz="2000" dirty="0" smtClean="0"/>
            <a:t>KALİTE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E03811E4-67FD-9A4C-84C6-8B9EA78DAF9E}">
      <dgm:prSet phldrT="[Metin]" custT="1"/>
      <dgm:spPr/>
      <dgm:t>
        <a:bodyPr/>
        <a:lstStyle/>
        <a:p>
          <a:r>
            <a:rPr lang="tr-TR" sz="2000" dirty="0" smtClean="0"/>
            <a:t>PROTOKOLLER</a:t>
          </a:r>
          <a:endParaRPr lang="tr-TR" sz="2000" dirty="0"/>
        </a:p>
      </dgm:t>
    </dgm:pt>
    <dgm:pt modelId="{6AC40BBE-CCEC-8D4D-A5A0-A5B8DF89BC18}" type="parTrans" cxnId="{1151A184-B14F-254F-B927-352F7B4F6B7F}">
      <dgm:prSet/>
      <dgm:spPr/>
      <dgm:t>
        <a:bodyPr/>
        <a:lstStyle/>
        <a:p>
          <a:endParaRPr lang="tr-TR" sz="2000"/>
        </a:p>
      </dgm:t>
    </dgm:pt>
    <dgm:pt modelId="{C0A8E24F-44C4-694A-8515-A54D6C775D5B}" type="sibTrans" cxnId="{1151A184-B14F-254F-B927-352F7B4F6B7F}">
      <dgm:prSet/>
      <dgm:spPr/>
      <dgm:t>
        <a:bodyPr/>
        <a:lstStyle/>
        <a:p>
          <a:endParaRPr lang="tr-TR" sz="2000"/>
        </a:p>
      </dgm:t>
    </dgm:pt>
    <dgm:pt modelId="{48B88EFD-BD75-9749-83D5-5FE5F159719B}">
      <dgm:prSet phldrT="[Metin]" custT="1"/>
      <dgm:spPr/>
      <dgm:t>
        <a:bodyPr/>
        <a:lstStyle/>
        <a:p>
          <a:r>
            <a:rPr lang="tr-TR" sz="2000" dirty="0" smtClean="0"/>
            <a:t>TG-142</a:t>
          </a:r>
          <a:endParaRPr lang="tr-TR" sz="2000" dirty="0"/>
        </a:p>
      </dgm:t>
    </dgm:pt>
    <dgm:pt modelId="{9ECA10FA-D854-A14B-9E4A-78FF33F7870C}" type="parTrans" cxnId="{3DEF2161-B3F6-8840-B814-2F29D8E93106}">
      <dgm:prSet/>
      <dgm:spPr/>
      <dgm:t>
        <a:bodyPr/>
        <a:lstStyle/>
        <a:p>
          <a:endParaRPr lang="tr-TR" sz="2000"/>
        </a:p>
      </dgm:t>
    </dgm:pt>
    <dgm:pt modelId="{4A575BA7-70DA-6C49-9ECD-7AF485C2C2CF}" type="sibTrans" cxnId="{3DEF2161-B3F6-8840-B814-2F29D8E93106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3" custLinFactNeighborX="72149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FA3117C-2AE5-0A43-8737-55FE3797B8F7}" type="pres">
      <dgm:prSet presAssocID="{54B4595C-68D1-DA45-947F-94F112F4B3D0}" presName="parTxOnlySpace" presStyleCnt="0"/>
      <dgm:spPr/>
    </dgm:pt>
    <dgm:pt modelId="{5A491F37-569A-AF42-B225-6917F84D0A39}" type="pres">
      <dgm:prSet presAssocID="{E03811E4-67FD-9A4C-84C6-8B9EA78DAF9E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7AC247B-CC53-114F-8AD3-49324204AA68}" type="pres">
      <dgm:prSet presAssocID="{C0A8E24F-44C4-694A-8515-A54D6C775D5B}" presName="parTxOnlySpace" presStyleCnt="0"/>
      <dgm:spPr/>
    </dgm:pt>
    <dgm:pt modelId="{7F0E1898-871E-8947-8B2F-8943D075A188}" type="pres">
      <dgm:prSet presAssocID="{48B88EFD-BD75-9749-83D5-5FE5F159719B}" presName="parTxOnly" presStyleLbl="node1" presStyleIdx="2" presStyleCnt="3" custLinFactNeighborX="-67336" custLinFactNeighborY="106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3C6293E-1885-BE48-B7A3-F8DBC8089E98}" type="presOf" srcId="{E03811E4-67FD-9A4C-84C6-8B9EA78DAF9E}" destId="{5A491F37-569A-AF42-B225-6917F84D0A39}" srcOrd="0" destOrd="0" presId="urn:microsoft.com/office/officeart/2005/8/layout/chevron1"/>
    <dgm:cxn modelId="{C7B847DE-1C08-4049-8D3D-ED86E5E0EF30}" type="presOf" srcId="{DF8624E2-6843-C94A-93DA-93CBD384B120}" destId="{468EE022-7BAC-7B44-98F4-F9AA97546390}" srcOrd="0" destOrd="0" presId="urn:microsoft.com/office/officeart/2005/8/layout/chevron1"/>
    <dgm:cxn modelId="{CB0E59A2-00C6-2042-BFCC-529FE03C6CBE}" type="presOf" srcId="{7C62E6E2-964C-2849-8754-8F8C1E70AD38}" destId="{CC2B4513-C02B-B446-B786-731B20D6A02C}" srcOrd="0" destOrd="0" presId="urn:microsoft.com/office/officeart/2005/8/layout/chevron1"/>
    <dgm:cxn modelId="{458E2514-7C26-6B41-AE5C-8C463099B577}" type="presOf" srcId="{48B88EFD-BD75-9749-83D5-5FE5F159719B}" destId="{7F0E1898-871E-8947-8B2F-8943D075A188}" srcOrd="0" destOrd="0" presId="urn:microsoft.com/office/officeart/2005/8/layout/chevron1"/>
    <dgm:cxn modelId="{1151A184-B14F-254F-B927-352F7B4F6B7F}" srcId="{7C62E6E2-964C-2849-8754-8F8C1E70AD38}" destId="{E03811E4-67FD-9A4C-84C6-8B9EA78DAF9E}" srcOrd="1" destOrd="0" parTransId="{6AC40BBE-CCEC-8D4D-A5A0-A5B8DF89BC18}" sibTransId="{C0A8E24F-44C4-694A-8515-A54D6C775D5B}"/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3DEF2161-B3F6-8840-B814-2F29D8E93106}" srcId="{7C62E6E2-964C-2849-8754-8F8C1E70AD38}" destId="{48B88EFD-BD75-9749-83D5-5FE5F159719B}" srcOrd="2" destOrd="0" parTransId="{9ECA10FA-D854-A14B-9E4A-78FF33F7870C}" sibTransId="{4A575BA7-70DA-6C49-9ECD-7AF485C2C2CF}"/>
    <dgm:cxn modelId="{E4C395B7-5F4B-424F-8792-EA2099629D7A}" type="presParOf" srcId="{CC2B4513-C02B-B446-B786-731B20D6A02C}" destId="{468EE022-7BAC-7B44-98F4-F9AA97546390}" srcOrd="0" destOrd="0" presId="urn:microsoft.com/office/officeart/2005/8/layout/chevron1"/>
    <dgm:cxn modelId="{F4F8C842-A51E-5949-98A5-A791EBCDF309}" type="presParOf" srcId="{CC2B4513-C02B-B446-B786-731B20D6A02C}" destId="{2FA3117C-2AE5-0A43-8737-55FE3797B8F7}" srcOrd="1" destOrd="0" presId="urn:microsoft.com/office/officeart/2005/8/layout/chevron1"/>
    <dgm:cxn modelId="{F43AC3E5-9ED0-3F46-8FC9-09D210E4B02E}" type="presParOf" srcId="{CC2B4513-C02B-B446-B786-731B20D6A02C}" destId="{5A491F37-569A-AF42-B225-6917F84D0A39}" srcOrd="2" destOrd="0" presId="urn:microsoft.com/office/officeart/2005/8/layout/chevron1"/>
    <dgm:cxn modelId="{5B7084DB-9849-7A44-86BC-F8FA8BB05188}" type="presParOf" srcId="{CC2B4513-C02B-B446-B786-731B20D6A02C}" destId="{77AC247B-CC53-114F-8AD3-49324204AA68}" srcOrd="3" destOrd="0" presId="urn:microsoft.com/office/officeart/2005/8/layout/chevron1"/>
    <dgm:cxn modelId="{CE77BF54-57CB-8E4A-BD2B-CE42969B0D8C}" type="presParOf" srcId="{CC2B4513-C02B-B446-B786-731B20D6A02C}" destId="{7F0E1898-871E-8947-8B2F-8943D075A188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C62E6E2-964C-2849-8754-8F8C1E70AD38}" type="doc">
      <dgm:prSet loTypeId="urn:microsoft.com/office/officeart/2005/8/layout/chevron1" loCatId="" qsTypeId="urn:microsoft.com/office/officeart/2005/8/quickstyle/simple4" qsCatId="simple" csTypeId="urn:microsoft.com/office/officeart/2005/8/colors/accent1_2" csCatId="accent1" phldr="1"/>
      <dgm:spPr/>
    </dgm:pt>
    <dgm:pt modelId="{DF8624E2-6843-C94A-93DA-93CBD384B120}">
      <dgm:prSet phldrT="[Metin]" custT="1"/>
      <dgm:spPr>
        <a:gradFill flip="none" rotWithShape="0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</dgm:spPr>
      <dgm:t>
        <a:bodyPr/>
        <a:lstStyle/>
        <a:p>
          <a:r>
            <a:rPr lang="tr-TR" sz="2000" dirty="0" smtClean="0"/>
            <a:t>RTT EĞİTİMİ</a:t>
          </a:r>
          <a:endParaRPr lang="tr-TR" sz="2000" dirty="0"/>
        </a:p>
      </dgm:t>
    </dgm:pt>
    <dgm:pt modelId="{FD376072-C4CB-2545-9F22-3FE197367A6F}" type="parTrans" cxnId="{FAAB7005-35DE-E64B-885A-68703EDF5629}">
      <dgm:prSet/>
      <dgm:spPr/>
      <dgm:t>
        <a:bodyPr/>
        <a:lstStyle/>
        <a:p>
          <a:endParaRPr lang="tr-TR" sz="2000"/>
        </a:p>
      </dgm:t>
    </dgm:pt>
    <dgm:pt modelId="{54B4595C-68D1-DA45-947F-94F112F4B3D0}" type="sibTrans" cxnId="{FAAB7005-35DE-E64B-885A-68703EDF5629}">
      <dgm:prSet/>
      <dgm:spPr/>
      <dgm:t>
        <a:bodyPr/>
        <a:lstStyle/>
        <a:p>
          <a:endParaRPr lang="tr-TR" sz="2000"/>
        </a:p>
      </dgm:t>
    </dgm:pt>
    <dgm:pt modelId="{CC2B4513-C02B-B446-B786-731B20D6A02C}" type="pres">
      <dgm:prSet presAssocID="{7C62E6E2-964C-2849-8754-8F8C1E70AD38}" presName="Name0" presStyleCnt="0">
        <dgm:presLayoutVars>
          <dgm:dir/>
          <dgm:animLvl val="lvl"/>
          <dgm:resizeHandles val="exact"/>
        </dgm:presLayoutVars>
      </dgm:prSet>
      <dgm:spPr/>
    </dgm:pt>
    <dgm:pt modelId="{468EE022-7BAC-7B44-98F4-F9AA97546390}" type="pres">
      <dgm:prSet presAssocID="{DF8624E2-6843-C94A-93DA-93CBD384B120}" presName="parTxOnly" presStyleLbl="node1" presStyleIdx="0" presStyleCnt="1" custScaleY="114087" custLinFactNeighborX="49" custLinFactNeighborY="11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AAB7005-35DE-E64B-885A-68703EDF5629}" srcId="{7C62E6E2-964C-2849-8754-8F8C1E70AD38}" destId="{DF8624E2-6843-C94A-93DA-93CBD384B120}" srcOrd="0" destOrd="0" parTransId="{FD376072-C4CB-2545-9F22-3FE197367A6F}" sibTransId="{54B4595C-68D1-DA45-947F-94F112F4B3D0}"/>
    <dgm:cxn modelId="{121F5114-F090-9C47-9647-D3CF7ED9BB90}" type="presOf" srcId="{7C62E6E2-964C-2849-8754-8F8C1E70AD38}" destId="{CC2B4513-C02B-B446-B786-731B20D6A02C}" srcOrd="0" destOrd="0" presId="urn:microsoft.com/office/officeart/2005/8/layout/chevron1"/>
    <dgm:cxn modelId="{B055E85A-F953-8547-8562-471479D9FDF7}" type="presOf" srcId="{DF8624E2-6843-C94A-93DA-93CBD384B120}" destId="{468EE022-7BAC-7B44-98F4-F9AA97546390}" srcOrd="0" destOrd="0" presId="urn:microsoft.com/office/officeart/2005/8/layout/chevron1"/>
    <dgm:cxn modelId="{2C403921-558F-A142-8E5A-9807BA46D07D}" type="presParOf" srcId="{CC2B4513-C02B-B446-B786-731B20D6A02C}" destId="{468EE022-7BAC-7B44-98F4-F9AA97546390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91249" y="436565"/>
          <a:ext cx="1986120" cy="794448"/>
        </a:xfrm>
        <a:prstGeom prst="chevron">
          <a:avLst/>
        </a:prstGeom>
        <a:gradFill flip="none" rotWithShape="1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GÖREV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TANIMI</a:t>
          </a:r>
          <a:endParaRPr lang="tr-TR" sz="2000" kern="1200" dirty="0"/>
        </a:p>
      </dsp:txBody>
      <dsp:txXfrm>
        <a:off x="488473" y="436565"/>
        <a:ext cx="1191672" cy="794448"/>
      </dsp:txXfrm>
    </dsp:sp>
    <dsp:sp modelId="{5A491F37-569A-AF42-B225-6917F84D0A39}">
      <dsp:nvSpPr>
        <dsp:cNvPr id="0" name=""/>
        <dsp:cNvSpPr/>
      </dsp:nvSpPr>
      <dsp:spPr>
        <a:xfrm>
          <a:off x="1736129" y="436565"/>
          <a:ext cx="1986120" cy="79444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YÖNETMELİK</a:t>
          </a:r>
          <a:endParaRPr lang="tr-TR" sz="2000" kern="1200" dirty="0"/>
        </a:p>
      </dsp:txBody>
      <dsp:txXfrm>
        <a:off x="2133353" y="436565"/>
        <a:ext cx="1191672" cy="794448"/>
      </dsp:txXfrm>
    </dsp:sp>
    <dsp:sp modelId="{7F0E1898-871E-8947-8B2F-8943D075A188}">
      <dsp:nvSpPr>
        <dsp:cNvPr id="0" name=""/>
        <dsp:cNvSpPr/>
      </dsp:nvSpPr>
      <dsp:spPr>
        <a:xfrm>
          <a:off x="3429908" y="426070"/>
          <a:ext cx="1986120" cy="79444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QA </a:t>
          </a:r>
          <a:r>
            <a:rPr lang="tr-TR" sz="2000" kern="1200" dirty="0" err="1" smtClean="0"/>
            <a:t>and</a:t>
          </a:r>
          <a:r>
            <a:rPr lang="tr-TR" sz="2000" kern="1200" dirty="0" smtClean="0"/>
            <a:t> QC</a:t>
          </a:r>
          <a:endParaRPr lang="tr-TR" sz="2000" kern="1200" dirty="0"/>
        </a:p>
      </dsp:txBody>
      <dsp:txXfrm>
        <a:off x="3827132" y="426070"/>
        <a:ext cx="1191672" cy="7944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47727" y="3501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KALİTE</a:t>
          </a:r>
          <a:endParaRPr lang="tr-TR" sz="2000" kern="1200" dirty="0"/>
        </a:p>
      </dsp:txBody>
      <dsp:txXfrm>
        <a:off x="552627" y="35012"/>
        <a:ext cx="1214702" cy="809800"/>
      </dsp:txXfrm>
    </dsp:sp>
    <dsp:sp modelId="{5A491F37-569A-AF42-B225-6917F84D0A39}">
      <dsp:nvSpPr>
        <dsp:cNvPr id="0" name=""/>
        <dsp:cNvSpPr/>
      </dsp:nvSpPr>
      <dsp:spPr>
        <a:xfrm>
          <a:off x="1823713" y="2637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PROTOKOLLER</a:t>
          </a:r>
          <a:endParaRPr lang="tr-TR" sz="2000" kern="1200" dirty="0"/>
        </a:p>
      </dsp:txBody>
      <dsp:txXfrm>
        <a:off x="2228613" y="26372"/>
        <a:ext cx="1214702" cy="809800"/>
      </dsp:txXfrm>
    </dsp:sp>
    <dsp:sp modelId="{7F0E1898-871E-8947-8B2F-8943D075A188}">
      <dsp:nvSpPr>
        <dsp:cNvPr id="0" name=""/>
        <dsp:cNvSpPr/>
      </dsp:nvSpPr>
      <dsp:spPr>
        <a:xfrm>
          <a:off x="3509444" y="3501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TG-142</a:t>
          </a:r>
          <a:endParaRPr lang="tr-TR" sz="2000" kern="1200" dirty="0"/>
        </a:p>
      </dsp:txBody>
      <dsp:txXfrm>
        <a:off x="3914344" y="35012"/>
        <a:ext cx="1214702" cy="809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967" y="0"/>
          <a:ext cx="2012506" cy="86254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RTT EĞİTİMİ</a:t>
          </a:r>
          <a:endParaRPr lang="tr-TR" sz="2000" kern="1200" dirty="0"/>
        </a:p>
      </dsp:txBody>
      <dsp:txXfrm>
        <a:off x="433240" y="0"/>
        <a:ext cx="1149961" cy="86254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91249" y="436565"/>
          <a:ext cx="1986120" cy="794448"/>
        </a:xfrm>
        <a:prstGeom prst="chevron">
          <a:avLst/>
        </a:prstGeom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GÖREV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TANIMI</a:t>
          </a:r>
          <a:endParaRPr lang="tr-TR" sz="2000" kern="1200" dirty="0"/>
        </a:p>
      </dsp:txBody>
      <dsp:txXfrm>
        <a:off x="488473" y="436565"/>
        <a:ext cx="1191672" cy="794448"/>
      </dsp:txXfrm>
    </dsp:sp>
    <dsp:sp modelId="{5A491F37-569A-AF42-B225-6917F84D0A39}">
      <dsp:nvSpPr>
        <dsp:cNvPr id="0" name=""/>
        <dsp:cNvSpPr/>
      </dsp:nvSpPr>
      <dsp:spPr>
        <a:xfrm>
          <a:off x="1736129" y="436565"/>
          <a:ext cx="1986120" cy="794448"/>
        </a:xfrm>
        <a:prstGeom prst="chevron">
          <a:avLst/>
        </a:prstGeom>
        <a:gradFill flip="none" rotWithShape="0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/>
            <a:t>YÖNETMELİK</a:t>
          </a:r>
          <a:endParaRPr lang="tr-TR" sz="1600" kern="1200" dirty="0"/>
        </a:p>
      </dsp:txBody>
      <dsp:txXfrm>
        <a:off x="2133353" y="436565"/>
        <a:ext cx="1191672" cy="794448"/>
      </dsp:txXfrm>
    </dsp:sp>
    <dsp:sp modelId="{7F0E1898-871E-8947-8B2F-8943D075A188}">
      <dsp:nvSpPr>
        <dsp:cNvPr id="0" name=""/>
        <dsp:cNvSpPr/>
      </dsp:nvSpPr>
      <dsp:spPr>
        <a:xfrm>
          <a:off x="3429908" y="426070"/>
          <a:ext cx="1986120" cy="79444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QA </a:t>
          </a:r>
          <a:r>
            <a:rPr lang="tr-TR" sz="2000" kern="1200" dirty="0" err="1" smtClean="0"/>
            <a:t>and</a:t>
          </a:r>
          <a:r>
            <a:rPr lang="tr-TR" sz="2000" kern="1200" dirty="0" smtClean="0"/>
            <a:t> QC</a:t>
          </a:r>
          <a:endParaRPr lang="tr-TR" sz="2000" kern="1200" dirty="0"/>
        </a:p>
      </dsp:txBody>
      <dsp:txXfrm>
        <a:off x="3827132" y="426070"/>
        <a:ext cx="1191672" cy="7944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47727" y="3501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KALİTE</a:t>
          </a:r>
          <a:endParaRPr lang="tr-TR" sz="2000" kern="1200" dirty="0"/>
        </a:p>
      </dsp:txBody>
      <dsp:txXfrm>
        <a:off x="552627" y="35012"/>
        <a:ext cx="1214702" cy="809800"/>
      </dsp:txXfrm>
    </dsp:sp>
    <dsp:sp modelId="{5A491F37-569A-AF42-B225-6917F84D0A39}">
      <dsp:nvSpPr>
        <dsp:cNvPr id="0" name=""/>
        <dsp:cNvSpPr/>
      </dsp:nvSpPr>
      <dsp:spPr>
        <a:xfrm>
          <a:off x="1823713" y="2637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PROTOKOLLER</a:t>
          </a:r>
          <a:endParaRPr lang="tr-TR" sz="2000" kern="1200" dirty="0"/>
        </a:p>
      </dsp:txBody>
      <dsp:txXfrm>
        <a:off x="2228613" y="26372"/>
        <a:ext cx="1214702" cy="809800"/>
      </dsp:txXfrm>
    </dsp:sp>
    <dsp:sp modelId="{7F0E1898-871E-8947-8B2F-8943D075A188}">
      <dsp:nvSpPr>
        <dsp:cNvPr id="0" name=""/>
        <dsp:cNvSpPr/>
      </dsp:nvSpPr>
      <dsp:spPr>
        <a:xfrm>
          <a:off x="3509444" y="3501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TG-142</a:t>
          </a:r>
          <a:endParaRPr lang="tr-TR" sz="2000" kern="1200" dirty="0"/>
        </a:p>
      </dsp:txBody>
      <dsp:txXfrm>
        <a:off x="3914344" y="35012"/>
        <a:ext cx="1214702" cy="8098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967" y="0"/>
          <a:ext cx="2012506" cy="86254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RTT EĞİTİMİ</a:t>
          </a:r>
          <a:endParaRPr lang="tr-TR" sz="2000" kern="1200" dirty="0"/>
        </a:p>
      </dsp:txBody>
      <dsp:txXfrm>
        <a:off x="433240" y="0"/>
        <a:ext cx="1149961" cy="86254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91249" y="436565"/>
          <a:ext cx="1986120" cy="794448"/>
        </a:xfrm>
        <a:prstGeom prst="chevron">
          <a:avLst/>
        </a:prstGeom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GÖREV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TANIMI</a:t>
          </a:r>
          <a:endParaRPr lang="tr-TR" sz="2000" kern="1200" dirty="0"/>
        </a:p>
      </dsp:txBody>
      <dsp:txXfrm>
        <a:off x="488473" y="436565"/>
        <a:ext cx="1191672" cy="794448"/>
      </dsp:txXfrm>
    </dsp:sp>
    <dsp:sp modelId="{5A491F37-569A-AF42-B225-6917F84D0A39}">
      <dsp:nvSpPr>
        <dsp:cNvPr id="0" name=""/>
        <dsp:cNvSpPr/>
      </dsp:nvSpPr>
      <dsp:spPr>
        <a:xfrm>
          <a:off x="1736129" y="436565"/>
          <a:ext cx="1986120" cy="79444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YÖNETMELİK</a:t>
          </a:r>
          <a:endParaRPr lang="tr-TR" sz="2000" kern="1200" dirty="0"/>
        </a:p>
      </dsp:txBody>
      <dsp:txXfrm>
        <a:off x="2133353" y="436565"/>
        <a:ext cx="1191672" cy="794448"/>
      </dsp:txXfrm>
    </dsp:sp>
    <dsp:sp modelId="{7F0E1898-871E-8947-8B2F-8943D075A188}">
      <dsp:nvSpPr>
        <dsp:cNvPr id="0" name=""/>
        <dsp:cNvSpPr/>
      </dsp:nvSpPr>
      <dsp:spPr>
        <a:xfrm>
          <a:off x="3429908" y="426070"/>
          <a:ext cx="1986120" cy="794448"/>
        </a:xfrm>
        <a:prstGeom prst="chevron">
          <a:avLst/>
        </a:prstGeom>
        <a:gradFill flip="none" rotWithShape="0">
          <a:gsLst>
            <a:gs pos="0">
              <a:schemeClr val="accent6">
                <a:lumMod val="40000"/>
                <a:lumOff val="60000"/>
              </a:schemeClr>
            </a:gs>
            <a:gs pos="46000">
              <a:schemeClr val="accent6">
                <a:lumMod val="95000"/>
                <a:lumOff val="5000"/>
              </a:schemeClr>
            </a:gs>
            <a:gs pos="100000">
              <a:schemeClr val="accent6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QA </a:t>
          </a:r>
          <a:r>
            <a:rPr lang="tr-TR" sz="2000" kern="1200" dirty="0" err="1" smtClean="0"/>
            <a:t>and</a:t>
          </a:r>
          <a:r>
            <a:rPr lang="tr-TR" sz="2000" kern="1200" dirty="0" smtClean="0"/>
            <a:t> QC</a:t>
          </a:r>
          <a:endParaRPr lang="tr-TR" sz="2000" kern="1200" dirty="0"/>
        </a:p>
      </dsp:txBody>
      <dsp:txXfrm>
        <a:off x="3827132" y="426070"/>
        <a:ext cx="1191672" cy="7944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47727" y="3501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KALİTE</a:t>
          </a:r>
          <a:endParaRPr lang="tr-TR" sz="2000" kern="1200" dirty="0"/>
        </a:p>
      </dsp:txBody>
      <dsp:txXfrm>
        <a:off x="552627" y="35012"/>
        <a:ext cx="1214702" cy="809800"/>
      </dsp:txXfrm>
    </dsp:sp>
    <dsp:sp modelId="{5A491F37-569A-AF42-B225-6917F84D0A39}">
      <dsp:nvSpPr>
        <dsp:cNvPr id="0" name=""/>
        <dsp:cNvSpPr/>
      </dsp:nvSpPr>
      <dsp:spPr>
        <a:xfrm>
          <a:off x="1823713" y="2637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PROTOKOLLER</a:t>
          </a:r>
          <a:endParaRPr lang="tr-TR" sz="2000" kern="1200" dirty="0"/>
        </a:p>
      </dsp:txBody>
      <dsp:txXfrm>
        <a:off x="2228613" y="26372"/>
        <a:ext cx="1214702" cy="809800"/>
      </dsp:txXfrm>
    </dsp:sp>
    <dsp:sp modelId="{7F0E1898-871E-8947-8B2F-8943D075A188}">
      <dsp:nvSpPr>
        <dsp:cNvPr id="0" name=""/>
        <dsp:cNvSpPr/>
      </dsp:nvSpPr>
      <dsp:spPr>
        <a:xfrm>
          <a:off x="3509444" y="3501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TG-142</a:t>
          </a:r>
          <a:endParaRPr lang="tr-TR" sz="2000" kern="1200" dirty="0"/>
        </a:p>
      </dsp:txBody>
      <dsp:txXfrm>
        <a:off x="3914344" y="35012"/>
        <a:ext cx="1214702" cy="8098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967" y="0"/>
          <a:ext cx="2012506" cy="86254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RTT EĞİTİMİ</a:t>
          </a:r>
          <a:endParaRPr lang="tr-TR" sz="2000" kern="1200" dirty="0"/>
        </a:p>
      </dsp:txBody>
      <dsp:txXfrm>
        <a:off x="433240" y="0"/>
        <a:ext cx="1149961" cy="86254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91249" y="436565"/>
          <a:ext cx="1986120" cy="794448"/>
        </a:xfrm>
        <a:prstGeom prst="chevron">
          <a:avLst/>
        </a:prstGeom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GÖREV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TANIMI</a:t>
          </a:r>
          <a:endParaRPr lang="tr-TR" sz="2000" kern="1200" dirty="0"/>
        </a:p>
      </dsp:txBody>
      <dsp:txXfrm>
        <a:off x="488473" y="436565"/>
        <a:ext cx="1191672" cy="794448"/>
      </dsp:txXfrm>
    </dsp:sp>
    <dsp:sp modelId="{5A491F37-569A-AF42-B225-6917F84D0A39}">
      <dsp:nvSpPr>
        <dsp:cNvPr id="0" name=""/>
        <dsp:cNvSpPr/>
      </dsp:nvSpPr>
      <dsp:spPr>
        <a:xfrm>
          <a:off x="1736129" y="436565"/>
          <a:ext cx="1986120" cy="79444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YÖNETMELİK</a:t>
          </a:r>
          <a:endParaRPr lang="tr-TR" sz="2000" kern="1200" dirty="0"/>
        </a:p>
      </dsp:txBody>
      <dsp:txXfrm>
        <a:off x="2133353" y="436565"/>
        <a:ext cx="1191672" cy="794448"/>
      </dsp:txXfrm>
    </dsp:sp>
    <dsp:sp modelId="{7F0E1898-871E-8947-8B2F-8943D075A188}">
      <dsp:nvSpPr>
        <dsp:cNvPr id="0" name=""/>
        <dsp:cNvSpPr/>
      </dsp:nvSpPr>
      <dsp:spPr>
        <a:xfrm>
          <a:off x="3429908" y="426070"/>
          <a:ext cx="1986120" cy="79444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QA </a:t>
          </a:r>
          <a:r>
            <a:rPr lang="tr-TR" sz="2000" kern="1200" dirty="0" err="1" smtClean="0"/>
            <a:t>and</a:t>
          </a:r>
          <a:r>
            <a:rPr lang="tr-TR" sz="2000" kern="1200" dirty="0" smtClean="0"/>
            <a:t> QC</a:t>
          </a:r>
          <a:endParaRPr lang="tr-TR" sz="2000" kern="1200" dirty="0"/>
        </a:p>
      </dsp:txBody>
      <dsp:txXfrm>
        <a:off x="3827132" y="426070"/>
        <a:ext cx="1191672" cy="79444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47727" y="35012"/>
          <a:ext cx="2024502" cy="809800"/>
        </a:xfrm>
        <a:prstGeom prst="chevron">
          <a:avLst/>
        </a:prstGeom>
        <a:gradFill flip="none" rotWithShape="0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KALİTE</a:t>
          </a:r>
          <a:endParaRPr lang="tr-TR" sz="2000" kern="1200" dirty="0"/>
        </a:p>
      </dsp:txBody>
      <dsp:txXfrm>
        <a:off x="552627" y="35012"/>
        <a:ext cx="1214702" cy="809800"/>
      </dsp:txXfrm>
    </dsp:sp>
    <dsp:sp modelId="{5A491F37-569A-AF42-B225-6917F84D0A39}">
      <dsp:nvSpPr>
        <dsp:cNvPr id="0" name=""/>
        <dsp:cNvSpPr/>
      </dsp:nvSpPr>
      <dsp:spPr>
        <a:xfrm>
          <a:off x="1823713" y="2637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PROTOKOLLER</a:t>
          </a:r>
          <a:endParaRPr lang="tr-TR" sz="2000" kern="1200" dirty="0"/>
        </a:p>
      </dsp:txBody>
      <dsp:txXfrm>
        <a:off x="2228613" y="26372"/>
        <a:ext cx="1214702" cy="809800"/>
      </dsp:txXfrm>
    </dsp:sp>
    <dsp:sp modelId="{7F0E1898-871E-8947-8B2F-8943D075A188}">
      <dsp:nvSpPr>
        <dsp:cNvPr id="0" name=""/>
        <dsp:cNvSpPr/>
      </dsp:nvSpPr>
      <dsp:spPr>
        <a:xfrm>
          <a:off x="3509444" y="3501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TG-142</a:t>
          </a:r>
          <a:endParaRPr lang="tr-TR" sz="2000" kern="1200" dirty="0"/>
        </a:p>
      </dsp:txBody>
      <dsp:txXfrm>
        <a:off x="3914344" y="35012"/>
        <a:ext cx="1214702" cy="8098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967" y="0"/>
          <a:ext cx="2012506" cy="86254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RTT EĞİTİMİ</a:t>
          </a:r>
          <a:endParaRPr lang="tr-TR" sz="2000" kern="1200" dirty="0"/>
        </a:p>
      </dsp:txBody>
      <dsp:txXfrm>
        <a:off x="433240" y="0"/>
        <a:ext cx="1149961" cy="86254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91249" y="436565"/>
          <a:ext cx="1986120" cy="794448"/>
        </a:xfrm>
        <a:prstGeom prst="chevron">
          <a:avLst/>
        </a:prstGeom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GÖREV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TANIMI</a:t>
          </a:r>
          <a:endParaRPr lang="tr-TR" sz="2000" kern="1200" dirty="0"/>
        </a:p>
      </dsp:txBody>
      <dsp:txXfrm>
        <a:off x="488473" y="436565"/>
        <a:ext cx="1191672" cy="794448"/>
      </dsp:txXfrm>
    </dsp:sp>
    <dsp:sp modelId="{5A491F37-569A-AF42-B225-6917F84D0A39}">
      <dsp:nvSpPr>
        <dsp:cNvPr id="0" name=""/>
        <dsp:cNvSpPr/>
      </dsp:nvSpPr>
      <dsp:spPr>
        <a:xfrm>
          <a:off x="1736129" y="436565"/>
          <a:ext cx="1986120" cy="79444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YÖNETMELİK</a:t>
          </a:r>
          <a:endParaRPr lang="tr-TR" sz="2000" kern="1200" dirty="0"/>
        </a:p>
      </dsp:txBody>
      <dsp:txXfrm>
        <a:off x="2133353" y="436565"/>
        <a:ext cx="1191672" cy="794448"/>
      </dsp:txXfrm>
    </dsp:sp>
    <dsp:sp modelId="{7F0E1898-871E-8947-8B2F-8943D075A188}">
      <dsp:nvSpPr>
        <dsp:cNvPr id="0" name=""/>
        <dsp:cNvSpPr/>
      </dsp:nvSpPr>
      <dsp:spPr>
        <a:xfrm>
          <a:off x="3429908" y="426070"/>
          <a:ext cx="1986120" cy="79444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QA </a:t>
          </a:r>
          <a:r>
            <a:rPr lang="tr-TR" sz="2000" kern="1200" dirty="0" err="1" smtClean="0"/>
            <a:t>and</a:t>
          </a:r>
          <a:r>
            <a:rPr lang="tr-TR" sz="2000" kern="1200" dirty="0" smtClean="0"/>
            <a:t> QC</a:t>
          </a:r>
          <a:endParaRPr lang="tr-TR" sz="2000" kern="1200" dirty="0"/>
        </a:p>
      </dsp:txBody>
      <dsp:txXfrm>
        <a:off x="3827132" y="426070"/>
        <a:ext cx="1191672" cy="79444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37325" y="61574"/>
          <a:ext cx="1888797" cy="75551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KALİTE</a:t>
          </a:r>
          <a:endParaRPr lang="tr-TR" sz="2000" kern="1200" dirty="0"/>
        </a:p>
      </dsp:txBody>
      <dsp:txXfrm>
        <a:off x="515084" y="61574"/>
        <a:ext cx="1133279" cy="755518"/>
      </dsp:txXfrm>
    </dsp:sp>
    <dsp:sp modelId="{5A491F37-569A-AF42-B225-6917F84D0A39}">
      <dsp:nvSpPr>
        <dsp:cNvPr id="0" name=""/>
        <dsp:cNvSpPr/>
      </dsp:nvSpPr>
      <dsp:spPr>
        <a:xfrm>
          <a:off x="1700967" y="53513"/>
          <a:ext cx="2269994" cy="755518"/>
        </a:xfrm>
        <a:prstGeom prst="chevron">
          <a:avLst/>
        </a:prstGeom>
        <a:gradFill flip="none" rotWithShape="0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 smtClean="0"/>
            <a:t>PROTOKOLLER</a:t>
          </a:r>
          <a:endParaRPr lang="tr-TR" sz="1800" kern="1200" dirty="0"/>
        </a:p>
      </dsp:txBody>
      <dsp:txXfrm>
        <a:off x="2078726" y="53513"/>
        <a:ext cx="1514476" cy="755518"/>
      </dsp:txXfrm>
    </dsp:sp>
    <dsp:sp modelId="{7F0E1898-871E-8947-8B2F-8943D075A188}">
      <dsp:nvSpPr>
        <dsp:cNvPr id="0" name=""/>
        <dsp:cNvSpPr/>
      </dsp:nvSpPr>
      <dsp:spPr>
        <a:xfrm>
          <a:off x="3694272" y="53513"/>
          <a:ext cx="1888797" cy="75551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TG-142</a:t>
          </a:r>
          <a:endParaRPr lang="tr-TR" sz="2000" kern="1200" dirty="0"/>
        </a:p>
      </dsp:txBody>
      <dsp:txXfrm>
        <a:off x="4072031" y="53513"/>
        <a:ext cx="1133279" cy="755518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0" y="79333"/>
          <a:ext cx="1716259" cy="783211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RTT EĞİTİMİ</a:t>
          </a:r>
          <a:endParaRPr lang="tr-TR" sz="2000" kern="1200" dirty="0"/>
        </a:p>
      </dsp:txBody>
      <dsp:txXfrm>
        <a:off x="391606" y="79333"/>
        <a:ext cx="933048" cy="783211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91249" y="436565"/>
          <a:ext cx="1986120" cy="794448"/>
        </a:xfrm>
        <a:prstGeom prst="chevron">
          <a:avLst/>
        </a:prstGeom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GÖREV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TANIMI</a:t>
          </a:r>
          <a:endParaRPr lang="tr-TR" sz="2000" kern="1200" dirty="0"/>
        </a:p>
      </dsp:txBody>
      <dsp:txXfrm>
        <a:off x="488473" y="436565"/>
        <a:ext cx="1191672" cy="794448"/>
      </dsp:txXfrm>
    </dsp:sp>
    <dsp:sp modelId="{5A491F37-569A-AF42-B225-6917F84D0A39}">
      <dsp:nvSpPr>
        <dsp:cNvPr id="0" name=""/>
        <dsp:cNvSpPr/>
      </dsp:nvSpPr>
      <dsp:spPr>
        <a:xfrm>
          <a:off x="1736129" y="436565"/>
          <a:ext cx="1986120" cy="79444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YÖNETMELİK</a:t>
          </a:r>
          <a:endParaRPr lang="tr-TR" sz="2000" kern="1200" dirty="0"/>
        </a:p>
      </dsp:txBody>
      <dsp:txXfrm>
        <a:off x="2133353" y="436565"/>
        <a:ext cx="1191672" cy="794448"/>
      </dsp:txXfrm>
    </dsp:sp>
    <dsp:sp modelId="{7F0E1898-871E-8947-8B2F-8943D075A188}">
      <dsp:nvSpPr>
        <dsp:cNvPr id="0" name=""/>
        <dsp:cNvSpPr/>
      </dsp:nvSpPr>
      <dsp:spPr>
        <a:xfrm>
          <a:off x="3429908" y="426070"/>
          <a:ext cx="1986120" cy="79444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QA </a:t>
          </a:r>
          <a:r>
            <a:rPr lang="tr-TR" sz="2000" kern="1200" dirty="0" err="1" smtClean="0"/>
            <a:t>and</a:t>
          </a:r>
          <a:r>
            <a:rPr lang="tr-TR" sz="2000" kern="1200" dirty="0" smtClean="0"/>
            <a:t> QC</a:t>
          </a:r>
          <a:endParaRPr lang="tr-TR" sz="2000" kern="1200" dirty="0"/>
        </a:p>
      </dsp:txBody>
      <dsp:txXfrm>
        <a:off x="3827132" y="426070"/>
        <a:ext cx="1191672" cy="794448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47727" y="3501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KALİTE</a:t>
          </a:r>
          <a:endParaRPr lang="tr-TR" sz="2000" kern="1200" dirty="0"/>
        </a:p>
      </dsp:txBody>
      <dsp:txXfrm>
        <a:off x="552627" y="35012"/>
        <a:ext cx="1214702" cy="809800"/>
      </dsp:txXfrm>
    </dsp:sp>
    <dsp:sp modelId="{5A491F37-569A-AF42-B225-6917F84D0A39}">
      <dsp:nvSpPr>
        <dsp:cNvPr id="0" name=""/>
        <dsp:cNvSpPr/>
      </dsp:nvSpPr>
      <dsp:spPr>
        <a:xfrm>
          <a:off x="1823713" y="2637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PROTOKOLLER</a:t>
          </a:r>
          <a:endParaRPr lang="tr-TR" sz="2000" kern="1200" dirty="0"/>
        </a:p>
      </dsp:txBody>
      <dsp:txXfrm>
        <a:off x="2228613" y="26372"/>
        <a:ext cx="1214702" cy="809800"/>
      </dsp:txXfrm>
    </dsp:sp>
    <dsp:sp modelId="{7F0E1898-871E-8947-8B2F-8943D075A188}">
      <dsp:nvSpPr>
        <dsp:cNvPr id="0" name=""/>
        <dsp:cNvSpPr/>
      </dsp:nvSpPr>
      <dsp:spPr>
        <a:xfrm>
          <a:off x="3509444" y="35012"/>
          <a:ext cx="2024502" cy="809800"/>
        </a:xfrm>
        <a:prstGeom prst="chevron">
          <a:avLst/>
        </a:prstGeom>
        <a:gradFill flip="none" rotWithShape="0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TG-142</a:t>
          </a:r>
          <a:endParaRPr lang="tr-TR" sz="2000" kern="1200" dirty="0"/>
        </a:p>
      </dsp:txBody>
      <dsp:txXfrm>
        <a:off x="3914344" y="35012"/>
        <a:ext cx="1214702" cy="80980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967" y="0"/>
          <a:ext cx="2012506" cy="86254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RTT EĞİTİMİ</a:t>
          </a:r>
          <a:endParaRPr lang="tr-TR" sz="2000" kern="1200" dirty="0"/>
        </a:p>
      </dsp:txBody>
      <dsp:txXfrm>
        <a:off x="433240" y="0"/>
        <a:ext cx="1149961" cy="86254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91249" y="436565"/>
          <a:ext cx="1986120" cy="794448"/>
        </a:xfrm>
        <a:prstGeom prst="chevron">
          <a:avLst/>
        </a:prstGeom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GÖREV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TANIMI</a:t>
          </a:r>
          <a:endParaRPr lang="tr-TR" sz="2000" kern="1200" dirty="0"/>
        </a:p>
      </dsp:txBody>
      <dsp:txXfrm>
        <a:off x="488473" y="436565"/>
        <a:ext cx="1191672" cy="794448"/>
      </dsp:txXfrm>
    </dsp:sp>
    <dsp:sp modelId="{5A491F37-569A-AF42-B225-6917F84D0A39}">
      <dsp:nvSpPr>
        <dsp:cNvPr id="0" name=""/>
        <dsp:cNvSpPr/>
      </dsp:nvSpPr>
      <dsp:spPr>
        <a:xfrm>
          <a:off x="1736129" y="436565"/>
          <a:ext cx="1986120" cy="79444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YÖNETMELİK</a:t>
          </a:r>
          <a:endParaRPr lang="tr-TR" sz="2000" kern="1200" dirty="0"/>
        </a:p>
      </dsp:txBody>
      <dsp:txXfrm>
        <a:off x="2133353" y="436565"/>
        <a:ext cx="1191672" cy="794448"/>
      </dsp:txXfrm>
    </dsp:sp>
    <dsp:sp modelId="{7F0E1898-871E-8947-8B2F-8943D075A188}">
      <dsp:nvSpPr>
        <dsp:cNvPr id="0" name=""/>
        <dsp:cNvSpPr/>
      </dsp:nvSpPr>
      <dsp:spPr>
        <a:xfrm>
          <a:off x="3429908" y="426070"/>
          <a:ext cx="1986120" cy="794448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QA </a:t>
          </a:r>
          <a:r>
            <a:rPr lang="tr-TR" sz="2000" kern="1200" dirty="0" err="1" smtClean="0"/>
            <a:t>and</a:t>
          </a:r>
          <a:r>
            <a:rPr lang="tr-TR" sz="2000" kern="1200" dirty="0" smtClean="0"/>
            <a:t> QC</a:t>
          </a:r>
          <a:endParaRPr lang="tr-TR" sz="2000" kern="1200" dirty="0"/>
        </a:p>
      </dsp:txBody>
      <dsp:txXfrm>
        <a:off x="3827132" y="426070"/>
        <a:ext cx="1191672" cy="79444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47727" y="3501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KALİTE</a:t>
          </a:r>
          <a:endParaRPr lang="tr-TR" sz="2000" kern="1200" dirty="0"/>
        </a:p>
      </dsp:txBody>
      <dsp:txXfrm>
        <a:off x="552627" y="35012"/>
        <a:ext cx="1214702" cy="809800"/>
      </dsp:txXfrm>
    </dsp:sp>
    <dsp:sp modelId="{5A491F37-569A-AF42-B225-6917F84D0A39}">
      <dsp:nvSpPr>
        <dsp:cNvPr id="0" name=""/>
        <dsp:cNvSpPr/>
      </dsp:nvSpPr>
      <dsp:spPr>
        <a:xfrm>
          <a:off x="1823713" y="2637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PROTOKOLLER</a:t>
          </a:r>
          <a:endParaRPr lang="tr-TR" sz="2000" kern="1200" dirty="0"/>
        </a:p>
      </dsp:txBody>
      <dsp:txXfrm>
        <a:off x="2228613" y="26372"/>
        <a:ext cx="1214702" cy="809800"/>
      </dsp:txXfrm>
    </dsp:sp>
    <dsp:sp modelId="{7F0E1898-871E-8947-8B2F-8943D075A188}">
      <dsp:nvSpPr>
        <dsp:cNvPr id="0" name=""/>
        <dsp:cNvSpPr/>
      </dsp:nvSpPr>
      <dsp:spPr>
        <a:xfrm>
          <a:off x="3509444" y="35012"/>
          <a:ext cx="2024502" cy="80980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TG-142</a:t>
          </a:r>
          <a:endParaRPr lang="tr-TR" sz="2000" kern="1200" dirty="0"/>
        </a:p>
      </dsp:txBody>
      <dsp:txXfrm>
        <a:off x="3914344" y="35012"/>
        <a:ext cx="1214702" cy="80980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8EE022-7BAC-7B44-98F4-F9AA97546390}">
      <dsp:nvSpPr>
        <dsp:cNvPr id="0" name=""/>
        <dsp:cNvSpPr/>
      </dsp:nvSpPr>
      <dsp:spPr>
        <a:xfrm>
          <a:off x="1967" y="0"/>
          <a:ext cx="2012506" cy="862545"/>
        </a:xfrm>
        <a:prstGeom prst="chevron">
          <a:avLst/>
        </a:prstGeom>
        <a:gradFill flip="none" rotWithShape="0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RTT EĞİTİMİ</a:t>
          </a:r>
          <a:endParaRPr lang="tr-TR" sz="2000" kern="1200" dirty="0"/>
        </a:p>
      </dsp:txBody>
      <dsp:txXfrm>
        <a:off x="433240" y="0"/>
        <a:ext cx="1149961" cy="8625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8C315-4932-B644-92ED-472E9A3C9700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0D630-BE5E-2D48-B6FE-D83959D9ADB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9866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0D630-BE5E-2D48-B6FE-D83959D9ADB8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6069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0D630-BE5E-2D48-B6FE-D83959D9ADB8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07518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spc="-5" dirty="0" smtClean="0">
                <a:latin typeface="Arial MT"/>
                <a:cs typeface="Arial MT"/>
              </a:rPr>
              <a:t>Kalite</a:t>
            </a:r>
            <a:r>
              <a:rPr lang="tr-TR" sz="1200" spc="5" dirty="0" smtClean="0">
                <a:latin typeface="Arial MT"/>
                <a:cs typeface="Arial MT"/>
              </a:rPr>
              <a:t> </a:t>
            </a:r>
            <a:r>
              <a:rPr lang="tr-TR" sz="1200" spc="-5" dirty="0" smtClean="0">
                <a:latin typeface="Arial MT"/>
                <a:cs typeface="Arial MT"/>
              </a:rPr>
              <a:t>temini</a:t>
            </a:r>
            <a:r>
              <a:rPr lang="tr-TR" sz="1200" spc="25" dirty="0" smtClean="0">
                <a:latin typeface="Arial MT"/>
                <a:cs typeface="Arial MT"/>
              </a:rPr>
              <a:t> </a:t>
            </a:r>
            <a:r>
              <a:rPr lang="tr-TR" sz="1200" spc="-5" dirty="0" smtClean="0">
                <a:latin typeface="Arial MT"/>
                <a:cs typeface="Arial MT"/>
              </a:rPr>
              <a:t>‘’</a:t>
            </a:r>
            <a:r>
              <a:rPr lang="tr-TR" sz="1200" spc="-90" dirty="0" smtClean="0">
                <a:latin typeface="Arial MT"/>
                <a:cs typeface="Arial MT"/>
              </a:rPr>
              <a:t> </a:t>
            </a:r>
            <a:r>
              <a:rPr lang="tr-TR" sz="1200" spc="-5" dirty="0" smtClean="0">
                <a:latin typeface="Arial MT"/>
                <a:cs typeface="Arial MT"/>
              </a:rPr>
              <a:t>En</a:t>
            </a:r>
            <a:r>
              <a:rPr lang="tr-TR" sz="1200" spc="10" dirty="0" smtClean="0">
                <a:latin typeface="Arial MT"/>
                <a:cs typeface="Arial MT"/>
              </a:rPr>
              <a:t> </a:t>
            </a:r>
            <a:r>
              <a:rPr lang="tr-TR" sz="1200" dirty="0" smtClean="0">
                <a:latin typeface="Arial MT"/>
                <a:cs typeface="Arial MT"/>
              </a:rPr>
              <a:t>iyi</a:t>
            </a:r>
            <a:r>
              <a:rPr lang="tr-TR" sz="1200" spc="10" dirty="0" smtClean="0">
                <a:latin typeface="Arial MT"/>
                <a:cs typeface="Arial MT"/>
              </a:rPr>
              <a:t> </a:t>
            </a:r>
            <a:r>
              <a:rPr lang="tr-TR" sz="1200" spc="-5" dirty="0" smtClean="0">
                <a:latin typeface="Arial MT"/>
                <a:cs typeface="Arial MT"/>
              </a:rPr>
              <a:t>tedavinin</a:t>
            </a:r>
            <a:r>
              <a:rPr lang="tr-TR" sz="1200" spc="15" dirty="0" smtClean="0">
                <a:latin typeface="Arial MT"/>
                <a:cs typeface="Arial MT"/>
              </a:rPr>
              <a:t> </a:t>
            </a:r>
            <a:r>
              <a:rPr lang="tr-TR" sz="1200" spc="-5" dirty="0" smtClean="0">
                <a:latin typeface="Arial MT"/>
                <a:cs typeface="Arial MT"/>
              </a:rPr>
              <a:t>‘’verilmesinin</a:t>
            </a:r>
            <a:r>
              <a:rPr lang="tr-TR" sz="1200" spc="30" dirty="0" smtClean="0">
                <a:latin typeface="Arial MT"/>
                <a:cs typeface="Arial MT"/>
              </a:rPr>
              <a:t> </a:t>
            </a:r>
            <a:r>
              <a:rPr lang="tr-TR" sz="1200" spc="-105" dirty="0" smtClean="0">
                <a:latin typeface="Arial MT"/>
                <a:cs typeface="Arial MT"/>
              </a:rPr>
              <a:t>sağlanmasıdır.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spc="-105" dirty="0" smtClean="0">
              <a:latin typeface="Arial MT"/>
              <a:cs typeface="Arial MT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spc="-5" dirty="0" smtClean="0">
                <a:latin typeface="Arial MT"/>
                <a:cs typeface="Arial MT"/>
              </a:rPr>
              <a:t>Modern</a:t>
            </a:r>
            <a:r>
              <a:rPr lang="tr-TR" sz="1200" spc="20" dirty="0" smtClean="0">
                <a:latin typeface="Arial MT"/>
                <a:cs typeface="Arial MT"/>
              </a:rPr>
              <a:t> </a:t>
            </a:r>
            <a:r>
              <a:rPr lang="tr-TR" sz="1200" dirty="0" smtClean="0">
                <a:latin typeface="Arial MT"/>
                <a:cs typeface="Arial MT"/>
              </a:rPr>
              <a:t>Radyoterapi</a:t>
            </a:r>
            <a:r>
              <a:rPr lang="tr-TR" sz="1200" spc="50" dirty="0" smtClean="0">
                <a:latin typeface="Arial MT"/>
                <a:cs typeface="Arial MT"/>
              </a:rPr>
              <a:t> </a:t>
            </a:r>
            <a:r>
              <a:rPr lang="tr-TR" sz="1200" spc="-5" dirty="0" smtClean="0">
                <a:latin typeface="Arial MT"/>
                <a:cs typeface="Arial MT"/>
              </a:rPr>
              <a:t>süreci</a:t>
            </a:r>
            <a:r>
              <a:rPr lang="tr-TR" sz="1200" spc="15" dirty="0" smtClean="0">
                <a:latin typeface="Arial MT"/>
                <a:cs typeface="Arial MT"/>
              </a:rPr>
              <a:t> </a:t>
            </a:r>
            <a:r>
              <a:rPr lang="tr-TR" sz="1200" spc="-5" dirty="0" err="1" smtClean="0">
                <a:latin typeface="Arial MT"/>
                <a:cs typeface="Arial MT"/>
              </a:rPr>
              <a:t>multidisipliner</a:t>
            </a:r>
            <a:r>
              <a:rPr lang="tr-TR" sz="1200" spc="25" dirty="0" smtClean="0">
                <a:latin typeface="Arial MT"/>
                <a:cs typeface="Arial MT"/>
              </a:rPr>
              <a:t> </a:t>
            </a:r>
            <a:r>
              <a:rPr lang="tr-TR" sz="1200" spc="-5" dirty="0" smtClean="0">
                <a:latin typeface="Arial MT"/>
                <a:cs typeface="Arial MT"/>
              </a:rPr>
              <a:t>bir</a:t>
            </a:r>
            <a:r>
              <a:rPr lang="tr-TR" sz="1200" dirty="0" smtClean="0">
                <a:latin typeface="Arial MT"/>
                <a:cs typeface="Arial MT"/>
              </a:rPr>
              <a:t> </a:t>
            </a:r>
            <a:r>
              <a:rPr lang="tr-TR" sz="1200" spc="-20" dirty="0" smtClean="0">
                <a:latin typeface="Arial MT"/>
                <a:cs typeface="Arial MT"/>
              </a:rPr>
              <a:t>süreçtir.</a:t>
            </a:r>
            <a:endParaRPr lang="tr-TR" sz="1200" dirty="0" smtClean="0">
              <a:latin typeface="Arial MT"/>
              <a:cs typeface="Arial MT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dirty="0" smtClean="0">
              <a:latin typeface="Arial MT"/>
              <a:cs typeface="Arial MT"/>
            </a:endParaRP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0D630-BE5E-2D48-B6FE-D83959D9ADB8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7920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0D630-BE5E-2D48-B6FE-D83959D9ADB8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5948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0D630-BE5E-2D48-B6FE-D83959D9ADB8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47336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0D630-BE5E-2D48-B6FE-D83959D9ADB8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8228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0D630-BE5E-2D48-B6FE-D83959D9ADB8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634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0D630-BE5E-2D48-B6FE-D83959D9ADB8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25639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0D630-BE5E-2D48-B6FE-D83959D9ADB8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88171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0D630-BE5E-2D48-B6FE-D83959D9ADB8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2107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0D630-BE5E-2D48-B6FE-D83959D9ADB8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6972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0D630-BE5E-2D48-B6FE-D83959D9ADB8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9197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78DE-1E9E-EB4E-AEEE-8A28F87AE69E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92CA-4D79-DD46-A8FD-008E79618E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4057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78DE-1E9E-EB4E-AEEE-8A28F87AE69E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92CA-4D79-DD46-A8FD-008E79618E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820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Ana metin stillerini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78DE-1E9E-EB4E-AEEE-8A28F87AE69E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92CA-4D79-DD46-A8FD-008E79618E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780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78DE-1E9E-EB4E-AEEE-8A28F87AE69E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92CA-4D79-DD46-A8FD-008E79618E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67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tıklayın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Ana metin stillerini düzenlemek için tıklayın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78DE-1E9E-EB4E-AEEE-8A28F87AE69E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92CA-4D79-DD46-A8FD-008E79618E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263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78DE-1E9E-EB4E-AEEE-8A28F87AE69E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92CA-4D79-DD46-A8FD-008E79618E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0483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78DE-1E9E-EB4E-AEEE-8A28F87AE69E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92CA-4D79-DD46-A8FD-008E79618E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981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tıklayın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78DE-1E9E-EB4E-AEEE-8A28F87AE69E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92CA-4D79-DD46-A8FD-008E79618E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8486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Ana metin stillerini düzenlemek için tıklayın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78DE-1E9E-EB4E-AEEE-8A28F87AE69E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92CA-4D79-DD46-A8FD-008E79618E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1058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78DE-1E9E-EB4E-AEEE-8A28F87AE69E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92CA-4D79-DD46-A8FD-008E79618E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561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78DE-1E9E-EB4E-AEEE-8A28F87AE69E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092CA-4D79-DD46-A8FD-008E79618E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7469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5/15/24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5259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tıklayın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tıklayın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D78DE-1E9E-EB4E-AEEE-8A28F87AE69E}" type="datetimeFigureOut">
              <a:rPr lang="tr-TR" smtClean="0"/>
              <a:t>15.05.2024</a:t>
            </a:fld>
            <a:endParaRPr lang="tr-TR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092CA-4D79-DD46-A8FD-008E79618E0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9532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2.xml"/><Relationship Id="rId12" Type="http://schemas.openxmlformats.org/officeDocument/2006/relationships/diagramData" Target="../diagrams/data3.xml"/><Relationship Id="rId13" Type="http://schemas.openxmlformats.org/officeDocument/2006/relationships/diagramLayout" Target="../diagrams/layout3.xml"/><Relationship Id="rId14" Type="http://schemas.openxmlformats.org/officeDocument/2006/relationships/diagramQuickStyle" Target="../diagrams/quickStyle3.xml"/><Relationship Id="rId15" Type="http://schemas.openxmlformats.org/officeDocument/2006/relationships/diagramColors" Target="../diagrams/colors3.xml"/><Relationship Id="rId16" Type="http://schemas.microsoft.com/office/2007/relationships/diagramDrawing" Target="../diagrams/drawing3.xml"/><Relationship Id="rId17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5.xml"/><Relationship Id="rId12" Type="http://schemas.openxmlformats.org/officeDocument/2006/relationships/diagramData" Target="../diagrams/data6.xml"/><Relationship Id="rId13" Type="http://schemas.openxmlformats.org/officeDocument/2006/relationships/diagramLayout" Target="../diagrams/layout6.xml"/><Relationship Id="rId14" Type="http://schemas.openxmlformats.org/officeDocument/2006/relationships/diagramQuickStyle" Target="../diagrams/quickStyle6.xml"/><Relationship Id="rId15" Type="http://schemas.openxmlformats.org/officeDocument/2006/relationships/diagramColors" Target="../diagrams/colors6.xml"/><Relationship Id="rId16" Type="http://schemas.microsoft.com/office/2007/relationships/diagramDrawing" Target="../diagrams/drawing6.xml"/><Relationship Id="rId17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4.xml"/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7" Type="http://schemas.openxmlformats.org/officeDocument/2006/relationships/diagramData" Target="../diagrams/data5.xml"/><Relationship Id="rId8" Type="http://schemas.openxmlformats.org/officeDocument/2006/relationships/diagramLayout" Target="../diagrams/layout5.xml"/><Relationship Id="rId9" Type="http://schemas.openxmlformats.org/officeDocument/2006/relationships/diagramQuickStyle" Target="../diagrams/quickStyle5.xml"/><Relationship Id="rId10" Type="http://schemas.openxmlformats.org/officeDocument/2006/relationships/diagramColors" Target="../diagrams/colors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8.xml"/><Relationship Id="rId12" Type="http://schemas.openxmlformats.org/officeDocument/2006/relationships/diagramData" Target="../diagrams/data9.xml"/><Relationship Id="rId13" Type="http://schemas.openxmlformats.org/officeDocument/2006/relationships/diagramLayout" Target="../diagrams/layout9.xml"/><Relationship Id="rId14" Type="http://schemas.openxmlformats.org/officeDocument/2006/relationships/diagramQuickStyle" Target="../diagrams/quickStyle9.xml"/><Relationship Id="rId15" Type="http://schemas.openxmlformats.org/officeDocument/2006/relationships/diagramColors" Target="../diagrams/colors9.xml"/><Relationship Id="rId16" Type="http://schemas.microsoft.com/office/2007/relationships/diagramDrawing" Target="../diagrams/drawing9.xml"/><Relationship Id="rId1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7.xml"/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7" Type="http://schemas.openxmlformats.org/officeDocument/2006/relationships/diagramData" Target="../diagrams/data8.xml"/><Relationship Id="rId8" Type="http://schemas.openxmlformats.org/officeDocument/2006/relationships/diagramLayout" Target="../diagrams/layout8.xml"/><Relationship Id="rId9" Type="http://schemas.openxmlformats.org/officeDocument/2006/relationships/diagramQuickStyle" Target="../diagrams/quickStyle8.xml"/><Relationship Id="rId10" Type="http://schemas.openxmlformats.org/officeDocument/2006/relationships/diagramColors" Target="../diagrams/colors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11.xml"/><Relationship Id="rId12" Type="http://schemas.openxmlformats.org/officeDocument/2006/relationships/diagramData" Target="../diagrams/data12.xml"/><Relationship Id="rId13" Type="http://schemas.openxmlformats.org/officeDocument/2006/relationships/diagramLayout" Target="../diagrams/layout12.xml"/><Relationship Id="rId14" Type="http://schemas.openxmlformats.org/officeDocument/2006/relationships/diagramQuickStyle" Target="../diagrams/quickStyle12.xml"/><Relationship Id="rId15" Type="http://schemas.openxmlformats.org/officeDocument/2006/relationships/diagramColors" Target="../diagrams/colors12.xml"/><Relationship Id="rId16" Type="http://schemas.microsoft.com/office/2007/relationships/diagramDrawing" Target="../diagrams/drawing12.xml"/><Relationship Id="rId17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7" Type="http://schemas.openxmlformats.org/officeDocument/2006/relationships/diagramData" Target="../diagrams/data11.xml"/><Relationship Id="rId8" Type="http://schemas.openxmlformats.org/officeDocument/2006/relationships/diagramLayout" Target="../diagrams/layout11.xml"/><Relationship Id="rId9" Type="http://schemas.openxmlformats.org/officeDocument/2006/relationships/diagramQuickStyle" Target="../diagrams/quickStyle11.xml"/><Relationship Id="rId10" Type="http://schemas.openxmlformats.org/officeDocument/2006/relationships/diagramColors" Target="../diagrams/colors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4.xml"/><Relationship Id="rId12" Type="http://schemas.microsoft.com/office/2007/relationships/diagramDrawing" Target="../diagrams/drawing14.xml"/><Relationship Id="rId13" Type="http://schemas.openxmlformats.org/officeDocument/2006/relationships/diagramData" Target="../diagrams/data15.xml"/><Relationship Id="rId14" Type="http://schemas.openxmlformats.org/officeDocument/2006/relationships/diagramLayout" Target="../diagrams/layout15.xml"/><Relationship Id="rId15" Type="http://schemas.openxmlformats.org/officeDocument/2006/relationships/diagramQuickStyle" Target="../diagrams/quickStyle15.xml"/><Relationship Id="rId16" Type="http://schemas.openxmlformats.org/officeDocument/2006/relationships/diagramColors" Target="../diagrams/colors15.xml"/><Relationship Id="rId17" Type="http://schemas.microsoft.com/office/2007/relationships/diagramDrawing" Target="../diagrams/drawing15.xml"/><Relationship Id="rId18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diagramData" Target="../diagrams/data13.xml"/><Relationship Id="rId4" Type="http://schemas.openxmlformats.org/officeDocument/2006/relationships/diagramLayout" Target="../diagrams/layout13.xml"/><Relationship Id="rId5" Type="http://schemas.openxmlformats.org/officeDocument/2006/relationships/diagramQuickStyle" Target="../diagrams/quickStyle13.xml"/><Relationship Id="rId6" Type="http://schemas.openxmlformats.org/officeDocument/2006/relationships/diagramColors" Target="../diagrams/colors13.xml"/><Relationship Id="rId7" Type="http://schemas.microsoft.com/office/2007/relationships/diagramDrawing" Target="../diagrams/drawing13.xml"/><Relationship Id="rId8" Type="http://schemas.openxmlformats.org/officeDocument/2006/relationships/diagramData" Target="../diagrams/data14.xml"/><Relationship Id="rId9" Type="http://schemas.openxmlformats.org/officeDocument/2006/relationships/diagramLayout" Target="../diagrams/layout14.xml"/><Relationship Id="rId10" Type="http://schemas.openxmlformats.org/officeDocument/2006/relationships/diagramQuickStyle" Target="../diagrams/quickStyl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17.xml"/><Relationship Id="rId12" Type="http://schemas.microsoft.com/office/2007/relationships/diagramDrawing" Target="../diagrams/drawing17.xml"/><Relationship Id="rId13" Type="http://schemas.openxmlformats.org/officeDocument/2006/relationships/diagramData" Target="../diagrams/data18.xml"/><Relationship Id="rId14" Type="http://schemas.openxmlformats.org/officeDocument/2006/relationships/diagramLayout" Target="../diagrams/layout18.xml"/><Relationship Id="rId15" Type="http://schemas.openxmlformats.org/officeDocument/2006/relationships/diagramQuickStyle" Target="../diagrams/quickStyle18.xml"/><Relationship Id="rId16" Type="http://schemas.openxmlformats.org/officeDocument/2006/relationships/diagramColors" Target="../diagrams/colors18.xml"/><Relationship Id="rId17" Type="http://schemas.microsoft.com/office/2007/relationships/diagramDrawing" Target="../diagrams/drawing18.xml"/><Relationship Id="rId18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diagramData" Target="../diagrams/data16.xml"/><Relationship Id="rId4" Type="http://schemas.openxmlformats.org/officeDocument/2006/relationships/diagramLayout" Target="../diagrams/layout16.xml"/><Relationship Id="rId5" Type="http://schemas.openxmlformats.org/officeDocument/2006/relationships/diagramQuickStyle" Target="../diagrams/quickStyle16.xml"/><Relationship Id="rId6" Type="http://schemas.openxmlformats.org/officeDocument/2006/relationships/diagramColors" Target="../diagrams/colors16.xml"/><Relationship Id="rId7" Type="http://schemas.microsoft.com/office/2007/relationships/diagramDrawing" Target="../diagrams/drawing16.xml"/><Relationship Id="rId8" Type="http://schemas.openxmlformats.org/officeDocument/2006/relationships/diagramData" Target="../diagrams/data17.xml"/><Relationship Id="rId9" Type="http://schemas.openxmlformats.org/officeDocument/2006/relationships/diagramLayout" Target="../diagrams/layout17.xml"/><Relationship Id="rId10" Type="http://schemas.openxmlformats.org/officeDocument/2006/relationships/diagramQuickStyle" Target="../diagrams/quickStyle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1" Type="http://schemas.openxmlformats.org/officeDocument/2006/relationships/hyperlink" Target="https://aapm.onlinelibrary.wiley.com/authored-by/Aguirre/Francisco" TargetMode="External"/><Relationship Id="rId12" Type="http://schemas.openxmlformats.org/officeDocument/2006/relationships/hyperlink" Target="https://aapm.onlinelibrary.wiley.com/authored-by/Ma/Lijun" TargetMode="External"/><Relationship Id="rId13" Type="http://schemas.openxmlformats.org/officeDocument/2006/relationships/hyperlink" Target="https://aapm.onlinelibrary.wiley.com/authored-by/Arjomandy/Bijan" TargetMode="External"/><Relationship Id="rId14" Type="http://schemas.openxmlformats.org/officeDocument/2006/relationships/hyperlink" Target="https://aapm.onlinelibrary.wiley.com/authored-by/Liu/Chihray" TargetMode="External"/><Relationship Id="rId15" Type="http://schemas.openxmlformats.org/officeDocument/2006/relationships/hyperlink" Target="https://aapm.onlinelibrary.wiley.com/authored-by/Sandin/Carlos" TargetMode="External"/><Relationship Id="rId16" Type="http://schemas.openxmlformats.org/officeDocument/2006/relationships/hyperlink" Target="https://aapm.onlinelibrary.wiley.com/authored-by/Holmes/Todd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hyperlink" Target="https://aapm.onlinelibrary.wiley.com/authored-by/Klein/Eric+E." TargetMode="External"/><Relationship Id="rId5" Type="http://schemas.openxmlformats.org/officeDocument/2006/relationships/hyperlink" Target="https://aapm.onlinelibrary.wiley.com/authored-by/Hanley/Joseph" TargetMode="External"/><Relationship Id="rId6" Type="http://schemas.openxmlformats.org/officeDocument/2006/relationships/hyperlink" Target="https://aapm.onlinelibrary.wiley.com/authored-by/Bayouth/John" TargetMode="External"/><Relationship Id="rId7" Type="http://schemas.openxmlformats.org/officeDocument/2006/relationships/hyperlink" Target="https://aapm.onlinelibrary.wiley.com/authored-by/Yin/Fang%E2%80%90Fang" TargetMode="External"/><Relationship Id="rId8" Type="http://schemas.openxmlformats.org/officeDocument/2006/relationships/hyperlink" Target="https://aapm.onlinelibrary.wiley.com/authored-by/Simon/William" TargetMode="External"/><Relationship Id="rId9" Type="http://schemas.openxmlformats.org/officeDocument/2006/relationships/hyperlink" Target="https://aapm.onlinelibrary.wiley.com/authored-by/Dresser/Sean" TargetMode="External"/><Relationship Id="rId10" Type="http://schemas.openxmlformats.org/officeDocument/2006/relationships/hyperlink" Target="https://aapm.onlinelibrary.wiley.com/authored-by/Serago/Christopher" TargetMode="External"/></Relationships>
</file>

<file path=ppt/slides/_rels/slide23.xml.rels><?xml version="1.0" encoding="UTF-8" standalone="yes"?>
<Relationships xmlns="http://schemas.openxmlformats.org/package/2006/relationships"><Relationship Id="rId11" Type="http://schemas.openxmlformats.org/officeDocument/2006/relationships/hyperlink" Target="https://aapm.onlinelibrary.wiley.com/authored-by/Ma/Lijun" TargetMode="External"/><Relationship Id="rId12" Type="http://schemas.openxmlformats.org/officeDocument/2006/relationships/hyperlink" Target="https://aapm.onlinelibrary.wiley.com/authored-by/Arjomandy/Bijan" TargetMode="External"/><Relationship Id="rId13" Type="http://schemas.openxmlformats.org/officeDocument/2006/relationships/hyperlink" Target="https://aapm.onlinelibrary.wiley.com/authored-by/Liu/Chihray" TargetMode="External"/><Relationship Id="rId14" Type="http://schemas.openxmlformats.org/officeDocument/2006/relationships/hyperlink" Target="https://aapm.onlinelibrary.wiley.com/authored-by/Sandin/Carlos" TargetMode="External"/><Relationship Id="rId15" Type="http://schemas.openxmlformats.org/officeDocument/2006/relationships/hyperlink" Target="https://aapm.onlinelibrary.wiley.com/authored-by/Holmes/Todd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hyperlink" Target="https://aapm.onlinelibrary.wiley.com/authored-by/Klein/Eric+E." TargetMode="External"/><Relationship Id="rId4" Type="http://schemas.openxmlformats.org/officeDocument/2006/relationships/hyperlink" Target="https://aapm.onlinelibrary.wiley.com/authored-by/Hanley/Joseph" TargetMode="External"/><Relationship Id="rId5" Type="http://schemas.openxmlformats.org/officeDocument/2006/relationships/hyperlink" Target="https://aapm.onlinelibrary.wiley.com/authored-by/Bayouth/John" TargetMode="External"/><Relationship Id="rId6" Type="http://schemas.openxmlformats.org/officeDocument/2006/relationships/hyperlink" Target="https://aapm.onlinelibrary.wiley.com/authored-by/Yin/Fang%E2%80%90Fang" TargetMode="External"/><Relationship Id="rId7" Type="http://schemas.openxmlformats.org/officeDocument/2006/relationships/hyperlink" Target="https://aapm.onlinelibrary.wiley.com/authored-by/Simon/William" TargetMode="External"/><Relationship Id="rId8" Type="http://schemas.openxmlformats.org/officeDocument/2006/relationships/hyperlink" Target="https://aapm.onlinelibrary.wiley.com/authored-by/Dresser/Sean" TargetMode="External"/><Relationship Id="rId9" Type="http://schemas.openxmlformats.org/officeDocument/2006/relationships/hyperlink" Target="https://aapm.onlinelibrary.wiley.com/authored-by/Serago/Christopher" TargetMode="External"/><Relationship Id="rId10" Type="http://schemas.openxmlformats.org/officeDocument/2006/relationships/hyperlink" Target="https://aapm.onlinelibrary.wiley.com/authored-by/Aguirre/Francisco" TargetMode="External"/></Relationships>
</file>

<file path=ppt/slides/_rels/slide24.xml.rels><?xml version="1.0" encoding="UTF-8" standalone="yes"?>
<Relationships xmlns="http://schemas.openxmlformats.org/package/2006/relationships"><Relationship Id="rId11" Type="http://schemas.openxmlformats.org/officeDocument/2006/relationships/hyperlink" Target="https://aapm.onlinelibrary.wiley.com/authored-by/Ma/Lijun" TargetMode="External"/><Relationship Id="rId12" Type="http://schemas.openxmlformats.org/officeDocument/2006/relationships/hyperlink" Target="https://aapm.onlinelibrary.wiley.com/authored-by/Arjomandy/Bijan" TargetMode="External"/><Relationship Id="rId13" Type="http://schemas.openxmlformats.org/officeDocument/2006/relationships/hyperlink" Target="https://aapm.onlinelibrary.wiley.com/authored-by/Liu/Chihray" TargetMode="External"/><Relationship Id="rId14" Type="http://schemas.openxmlformats.org/officeDocument/2006/relationships/hyperlink" Target="https://aapm.onlinelibrary.wiley.com/authored-by/Sandin/Carlos" TargetMode="External"/><Relationship Id="rId15" Type="http://schemas.openxmlformats.org/officeDocument/2006/relationships/hyperlink" Target="https://aapm.onlinelibrary.wiley.com/authored-by/Holmes/Todd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hyperlink" Target="https://aapm.onlinelibrary.wiley.com/authored-by/Klein/Eric+E." TargetMode="External"/><Relationship Id="rId4" Type="http://schemas.openxmlformats.org/officeDocument/2006/relationships/hyperlink" Target="https://aapm.onlinelibrary.wiley.com/authored-by/Hanley/Joseph" TargetMode="External"/><Relationship Id="rId5" Type="http://schemas.openxmlformats.org/officeDocument/2006/relationships/hyperlink" Target="https://aapm.onlinelibrary.wiley.com/authored-by/Bayouth/John" TargetMode="External"/><Relationship Id="rId6" Type="http://schemas.openxmlformats.org/officeDocument/2006/relationships/hyperlink" Target="https://aapm.onlinelibrary.wiley.com/authored-by/Yin/Fang%E2%80%90Fang" TargetMode="External"/><Relationship Id="rId7" Type="http://schemas.openxmlformats.org/officeDocument/2006/relationships/hyperlink" Target="https://aapm.onlinelibrary.wiley.com/authored-by/Simon/William" TargetMode="External"/><Relationship Id="rId8" Type="http://schemas.openxmlformats.org/officeDocument/2006/relationships/hyperlink" Target="https://aapm.onlinelibrary.wiley.com/authored-by/Dresser/Sean" TargetMode="External"/><Relationship Id="rId9" Type="http://schemas.openxmlformats.org/officeDocument/2006/relationships/hyperlink" Target="https://aapm.onlinelibrary.wiley.com/authored-by/Serago/Christopher" TargetMode="External"/><Relationship Id="rId10" Type="http://schemas.openxmlformats.org/officeDocument/2006/relationships/hyperlink" Target="https://aapm.onlinelibrary.wiley.com/authored-by/Aguirre/Francisco" TargetMode="External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hyperlink" Target="https://aapm.onlinelibrary.wiley.com/authored-by/Ma/Lijun" TargetMode="External"/><Relationship Id="rId12" Type="http://schemas.openxmlformats.org/officeDocument/2006/relationships/hyperlink" Target="https://aapm.onlinelibrary.wiley.com/authored-by/Arjomandy/Bijan" TargetMode="External"/><Relationship Id="rId13" Type="http://schemas.openxmlformats.org/officeDocument/2006/relationships/hyperlink" Target="https://aapm.onlinelibrary.wiley.com/authored-by/Liu/Chihray" TargetMode="External"/><Relationship Id="rId14" Type="http://schemas.openxmlformats.org/officeDocument/2006/relationships/hyperlink" Target="https://aapm.onlinelibrary.wiley.com/authored-by/Sandin/Carlos" TargetMode="External"/><Relationship Id="rId15" Type="http://schemas.openxmlformats.org/officeDocument/2006/relationships/hyperlink" Target="https://aapm.onlinelibrary.wiley.com/authored-by/Holmes/Todd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hyperlink" Target="https://aapm.onlinelibrary.wiley.com/authored-by/Klein/Eric+E." TargetMode="External"/><Relationship Id="rId4" Type="http://schemas.openxmlformats.org/officeDocument/2006/relationships/hyperlink" Target="https://aapm.onlinelibrary.wiley.com/authored-by/Hanley/Joseph" TargetMode="External"/><Relationship Id="rId5" Type="http://schemas.openxmlformats.org/officeDocument/2006/relationships/hyperlink" Target="https://aapm.onlinelibrary.wiley.com/authored-by/Bayouth/John" TargetMode="External"/><Relationship Id="rId6" Type="http://schemas.openxmlformats.org/officeDocument/2006/relationships/hyperlink" Target="https://aapm.onlinelibrary.wiley.com/authored-by/Yin/Fang%E2%80%90Fang" TargetMode="External"/><Relationship Id="rId7" Type="http://schemas.openxmlformats.org/officeDocument/2006/relationships/hyperlink" Target="https://aapm.onlinelibrary.wiley.com/authored-by/Simon/William" TargetMode="External"/><Relationship Id="rId8" Type="http://schemas.openxmlformats.org/officeDocument/2006/relationships/hyperlink" Target="https://aapm.onlinelibrary.wiley.com/authored-by/Dresser/Sean" TargetMode="External"/><Relationship Id="rId9" Type="http://schemas.openxmlformats.org/officeDocument/2006/relationships/hyperlink" Target="https://aapm.onlinelibrary.wiley.com/authored-by/Serago/Christopher" TargetMode="External"/><Relationship Id="rId10" Type="http://schemas.openxmlformats.org/officeDocument/2006/relationships/hyperlink" Target="https://aapm.onlinelibrary.wiley.com/authored-by/Aguirre/Francisco" TargetMode="External"/></Relationships>
</file>

<file path=ppt/slides/_rels/slide26.xml.rels><?xml version="1.0" encoding="UTF-8" standalone="yes"?>
<Relationships xmlns="http://schemas.openxmlformats.org/package/2006/relationships"><Relationship Id="rId11" Type="http://schemas.openxmlformats.org/officeDocument/2006/relationships/hyperlink" Target="https://aapm.onlinelibrary.wiley.com/authored-by/Ma/Lijun" TargetMode="External"/><Relationship Id="rId12" Type="http://schemas.openxmlformats.org/officeDocument/2006/relationships/hyperlink" Target="https://aapm.onlinelibrary.wiley.com/authored-by/Arjomandy/Bijan" TargetMode="External"/><Relationship Id="rId13" Type="http://schemas.openxmlformats.org/officeDocument/2006/relationships/hyperlink" Target="https://aapm.onlinelibrary.wiley.com/authored-by/Liu/Chihray" TargetMode="External"/><Relationship Id="rId14" Type="http://schemas.openxmlformats.org/officeDocument/2006/relationships/hyperlink" Target="https://aapm.onlinelibrary.wiley.com/authored-by/Sandin/Carlos" TargetMode="External"/><Relationship Id="rId15" Type="http://schemas.openxmlformats.org/officeDocument/2006/relationships/hyperlink" Target="https://aapm.onlinelibrary.wiley.com/authored-by/Holmes/Todd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hyperlink" Target="https://aapm.onlinelibrary.wiley.com/authored-by/Klein/Eric+E." TargetMode="External"/><Relationship Id="rId4" Type="http://schemas.openxmlformats.org/officeDocument/2006/relationships/hyperlink" Target="https://aapm.onlinelibrary.wiley.com/authored-by/Hanley/Joseph" TargetMode="External"/><Relationship Id="rId5" Type="http://schemas.openxmlformats.org/officeDocument/2006/relationships/hyperlink" Target="https://aapm.onlinelibrary.wiley.com/authored-by/Bayouth/John" TargetMode="External"/><Relationship Id="rId6" Type="http://schemas.openxmlformats.org/officeDocument/2006/relationships/hyperlink" Target="https://aapm.onlinelibrary.wiley.com/authored-by/Yin/Fang%E2%80%90Fang" TargetMode="External"/><Relationship Id="rId7" Type="http://schemas.openxmlformats.org/officeDocument/2006/relationships/hyperlink" Target="https://aapm.onlinelibrary.wiley.com/authored-by/Simon/William" TargetMode="External"/><Relationship Id="rId8" Type="http://schemas.openxmlformats.org/officeDocument/2006/relationships/hyperlink" Target="https://aapm.onlinelibrary.wiley.com/authored-by/Dresser/Sean" TargetMode="External"/><Relationship Id="rId9" Type="http://schemas.openxmlformats.org/officeDocument/2006/relationships/hyperlink" Target="https://aapm.onlinelibrary.wiley.com/authored-by/Serago/Christopher" TargetMode="External"/><Relationship Id="rId10" Type="http://schemas.openxmlformats.org/officeDocument/2006/relationships/hyperlink" Target="https://aapm.onlinelibrary.wiley.com/authored-by/Aguirre/Francisco" TargetMode="Externa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hyperlink" Target="https://aapm.onlinelibrary.wiley.com/authored-by/Aguirre/Francisco" TargetMode="External"/><Relationship Id="rId12" Type="http://schemas.openxmlformats.org/officeDocument/2006/relationships/hyperlink" Target="https://aapm.onlinelibrary.wiley.com/authored-by/Ma/Lijun" TargetMode="External"/><Relationship Id="rId13" Type="http://schemas.openxmlformats.org/officeDocument/2006/relationships/hyperlink" Target="https://aapm.onlinelibrary.wiley.com/authored-by/Arjomandy/Bijan" TargetMode="External"/><Relationship Id="rId14" Type="http://schemas.openxmlformats.org/officeDocument/2006/relationships/hyperlink" Target="https://aapm.onlinelibrary.wiley.com/authored-by/Liu/Chihray" TargetMode="External"/><Relationship Id="rId15" Type="http://schemas.openxmlformats.org/officeDocument/2006/relationships/hyperlink" Target="https://aapm.onlinelibrary.wiley.com/authored-by/Sandin/Carlos" TargetMode="External"/><Relationship Id="rId16" Type="http://schemas.openxmlformats.org/officeDocument/2006/relationships/hyperlink" Target="https://aapm.onlinelibrary.wiley.com/authored-by/Holmes/Todd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hyperlink" Target="https://aapm.onlinelibrary.wiley.com/authored-by/Klein/Eric+E." TargetMode="External"/><Relationship Id="rId5" Type="http://schemas.openxmlformats.org/officeDocument/2006/relationships/hyperlink" Target="https://aapm.onlinelibrary.wiley.com/authored-by/Hanley/Joseph" TargetMode="External"/><Relationship Id="rId6" Type="http://schemas.openxmlformats.org/officeDocument/2006/relationships/hyperlink" Target="https://aapm.onlinelibrary.wiley.com/authored-by/Bayouth/John" TargetMode="External"/><Relationship Id="rId7" Type="http://schemas.openxmlformats.org/officeDocument/2006/relationships/hyperlink" Target="https://aapm.onlinelibrary.wiley.com/authored-by/Yin/Fang%E2%80%90Fang" TargetMode="External"/><Relationship Id="rId8" Type="http://schemas.openxmlformats.org/officeDocument/2006/relationships/hyperlink" Target="https://aapm.onlinelibrary.wiley.com/authored-by/Simon/William" TargetMode="External"/><Relationship Id="rId9" Type="http://schemas.openxmlformats.org/officeDocument/2006/relationships/hyperlink" Target="https://aapm.onlinelibrary.wiley.com/authored-by/Dresser/Sean" TargetMode="External"/><Relationship Id="rId10" Type="http://schemas.openxmlformats.org/officeDocument/2006/relationships/hyperlink" Target="https://aapm.onlinelibrary.wiley.com/authored-by/Serago/Christopher" TargetMode="External"/></Relationships>
</file>

<file path=ppt/slides/_rels/slide28.xml.rels><?xml version="1.0" encoding="UTF-8" standalone="yes"?>
<Relationships xmlns="http://schemas.openxmlformats.org/package/2006/relationships"><Relationship Id="rId11" Type="http://schemas.openxmlformats.org/officeDocument/2006/relationships/hyperlink" Target="https://aapm.onlinelibrary.wiley.com/authored-by/d%27souza/Maximian+F." TargetMode="External"/><Relationship Id="rId12" Type="http://schemas.openxmlformats.org/officeDocument/2006/relationships/hyperlink" Target="https://aapm.onlinelibrary.wiley.com/authored-by/Taylor/David+D./Jr." TargetMode="External"/><Relationship Id="rId13" Type="http://schemas.openxmlformats.org/officeDocument/2006/relationships/hyperlink" Target="https://aapm.onlinelibrary.wiley.com/authored-by/Wu/Xiaodong" TargetMode="External"/><Relationship Id="rId14" Type="http://schemas.openxmlformats.org/officeDocument/2006/relationships/hyperlink" Target="https://aapm.onlinelibrary.wiley.com/authored-by/Yu/Cheng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hyperlink" Target="https://aapm.onlinelibrary.wiley.com/authored-by/Dieterich/Sonja" TargetMode="External"/><Relationship Id="rId5" Type="http://schemas.openxmlformats.org/officeDocument/2006/relationships/hyperlink" Target="https://aapm.onlinelibrary.wiley.com/authored-by/Cavedon/Carlo" TargetMode="External"/><Relationship Id="rId6" Type="http://schemas.openxmlformats.org/officeDocument/2006/relationships/hyperlink" Target="https://aapm.onlinelibrary.wiley.com/authored-by/Chuang/Cynthia+F." TargetMode="External"/><Relationship Id="rId7" Type="http://schemas.openxmlformats.org/officeDocument/2006/relationships/hyperlink" Target="https://aapm.onlinelibrary.wiley.com/authored-by/Cohen/Alan+B." TargetMode="External"/><Relationship Id="rId8" Type="http://schemas.openxmlformats.org/officeDocument/2006/relationships/hyperlink" Target="https://aapm.onlinelibrary.wiley.com/authored-by/Garrett/Jeffrey+A." TargetMode="External"/><Relationship Id="rId9" Type="http://schemas.openxmlformats.org/officeDocument/2006/relationships/hyperlink" Target="https://aapm.onlinelibrary.wiley.com/authored-by/Lee/Charles+L." TargetMode="External"/><Relationship Id="rId10" Type="http://schemas.openxmlformats.org/officeDocument/2006/relationships/hyperlink" Target="https://aapm.onlinelibrary.wiley.com/authored-by/Lowenstein/Jessica+R.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aapm.onlinelibrary.wiley.com/authored-by/Mutic/Sasa" TargetMode="External"/><Relationship Id="rId4" Type="http://schemas.openxmlformats.org/officeDocument/2006/relationships/hyperlink" Target="https://aapm.onlinelibrary.wiley.com/authored-by/Palta/Jatinder+R." TargetMode="External"/><Relationship Id="rId5" Type="http://schemas.openxmlformats.org/officeDocument/2006/relationships/hyperlink" Target="https://aapm.onlinelibrary.wiley.com/authored-by/Butker/Elizabeth+K." TargetMode="External"/><Relationship Id="rId6" Type="http://schemas.openxmlformats.org/officeDocument/2006/relationships/hyperlink" Target="https://aapm.onlinelibrary.wiley.com/authored-by/Das/Indra+J." TargetMode="External"/><Relationship Id="rId7" Type="http://schemas.openxmlformats.org/officeDocument/2006/relationships/hyperlink" Target="https://aapm.onlinelibrary.wiley.com/authored-by/Huq/M.+Saiful" TargetMode="External"/><Relationship Id="rId8" Type="http://schemas.openxmlformats.org/officeDocument/2006/relationships/hyperlink" Target="https://aapm.onlinelibrary.wiley.com/authored-by/Loo/Leh%E2%80%90Nien+Dick" TargetMode="External"/><Relationship Id="rId9" Type="http://schemas.openxmlformats.org/officeDocument/2006/relationships/hyperlink" Target="https://aapm.onlinelibrary.wiley.com/authored-by/Salter/Bill+J." TargetMode="External"/><Relationship Id="rId10" Type="http://schemas.openxmlformats.org/officeDocument/2006/relationships/hyperlink" Target="https://aapm.onlinelibrary.wiley.com/authored-by/McCollough/Cynthia+H." TargetMode="External"/><Relationship Id="rId11" Type="http://schemas.openxmlformats.org/officeDocument/2006/relationships/hyperlink" Target="https://aapm.onlinelibrary.wiley.com/authored-by/Van+Dyk/Jacob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0.xml.rels><?xml version="1.0" encoding="UTF-8" standalone="yes"?>
<Relationships xmlns="http://schemas.openxmlformats.org/package/2006/relationships"><Relationship Id="rId11" Type="http://schemas.openxmlformats.org/officeDocument/2006/relationships/hyperlink" Target="https://pubmed.ncbi.nlm.nih.gov/?term=Murphy+MJ&amp;cauthor_id=17089851" TargetMode="External"/><Relationship Id="rId12" Type="http://schemas.openxmlformats.org/officeDocument/2006/relationships/hyperlink" Target="https://pubmed.ncbi.nlm.nih.gov/?term=Murray+BR&amp;cauthor_id=17089851" TargetMode="External"/><Relationship Id="rId13" Type="http://schemas.openxmlformats.org/officeDocument/2006/relationships/hyperlink" Target="https://pubmed.ncbi.nlm.nih.gov/?term=Ramsey+CR&amp;cauthor_id=17089851" TargetMode="External"/><Relationship Id="rId14" Type="http://schemas.openxmlformats.org/officeDocument/2006/relationships/hyperlink" Target="https://pubmed.ncbi.nlm.nih.gov/?term=Van+Herk+MB&amp;cauthor_id=17089851" TargetMode="External"/><Relationship Id="rId15" Type="http://schemas.openxmlformats.org/officeDocument/2006/relationships/hyperlink" Target="https://pubmed.ncbi.nlm.nih.gov/?term=Vedam+SS&amp;cauthor_id=17089851" TargetMode="External"/><Relationship Id="rId16" Type="http://schemas.openxmlformats.org/officeDocument/2006/relationships/hyperlink" Target="https://pubmed.ncbi.nlm.nih.gov/?term=Wong+JW&amp;cauthor_id=17089851" TargetMode="External"/><Relationship Id="rId17" Type="http://schemas.openxmlformats.org/officeDocument/2006/relationships/hyperlink" Target="https://pubmed.ncbi.nlm.nih.gov/?term=Yorke+E&amp;cauthor_id=17089851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pubmed.ncbi.nlm.nih.gov/?term=Keall+PJ&amp;cauthor_id=17089851" TargetMode="External"/><Relationship Id="rId3" Type="http://schemas.openxmlformats.org/officeDocument/2006/relationships/hyperlink" Target="https://pubmed.ncbi.nlm.nih.gov/17089851/#full-view-affiliation-1" TargetMode="External"/><Relationship Id="rId4" Type="http://schemas.openxmlformats.org/officeDocument/2006/relationships/hyperlink" Target="https://pubmed.ncbi.nlm.nih.gov/?term=Mageras+GS&amp;cauthor_id=17089851" TargetMode="External"/><Relationship Id="rId5" Type="http://schemas.openxmlformats.org/officeDocument/2006/relationships/hyperlink" Target="https://pubmed.ncbi.nlm.nih.gov/?term=Balter+JM&amp;cauthor_id=17089851" TargetMode="External"/><Relationship Id="rId6" Type="http://schemas.openxmlformats.org/officeDocument/2006/relationships/hyperlink" Target="https://pubmed.ncbi.nlm.nih.gov/?term=Emery+RS&amp;cauthor_id=17089851" TargetMode="External"/><Relationship Id="rId7" Type="http://schemas.openxmlformats.org/officeDocument/2006/relationships/hyperlink" Target="https://pubmed.ncbi.nlm.nih.gov/?term=Forster+KM&amp;cauthor_id=17089851" TargetMode="External"/><Relationship Id="rId8" Type="http://schemas.openxmlformats.org/officeDocument/2006/relationships/hyperlink" Target="https://pubmed.ncbi.nlm.nih.gov/?term=Jiang+SB&amp;cauthor_id=17089851" TargetMode="External"/><Relationship Id="rId9" Type="http://schemas.openxmlformats.org/officeDocument/2006/relationships/hyperlink" Target="https://pubmed.ncbi.nlm.nih.gov/?term=Kapatoes+JM&amp;cauthor_id=17089851" TargetMode="External"/><Relationship Id="rId10" Type="http://schemas.openxmlformats.org/officeDocument/2006/relationships/hyperlink" Target="https://pubmed.ncbi.nlm.nih.gov/?term=Low+DA&amp;cauthor_id=17089851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aapm.onlinelibrary.wiley.com/authored-by/Palta/Jatinder+R." TargetMode="External"/><Relationship Id="rId4" Type="http://schemas.openxmlformats.org/officeDocument/2006/relationships/hyperlink" Target="https://aapm.onlinelibrary.wiley.com/authored-by/Butker/Elizabeth+K." TargetMode="External"/><Relationship Id="rId5" Type="http://schemas.openxmlformats.org/officeDocument/2006/relationships/hyperlink" Target="https://aapm.onlinelibrary.wiley.com/authored-by/Das/Indra+J." TargetMode="External"/><Relationship Id="rId6" Type="http://schemas.openxmlformats.org/officeDocument/2006/relationships/hyperlink" Target="https://aapm.onlinelibrary.wiley.com/authored-by/Huq/M.+Saiful" TargetMode="External"/><Relationship Id="rId7" Type="http://schemas.openxmlformats.org/officeDocument/2006/relationships/hyperlink" Target="https://aapm.onlinelibrary.wiley.com/authored-by/Loo/Leh%E2%80%90Nien+Dick" TargetMode="External"/><Relationship Id="rId8" Type="http://schemas.openxmlformats.org/officeDocument/2006/relationships/hyperlink" Target="https://aapm.onlinelibrary.wiley.com/authored-by/Salter/Bill+J." TargetMode="External"/><Relationship Id="rId9" Type="http://schemas.openxmlformats.org/officeDocument/2006/relationships/hyperlink" Target="https://aapm.onlinelibrary.wiley.com/authored-by/McCollough/Cynthia+H." TargetMode="External"/><Relationship Id="rId10" Type="http://schemas.openxmlformats.org/officeDocument/2006/relationships/hyperlink" Target="https://aapm.onlinelibrary.wiley.com/authored-by/Van+Dyk/Jacob" TargetMode="External"/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aapm.onlinelibrary.wiley.com/authored-by/Mutic/Sasa" TargetMode="External"/></Relationships>
</file>

<file path=ppt/slides/_rels/slide32.xml.rels><?xml version="1.0" encoding="UTF-8" standalone="yes"?>
<Relationships xmlns="http://schemas.openxmlformats.org/package/2006/relationships"><Relationship Id="rId11" Type="http://schemas.microsoft.com/office/2007/relationships/diagramDrawing" Target="../diagrams/drawing20.xml"/><Relationship Id="rId12" Type="http://schemas.openxmlformats.org/officeDocument/2006/relationships/diagramData" Target="../diagrams/data21.xml"/><Relationship Id="rId13" Type="http://schemas.openxmlformats.org/officeDocument/2006/relationships/diagramLayout" Target="../diagrams/layout21.xml"/><Relationship Id="rId14" Type="http://schemas.openxmlformats.org/officeDocument/2006/relationships/diagramQuickStyle" Target="../diagrams/quickStyle21.xml"/><Relationship Id="rId15" Type="http://schemas.openxmlformats.org/officeDocument/2006/relationships/diagramColors" Target="../diagrams/colors21.xml"/><Relationship Id="rId16" Type="http://schemas.microsoft.com/office/2007/relationships/diagramDrawing" Target="../diagrams/drawing21.xml"/><Relationship Id="rId17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9.xml"/><Relationship Id="rId3" Type="http://schemas.openxmlformats.org/officeDocument/2006/relationships/diagramLayout" Target="../diagrams/layout19.xml"/><Relationship Id="rId4" Type="http://schemas.openxmlformats.org/officeDocument/2006/relationships/diagramQuickStyle" Target="../diagrams/quickStyle19.xml"/><Relationship Id="rId5" Type="http://schemas.openxmlformats.org/officeDocument/2006/relationships/diagramColors" Target="../diagrams/colors19.xml"/><Relationship Id="rId6" Type="http://schemas.microsoft.com/office/2007/relationships/diagramDrawing" Target="../diagrams/drawing19.xml"/><Relationship Id="rId7" Type="http://schemas.openxmlformats.org/officeDocument/2006/relationships/diagramData" Target="../diagrams/data20.xml"/><Relationship Id="rId8" Type="http://schemas.openxmlformats.org/officeDocument/2006/relationships/diagramLayout" Target="../diagrams/layout20.xml"/><Relationship Id="rId9" Type="http://schemas.openxmlformats.org/officeDocument/2006/relationships/diagramQuickStyle" Target="../diagrams/quickStyle20.xml"/><Relationship Id="rId10" Type="http://schemas.openxmlformats.org/officeDocument/2006/relationships/diagramColors" Target="../diagrams/colors2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Relationship Id="rId3" Type="http://schemas.openxmlformats.org/officeDocument/2006/relationships/image" Target="../media/image2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524000" y="964708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latin typeface="+mn-lt"/>
              </a:rPr>
              <a:t>RADYOTERAPİ TEKNİKERİ </a:t>
            </a:r>
            <a:br>
              <a:rPr lang="tr-TR" b="1" dirty="0" smtClean="0">
                <a:latin typeface="+mn-lt"/>
              </a:rPr>
            </a:br>
            <a:r>
              <a:rPr lang="tr-TR" b="1" dirty="0" smtClean="0">
                <a:latin typeface="+mn-lt"/>
              </a:rPr>
              <a:t>KALİTE KONTROLDE GÖREV ALMALI !</a:t>
            </a:r>
            <a:endParaRPr lang="tr-TR" b="1" dirty="0">
              <a:latin typeface="+mn-lt"/>
            </a:endParaRPr>
          </a:p>
        </p:txBody>
      </p:sp>
      <p:sp>
        <p:nvSpPr>
          <p:cNvPr id="3" name="Alt Konu Başlığı 2"/>
          <p:cNvSpPr>
            <a:spLocks noGrp="1"/>
          </p:cNvSpPr>
          <p:nvPr>
            <p:ph type="subTitle" idx="1"/>
          </p:nvPr>
        </p:nvSpPr>
        <p:spPr>
          <a:xfrm>
            <a:off x="1524000" y="4516438"/>
            <a:ext cx="9144000" cy="1655762"/>
          </a:xfrm>
        </p:spPr>
        <p:txBody>
          <a:bodyPr/>
          <a:lstStyle/>
          <a:p>
            <a:r>
              <a:rPr lang="tr-TR" b="1" dirty="0" smtClean="0"/>
              <a:t>DR. HASAN UYSAL</a:t>
            </a:r>
          </a:p>
          <a:p>
            <a:r>
              <a:rPr lang="tr-TR" b="1" dirty="0" smtClean="0"/>
              <a:t>MEDICANA ANKARA HASTANESİ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96580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Diyagram 35"/>
          <p:cNvGraphicFramePr/>
          <p:nvPr>
            <p:extLst>
              <p:ext uri="{D42A27DB-BD31-4B8C-83A1-F6EECF244321}">
                <p14:modId xmlns:p14="http://schemas.microsoft.com/office/powerpoint/2010/main" val="455917006"/>
              </p:ext>
            </p:extLst>
          </p:nvPr>
        </p:nvGraphicFramePr>
        <p:xfrm>
          <a:off x="-91250" y="5346939"/>
          <a:ext cx="5564398" cy="1616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7" name="Diyagram 36"/>
          <p:cNvGraphicFramePr/>
          <p:nvPr>
            <p:extLst>
              <p:ext uri="{D42A27DB-BD31-4B8C-83A1-F6EECF244321}">
                <p14:modId xmlns:p14="http://schemas.microsoft.com/office/powerpoint/2010/main" val="1209615712"/>
              </p:ext>
            </p:extLst>
          </p:nvPr>
        </p:nvGraphicFramePr>
        <p:xfrm>
          <a:off x="4863549" y="5715407"/>
          <a:ext cx="5671930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8" name="Diyagram 37"/>
          <p:cNvGraphicFramePr/>
          <p:nvPr>
            <p:extLst>
              <p:ext uri="{D42A27DB-BD31-4B8C-83A1-F6EECF244321}">
                <p14:modId xmlns:p14="http://schemas.microsoft.com/office/powerpoint/2010/main" val="446446241"/>
              </p:ext>
            </p:extLst>
          </p:nvPr>
        </p:nvGraphicFramePr>
        <p:xfrm>
          <a:off x="10071509" y="5715407"/>
          <a:ext cx="2014474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39" name="Resim 3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469" y="236209"/>
            <a:ext cx="8543057" cy="4926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8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029" y="0"/>
            <a:ext cx="4638449" cy="6563991"/>
          </a:xfrm>
        </p:spPr>
      </p:pic>
    </p:spTree>
    <p:extLst>
      <p:ext uri="{BB962C8B-B14F-4D97-AF65-F5344CB8AC3E}">
        <p14:creationId xmlns:p14="http://schemas.microsoft.com/office/powerpoint/2010/main" val="127295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Diyagram 35"/>
          <p:cNvGraphicFramePr/>
          <p:nvPr>
            <p:extLst>
              <p:ext uri="{D42A27DB-BD31-4B8C-83A1-F6EECF244321}">
                <p14:modId xmlns:p14="http://schemas.microsoft.com/office/powerpoint/2010/main" val="22818695"/>
              </p:ext>
            </p:extLst>
          </p:nvPr>
        </p:nvGraphicFramePr>
        <p:xfrm>
          <a:off x="-91250" y="5346939"/>
          <a:ext cx="5564398" cy="1616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7" name="Diyagram 36"/>
          <p:cNvGraphicFramePr/>
          <p:nvPr/>
        </p:nvGraphicFramePr>
        <p:xfrm>
          <a:off x="4863549" y="5715407"/>
          <a:ext cx="5671930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8" name="Diyagram 37"/>
          <p:cNvGraphicFramePr/>
          <p:nvPr/>
        </p:nvGraphicFramePr>
        <p:xfrm>
          <a:off x="10071509" y="5715407"/>
          <a:ext cx="2014474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2" name="Resim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644" y="700504"/>
            <a:ext cx="82296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382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9647712" cy="5597199"/>
          </a:xfrm>
        </p:spPr>
      </p:pic>
    </p:spTree>
    <p:extLst>
      <p:ext uri="{BB962C8B-B14F-4D97-AF65-F5344CB8AC3E}">
        <p14:creationId xmlns:p14="http://schemas.microsoft.com/office/powerpoint/2010/main" val="1552955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15778" y="279227"/>
            <a:ext cx="10515600" cy="1325563"/>
          </a:xfrm>
        </p:spPr>
        <p:txBody>
          <a:bodyPr/>
          <a:lstStyle/>
          <a:p>
            <a:pPr algn="ctr"/>
            <a:r>
              <a:rPr lang="tr-TR" b="1" dirty="0" smtClean="0"/>
              <a:t>25.03.2023 Tarihli Yönetmelik</a:t>
            </a:r>
            <a:endParaRPr lang="tr-TR" b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348" y="1383956"/>
            <a:ext cx="4376695" cy="5043131"/>
          </a:xfrm>
          <a:prstGeom prst="rect">
            <a:avLst/>
          </a:prstGeom>
        </p:spPr>
      </p:pic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10962" y="2557747"/>
            <a:ext cx="10540314" cy="2854512"/>
          </a:xfrm>
          <a:solidFill>
            <a:schemeClr val="accent3"/>
          </a:solidFill>
        </p:spPr>
        <p:txBody>
          <a:bodyPr>
            <a:normAutofit/>
          </a:bodyPr>
          <a:lstStyle/>
          <a:p>
            <a:pPr marL="457200" lvl="1" indent="0" algn="just">
              <a:lnSpc>
                <a:spcPct val="160000"/>
              </a:lnSpc>
              <a:buNone/>
            </a:pPr>
            <a:r>
              <a:rPr lang="tr-TR" dirty="0"/>
              <a:t>Tıbbi </a:t>
            </a:r>
            <a:r>
              <a:rPr lang="tr-TR" dirty="0" err="1"/>
              <a:t>görüntüleme</a:t>
            </a:r>
            <a:r>
              <a:rPr lang="tr-TR" dirty="0"/>
              <a:t> teknisyenine/teknikerine ve </a:t>
            </a:r>
            <a:r>
              <a:rPr lang="tr-TR" dirty="0" err="1"/>
              <a:t>sağlık</a:t>
            </a:r>
            <a:r>
              <a:rPr lang="tr-TR" dirty="0"/>
              <a:t> </a:t>
            </a:r>
            <a:r>
              <a:rPr lang="tr-TR" dirty="0" err="1"/>
              <a:t>fizikçisine</a:t>
            </a:r>
            <a:r>
              <a:rPr lang="tr-TR" dirty="0"/>
              <a:t> veya </a:t>
            </a:r>
            <a:r>
              <a:rPr lang="tr-TR" b="1" dirty="0">
                <a:solidFill>
                  <a:srgbClr val="FF0000"/>
                </a:solidFill>
              </a:rPr>
              <a:t>Radyoterapi teknikerine kalite kontrol ve standartları ile cihazların bakım ve kalibrasyonları konusunda </a:t>
            </a:r>
            <a:r>
              <a:rPr lang="tr-TR" b="1" dirty="0" err="1">
                <a:solidFill>
                  <a:srgbClr val="FF0000"/>
                </a:solidFill>
              </a:rPr>
              <a:t>eğitim</a:t>
            </a:r>
            <a:r>
              <a:rPr lang="tr-TR" b="1" dirty="0">
                <a:solidFill>
                  <a:srgbClr val="FF0000"/>
                </a:solidFill>
              </a:rPr>
              <a:t> vermek veya </a:t>
            </a:r>
            <a:r>
              <a:rPr lang="tr-TR" b="1" dirty="0" err="1">
                <a:solidFill>
                  <a:srgbClr val="FF0000"/>
                </a:solidFill>
              </a:rPr>
              <a:t>eğitim</a:t>
            </a:r>
            <a:r>
              <a:rPr lang="tr-TR" b="1" dirty="0">
                <a:solidFill>
                  <a:srgbClr val="FF0000"/>
                </a:solidFill>
              </a:rPr>
              <a:t> almalarını </a:t>
            </a:r>
            <a:r>
              <a:rPr lang="tr-TR" b="1" dirty="0" err="1">
                <a:solidFill>
                  <a:srgbClr val="FF0000"/>
                </a:solidFill>
              </a:rPr>
              <a:t>sağlamak</a:t>
            </a:r>
            <a:r>
              <a:rPr lang="tr-TR" b="1" dirty="0"/>
              <a:t>. </a:t>
            </a:r>
            <a:br>
              <a:rPr lang="tr-TR" b="1" dirty="0"/>
            </a:br>
            <a:endParaRPr lang="tr-TR" b="1" dirty="0" smtClean="0"/>
          </a:p>
        </p:txBody>
      </p:sp>
    </p:spTree>
    <p:extLst>
      <p:ext uri="{BB962C8B-B14F-4D97-AF65-F5344CB8AC3E}">
        <p14:creationId xmlns:p14="http://schemas.microsoft.com/office/powerpoint/2010/main" val="483671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-263083"/>
            <a:ext cx="10515600" cy="1325563"/>
          </a:xfrm>
        </p:spPr>
        <p:txBody>
          <a:bodyPr/>
          <a:lstStyle/>
          <a:p>
            <a:pPr algn="ctr"/>
            <a:r>
              <a:rPr lang="tr-TR" b="1" dirty="0" smtClean="0">
                <a:latin typeface="Calibri" charset="0"/>
                <a:ea typeface="Calibri" charset="0"/>
                <a:cs typeface="Calibri" charset="0"/>
              </a:rPr>
              <a:t>TİTCK</a:t>
            </a:r>
            <a:endParaRPr lang="tr-TR" b="1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169" y="1062480"/>
            <a:ext cx="8796039" cy="4469375"/>
          </a:xfrm>
          <a:prstGeom prst="rect">
            <a:avLst/>
          </a:prstGeom>
        </p:spPr>
      </p:pic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491" y="1062480"/>
            <a:ext cx="10001767" cy="4594608"/>
          </a:xfrm>
        </p:spPr>
      </p:pic>
    </p:spTree>
    <p:extLst>
      <p:ext uri="{BB962C8B-B14F-4D97-AF65-F5344CB8AC3E}">
        <p14:creationId xmlns:p14="http://schemas.microsoft.com/office/powerpoint/2010/main" val="58552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Diyagram 35"/>
          <p:cNvGraphicFramePr/>
          <p:nvPr>
            <p:extLst>
              <p:ext uri="{D42A27DB-BD31-4B8C-83A1-F6EECF244321}">
                <p14:modId xmlns:p14="http://schemas.microsoft.com/office/powerpoint/2010/main" val="587175789"/>
              </p:ext>
            </p:extLst>
          </p:nvPr>
        </p:nvGraphicFramePr>
        <p:xfrm>
          <a:off x="-91250" y="5346939"/>
          <a:ext cx="5564398" cy="1616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7" name="Diyagram 36"/>
          <p:cNvGraphicFramePr/>
          <p:nvPr/>
        </p:nvGraphicFramePr>
        <p:xfrm>
          <a:off x="4863549" y="5715407"/>
          <a:ext cx="5671930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8" name="Diyagram 37"/>
          <p:cNvGraphicFramePr/>
          <p:nvPr/>
        </p:nvGraphicFramePr>
        <p:xfrm>
          <a:off x="10071509" y="5715407"/>
          <a:ext cx="2014474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3" name="Resim 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648" y="311978"/>
            <a:ext cx="8255000" cy="414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5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17786" y="218110"/>
            <a:ext cx="4774324" cy="1325563"/>
          </a:xfrm>
        </p:spPr>
        <p:txBody>
          <a:bodyPr>
            <a:normAutofit/>
          </a:bodyPr>
          <a:lstStyle/>
          <a:p>
            <a:pPr algn="ctr"/>
            <a:r>
              <a:rPr lang="tr-TR" sz="2000" b="1" spc="-5" dirty="0" smtClean="0">
                <a:latin typeface="Arial"/>
                <a:cs typeface="Arial"/>
              </a:rPr>
              <a:t>      KALİTE </a:t>
            </a:r>
            <a:r>
              <a:rPr lang="tr-TR" sz="2000" b="1" dirty="0">
                <a:latin typeface="Arial"/>
                <a:cs typeface="Arial"/>
              </a:rPr>
              <a:t>KONTROL </a:t>
            </a:r>
            <a:r>
              <a:rPr lang="tr-TR" sz="2000" b="1" spc="5" dirty="0">
                <a:latin typeface="Arial"/>
                <a:cs typeface="Arial"/>
              </a:rPr>
              <a:t> </a:t>
            </a:r>
            <a:r>
              <a:rPr lang="tr-TR" sz="2000" b="1" spc="5" dirty="0" smtClean="0">
                <a:latin typeface="Arial"/>
                <a:cs typeface="Arial"/>
              </a:rPr>
              <a:t/>
            </a:r>
            <a:br>
              <a:rPr lang="tr-TR" sz="2000" b="1" spc="5" dirty="0" smtClean="0">
                <a:latin typeface="Arial"/>
                <a:cs typeface="Arial"/>
              </a:rPr>
            </a:br>
            <a:r>
              <a:rPr lang="tr-TR" sz="2000" b="1" dirty="0" smtClean="0">
                <a:latin typeface="Arial"/>
                <a:cs typeface="Arial"/>
              </a:rPr>
              <a:t>(</a:t>
            </a:r>
            <a:r>
              <a:rPr lang="tr-TR" sz="2000" b="1" dirty="0">
                <a:latin typeface="Arial"/>
                <a:cs typeface="Arial"/>
              </a:rPr>
              <a:t>QUALITY</a:t>
            </a:r>
            <a:r>
              <a:rPr lang="tr-TR" sz="2000" b="1" spc="-120" dirty="0">
                <a:latin typeface="Arial"/>
                <a:cs typeface="Arial"/>
              </a:rPr>
              <a:t> </a:t>
            </a:r>
            <a:r>
              <a:rPr lang="tr-TR" sz="2000" b="1" spc="-5" dirty="0">
                <a:latin typeface="Arial"/>
                <a:cs typeface="Arial"/>
              </a:rPr>
              <a:t>KONTROL-QC</a:t>
            </a:r>
            <a:r>
              <a:rPr lang="tr-TR" sz="2000" b="1" spc="-5" dirty="0" smtClean="0">
                <a:latin typeface="Arial"/>
                <a:cs typeface="Arial"/>
              </a:rPr>
              <a:t>)</a:t>
            </a:r>
            <a:br>
              <a:rPr lang="tr-TR" sz="2000" b="1" spc="-5" dirty="0" smtClean="0">
                <a:latin typeface="Arial"/>
                <a:cs typeface="Arial"/>
              </a:rPr>
            </a:br>
            <a:r>
              <a:rPr lang="tr-TR" sz="2000" b="1" spc="-5" dirty="0">
                <a:latin typeface="Arial"/>
                <a:cs typeface="Arial"/>
              </a:rPr>
              <a:t/>
            </a:r>
            <a:br>
              <a:rPr lang="tr-TR" sz="2000" b="1" spc="-5" dirty="0">
                <a:latin typeface="Arial"/>
                <a:cs typeface="Arial"/>
              </a:rPr>
            </a:br>
            <a:r>
              <a:rPr lang="tr-TR" sz="2000" b="1" spc="-5" dirty="0" smtClean="0">
                <a:solidFill>
                  <a:srgbClr val="FF0000"/>
                </a:solidFill>
                <a:latin typeface="Arial"/>
                <a:cs typeface="Arial"/>
              </a:rPr>
              <a:t>ÜRÜN</a:t>
            </a:r>
            <a:endParaRPr lang="tr-TR" sz="2000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7786" y="1690688"/>
            <a:ext cx="5413388" cy="4351338"/>
          </a:xfrm>
        </p:spPr>
        <p:txBody>
          <a:bodyPr>
            <a:normAutofit/>
          </a:bodyPr>
          <a:lstStyle/>
          <a:p>
            <a:pPr marL="469265" marR="741045" indent="-457200" algn="just">
              <a:lnSpc>
                <a:spcPts val="3890"/>
              </a:lnSpc>
              <a:spcBef>
                <a:spcPts val="585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Ölçüle</a:t>
            </a:r>
            <a:r>
              <a:rPr lang="tr-TR" sz="2400" spc="5" dirty="0">
                <a:latin typeface="Calibri" charset="0"/>
                <a:ea typeface="Calibri" charset="0"/>
                <a:cs typeface="Calibri" charset="0"/>
              </a:rPr>
              <a:t>b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il</a:t>
            </a:r>
            <a:r>
              <a:rPr lang="tr-TR" sz="2400" spc="5" dirty="0">
                <a:latin typeface="Calibri" charset="0"/>
                <a:ea typeface="Calibri" charset="0"/>
                <a:cs typeface="Calibri" charset="0"/>
              </a:rPr>
              <a:t>e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n</a:t>
            </a:r>
            <a:r>
              <a:rPr lang="tr-TR" sz="2400" spc="-3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 smtClean="0">
                <a:latin typeface="Calibri" charset="0"/>
                <a:ea typeface="Calibri" charset="0"/>
                <a:cs typeface="Calibri" charset="0"/>
              </a:rPr>
              <a:t>standartlar</a:t>
            </a:r>
            <a:r>
              <a:rPr lang="tr-TR" sz="2400" spc="10" dirty="0" smtClean="0">
                <a:latin typeface="Calibri" charset="0"/>
                <a:ea typeface="Calibri" charset="0"/>
                <a:cs typeface="Calibri" charset="0"/>
              </a:rPr>
              <a:t>l</a:t>
            </a:r>
            <a:r>
              <a:rPr lang="tr-TR" sz="2400" dirty="0" smtClean="0">
                <a:latin typeface="Calibri" charset="0"/>
                <a:ea typeface="Calibri" charset="0"/>
                <a:cs typeface="Calibri" charset="0"/>
              </a:rPr>
              <a:t>a</a:t>
            </a:r>
            <a:r>
              <a:rPr lang="tr-TR" sz="2400" spc="-3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spc="-30" dirty="0" smtClean="0">
                <a:latin typeface="Calibri" charset="0"/>
                <a:ea typeface="Calibri" charset="0"/>
                <a:cs typeface="Calibri" charset="0"/>
              </a:rPr>
              <a:t>karşılaştırma</a:t>
            </a:r>
            <a:r>
              <a:rPr lang="tr-TR" sz="2400" dirty="0" smtClean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yapan  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gerçek</a:t>
            </a:r>
            <a:r>
              <a:rPr lang="tr-TR" sz="2400" spc="-1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kalite </a:t>
            </a:r>
            <a:r>
              <a:rPr lang="tr-TR" sz="2400" spc="-20" dirty="0">
                <a:latin typeface="Calibri" charset="0"/>
                <a:ea typeface="Calibri" charset="0"/>
                <a:cs typeface="Calibri" charset="0"/>
              </a:rPr>
              <a:t>performansıdır.</a:t>
            </a:r>
            <a:endParaRPr lang="tr-TR" sz="2400" dirty="0">
              <a:latin typeface="Calibri" charset="0"/>
              <a:ea typeface="Calibri" charset="0"/>
              <a:cs typeface="Calibri" charset="0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  <a:buFont typeface="Wingdings" charset="2"/>
              <a:buChar char="§"/>
            </a:pPr>
            <a:endParaRPr lang="tr-TR" sz="2400" dirty="0">
              <a:latin typeface="Calibri" charset="0"/>
              <a:ea typeface="Calibri" charset="0"/>
              <a:cs typeface="Calibri" charset="0"/>
            </a:endParaRPr>
          </a:p>
          <a:p>
            <a:pPr marL="469265" marR="5080" indent="-457200" algn="just">
              <a:lnSpc>
                <a:spcPts val="3890"/>
              </a:lnSpc>
              <a:buFont typeface="Wingdings" charset="2"/>
              <a:buChar char="§"/>
              <a:tabLst>
                <a:tab pos="241935" algn="l"/>
              </a:tabLst>
            </a:pP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Kalite</a:t>
            </a:r>
            <a:r>
              <a:rPr lang="tr-TR" sz="2400" spc="-2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temin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spc="-200" dirty="0">
                <a:latin typeface="Calibri" charset="0"/>
                <a:ea typeface="Calibri" charset="0"/>
                <a:cs typeface="Calibri" charset="0"/>
              </a:rPr>
              <a:t>işleminin</a:t>
            </a:r>
            <a:r>
              <a:rPr lang="tr-TR" sz="2400" spc="-3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bir</a:t>
            </a:r>
            <a:r>
              <a:rPr lang="tr-TR" sz="2400" spc="-1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parçasıdır</a:t>
            </a:r>
            <a:r>
              <a:rPr lang="tr-TR" sz="2400" spc="-3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ve 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kullanılan </a:t>
            </a:r>
            <a:r>
              <a:rPr lang="tr-TR" sz="2400" spc="-98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tüm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 teknik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 ve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spc="-204" dirty="0">
                <a:latin typeface="Calibri" charset="0"/>
                <a:ea typeface="Calibri" charset="0"/>
                <a:cs typeface="Calibri" charset="0"/>
              </a:rPr>
              <a:t>işlemleri</a:t>
            </a:r>
            <a:r>
              <a:rPr lang="tr-TR" sz="2400" spc="-2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spc="-30" dirty="0">
                <a:latin typeface="Calibri" charset="0"/>
                <a:ea typeface="Calibri" charset="0"/>
                <a:cs typeface="Calibri" charset="0"/>
              </a:rPr>
              <a:t>kapsar.</a:t>
            </a:r>
            <a:endParaRPr lang="tr-TR" sz="2400" dirty="0">
              <a:latin typeface="Calibri" charset="0"/>
              <a:ea typeface="Calibri" charset="0"/>
              <a:cs typeface="Calibri" charset="0"/>
            </a:endParaRPr>
          </a:p>
          <a:p>
            <a:pPr algn="just">
              <a:buFont typeface="Wingdings" charset="2"/>
              <a:buChar char="§"/>
            </a:pPr>
            <a:endParaRPr lang="tr-TR" sz="2300" dirty="0"/>
          </a:p>
        </p:txBody>
      </p:sp>
      <p:sp>
        <p:nvSpPr>
          <p:cNvPr id="4" name="Başlık 1"/>
          <p:cNvSpPr txBox="1">
            <a:spLocks/>
          </p:cNvSpPr>
          <p:nvPr/>
        </p:nvSpPr>
        <p:spPr>
          <a:xfrm>
            <a:off x="7044687" y="218110"/>
            <a:ext cx="36050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000" b="1" spc="-5" dirty="0" smtClean="0">
                <a:latin typeface="Arial"/>
                <a:cs typeface="Arial"/>
              </a:rPr>
              <a:t>            KALİTE </a:t>
            </a:r>
            <a:r>
              <a:rPr lang="tr-TR" sz="2000" b="1" dirty="0">
                <a:latin typeface="Arial"/>
                <a:cs typeface="Arial"/>
              </a:rPr>
              <a:t>TEMİNİ </a:t>
            </a:r>
            <a:r>
              <a:rPr lang="tr-TR" sz="2000" b="1" spc="5" dirty="0">
                <a:latin typeface="Arial"/>
                <a:cs typeface="Arial"/>
              </a:rPr>
              <a:t> </a:t>
            </a:r>
            <a:endParaRPr lang="tr-TR" sz="2000" b="1" spc="5" dirty="0" smtClean="0">
              <a:latin typeface="Arial"/>
              <a:cs typeface="Arial"/>
            </a:endParaRPr>
          </a:p>
          <a:p>
            <a:r>
              <a:rPr lang="tr-TR" sz="2000" b="1" dirty="0" smtClean="0">
                <a:latin typeface="Arial"/>
                <a:cs typeface="Arial"/>
              </a:rPr>
              <a:t>(</a:t>
            </a:r>
            <a:r>
              <a:rPr lang="tr-TR" sz="2000" b="1" dirty="0">
                <a:latin typeface="Arial"/>
                <a:cs typeface="Arial"/>
              </a:rPr>
              <a:t>QUALI</a:t>
            </a:r>
            <a:r>
              <a:rPr lang="tr-TR" sz="2000" b="1" spc="-15" dirty="0">
                <a:latin typeface="Arial"/>
                <a:cs typeface="Arial"/>
              </a:rPr>
              <a:t>T</a:t>
            </a:r>
            <a:r>
              <a:rPr lang="tr-TR" sz="2000" b="1" dirty="0">
                <a:latin typeface="Arial"/>
                <a:cs typeface="Arial"/>
              </a:rPr>
              <a:t>Y</a:t>
            </a:r>
            <a:r>
              <a:rPr lang="tr-TR" sz="2000" b="1" spc="-245" dirty="0">
                <a:latin typeface="Arial"/>
                <a:cs typeface="Arial"/>
              </a:rPr>
              <a:t> </a:t>
            </a:r>
            <a:r>
              <a:rPr lang="tr-TR" sz="2000" b="1" dirty="0" smtClean="0">
                <a:latin typeface="Arial"/>
                <a:cs typeface="Arial"/>
              </a:rPr>
              <a:t>ASSURANC</a:t>
            </a:r>
            <a:r>
              <a:rPr lang="tr-TR" sz="2000" b="1" spc="10" dirty="0" smtClean="0">
                <a:latin typeface="Arial"/>
                <a:cs typeface="Arial"/>
              </a:rPr>
              <a:t>E</a:t>
            </a:r>
            <a:r>
              <a:rPr lang="tr-TR" sz="2000" b="1" spc="-5" dirty="0" smtClean="0">
                <a:latin typeface="Arial"/>
                <a:cs typeface="Arial"/>
              </a:rPr>
              <a:t>-</a:t>
            </a:r>
            <a:r>
              <a:rPr lang="tr-TR" sz="2000" b="1" spc="-10" dirty="0" smtClean="0">
                <a:latin typeface="Arial"/>
                <a:cs typeface="Arial"/>
              </a:rPr>
              <a:t>Q</a:t>
            </a:r>
            <a:r>
              <a:rPr lang="tr-TR" sz="2000" b="1" dirty="0" smtClean="0">
                <a:latin typeface="Arial"/>
                <a:cs typeface="Arial"/>
              </a:rPr>
              <a:t>A)</a:t>
            </a:r>
          </a:p>
          <a:p>
            <a:endParaRPr lang="tr-TR" sz="2000" b="1" dirty="0">
              <a:latin typeface="Arial"/>
              <a:cs typeface="Arial"/>
            </a:endParaRPr>
          </a:p>
          <a:p>
            <a:pPr algn="ctr"/>
            <a:r>
              <a:rPr lang="tr-TR" sz="2000" b="1" dirty="0" smtClean="0">
                <a:solidFill>
                  <a:srgbClr val="FF0000"/>
                </a:solidFill>
                <a:latin typeface="Arial"/>
                <a:cs typeface="Arial"/>
              </a:rPr>
              <a:t>SÜREÇ</a:t>
            </a:r>
            <a:endParaRPr lang="tr-TR" sz="2000" dirty="0">
              <a:solidFill>
                <a:srgbClr val="FF0000"/>
              </a:solidFill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6610661" y="1690688"/>
            <a:ext cx="5126637" cy="4349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8450" marR="5080" indent="-285750" algn="just">
              <a:lnSpc>
                <a:spcPts val="3890"/>
              </a:lnSpc>
              <a:spcBef>
                <a:spcPts val="585"/>
              </a:spcBef>
              <a:buFont typeface="Wingdings" charset="2"/>
              <a:buChar char="§"/>
            </a:pP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Bir 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ürün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veya servisin kalite 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gerekliliklerini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gü</a:t>
            </a:r>
            <a:r>
              <a:rPr lang="tr-TR" sz="2400" spc="5" dirty="0">
                <a:latin typeface="Calibri" charset="0"/>
                <a:ea typeface="Calibri" charset="0"/>
                <a:cs typeface="Calibri" charset="0"/>
              </a:rPr>
              <a:t>v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en</a:t>
            </a:r>
            <a:r>
              <a:rPr lang="tr-TR" sz="2400" spc="10" dirty="0">
                <a:latin typeface="Calibri" charset="0"/>
                <a:ea typeface="Calibri" charset="0"/>
                <a:cs typeface="Calibri" charset="0"/>
              </a:rPr>
              <a:t>i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li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r</a:t>
            </a:r>
            <a:r>
              <a:rPr lang="tr-TR" sz="2400" spc="-2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spc="-5" dirty="0" smtClean="0">
                <a:latin typeface="Calibri" charset="0"/>
                <a:ea typeface="Calibri" charset="0"/>
                <a:cs typeface="Calibri" charset="0"/>
              </a:rPr>
              <a:t>bi</a:t>
            </a:r>
            <a:r>
              <a:rPr lang="tr-TR" sz="2400" dirty="0" smtClean="0">
                <a:latin typeface="Calibri" charset="0"/>
                <a:ea typeface="Calibri" charset="0"/>
                <a:cs typeface="Calibri" charset="0"/>
              </a:rPr>
              <a:t>r şekilde sağlamak</a:t>
            </a:r>
            <a:r>
              <a:rPr lang="tr-TR" sz="2400" spc="-5" dirty="0" smtClean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içi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n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 gere</a:t>
            </a:r>
            <a:r>
              <a:rPr lang="tr-TR" sz="2400" spc="5" dirty="0">
                <a:latin typeface="Calibri" charset="0"/>
                <a:ea typeface="Calibri" charset="0"/>
                <a:cs typeface="Calibri" charset="0"/>
              </a:rPr>
              <a:t>k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l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i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 olan  planlı</a:t>
            </a:r>
            <a:r>
              <a:rPr lang="tr-TR" sz="2400" spc="-2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ve sistematik </a:t>
            </a:r>
            <a:r>
              <a:rPr lang="tr-TR" sz="2400" spc="-20" dirty="0">
                <a:latin typeface="Calibri" charset="0"/>
                <a:ea typeface="Calibri" charset="0"/>
                <a:cs typeface="Calibri" charset="0"/>
              </a:rPr>
              <a:t>eylemlerdir.</a:t>
            </a:r>
            <a:endParaRPr lang="tr-TR" sz="2400" dirty="0">
              <a:latin typeface="Calibri" charset="0"/>
              <a:ea typeface="Calibri" charset="0"/>
              <a:cs typeface="Calibri" charset="0"/>
            </a:endParaRPr>
          </a:p>
          <a:p>
            <a:pPr marL="298450" marR="382270" indent="-285750" algn="just">
              <a:lnSpc>
                <a:spcPts val="3890"/>
              </a:lnSpc>
              <a:spcBef>
                <a:spcPts val="995"/>
              </a:spcBef>
              <a:buFont typeface="Wingdings" charset="2"/>
              <a:buChar char="§"/>
            </a:pPr>
            <a:endParaRPr lang="tr-TR" sz="2400" dirty="0" smtClean="0">
              <a:latin typeface="Calibri" charset="0"/>
              <a:ea typeface="Calibri" charset="0"/>
              <a:cs typeface="Calibri" charset="0"/>
            </a:endParaRPr>
          </a:p>
          <a:p>
            <a:pPr marL="298450" marR="382270" indent="-285750" algn="just">
              <a:lnSpc>
                <a:spcPts val="3890"/>
              </a:lnSpc>
              <a:spcBef>
                <a:spcPts val="995"/>
              </a:spcBef>
              <a:buFont typeface="Wingdings" charset="2"/>
              <a:buChar char="§"/>
            </a:pPr>
            <a:r>
              <a:rPr lang="tr-TR" sz="2400" dirty="0" smtClean="0">
                <a:latin typeface="Calibri" charset="0"/>
                <a:ea typeface="Calibri" charset="0"/>
                <a:cs typeface="Calibri" charset="0"/>
              </a:rPr>
              <a:t>Gerekli</a:t>
            </a:r>
            <a:r>
              <a:rPr lang="tr-TR" sz="2400" spc="-30" dirty="0" smtClean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tüm</a:t>
            </a:r>
            <a:r>
              <a:rPr lang="tr-TR" sz="2400" spc="-1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kalite</a:t>
            </a:r>
            <a:r>
              <a:rPr lang="tr-TR" sz="2400" spc="-3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 smtClean="0">
                <a:latin typeface="Calibri" charset="0"/>
                <a:ea typeface="Calibri" charset="0"/>
                <a:cs typeface="Calibri" charset="0"/>
              </a:rPr>
              <a:t>kontrolleri</a:t>
            </a:r>
            <a:r>
              <a:rPr lang="tr-TR" sz="2400" spc="-30" dirty="0" smtClean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ve</a:t>
            </a:r>
            <a:r>
              <a:rPr lang="tr-TR" sz="2400" spc="-1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uygulamaya </a:t>
            </a:r>
            <a:r>
              <a:rPr lang="tr-TR" sz="2400" spc="-98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katılan</a:t>
            </a:r>
            <a:r>
              <a:rPr lang="tr-TR" sz="2400" spc="-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dirty="0">
                <a:latin typeface="Calibri" charset="0"/>
                <a:ea typeface="Calibri" charset="0"/>
                <a:cs typeface="Calibri" charset="0"/>
              </a:rPr>
              <a:t>tüm </a:t>
            </a:r>
            <a:r>
              <a:rPr lang="tr-TR" sz="2400" spc="-165" dirty="0">
                <a:latin typeface="Calibri" charset="0"/>
                <a:ea typeface="Calibri" charset="0"/>
                <a:cs typeface="Calibri" charset="0"/>
              </a:rPr>
              <a:t>çalışanları</a:t>
            </a:r>
            <a:r>
              <a:rPr lang="tr-TR" sz="2400" spc="-2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spc="-30" dirty="0">
                <a:latin typeface="Calibri" charset="0"/>
                <a:ea typeface="Calibri" charset="0"/>
                <a:cs typeface="Calibri" charset="0"/>
              </a:rPr>
              <a:t>kapsar.</a:t>
            </a:r>
            <a:endParaRPr lang="tr-TR" sz="2400" dirty="0"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36" y="-1"/>
            <a:ext cx="11182662" cy="6579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7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Diyagram 35"/>
          <p:cNvGraphicFramePr/>
          <p:nvPr/>
        </p:nvGraphicFramePr>
        <p:xfrm>
          <a:off x="-91250" y="5346939"/>
          <a:ext cx="5564398" cy="1616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7" name="Diyagram 36"/>
          <p:cNvGraphicFramePr/>
          <p:nvPr>
            <p:extLst>
              <p:ext uri="{D42A27DB-BD31-4B8C-83A1-F6EECF244321}">
                <p14:modId xmlns:p14="http://schemas.microsoft.com/office/powerpoint/2010/main" val="1902456436"/>
              </p:ext>
            </p:extLst>
          </p:nvPr>
        </p:nvGraphicFramePr>
        <p:xfrm>
          <a:off x="4863549" y="5715407"/>
          <a:ext cx="5671930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8" name="Diyagram 37"/>
          <p:cNvGraphicFramePr/>
          <p:nvPr/>
        </p:nvGraphicFramePr>
        <p:xfrm>
          <a:off x="10071509" y="5715407"/>
          <a:ext cx="2014474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2" name="Resim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191" y="876455"/>
            <a:ext cx="7620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0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7947" y="200572"/>
            <a:ext cx="10515600" cy="10405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3200" b="1" spc="-5" dirty="0" smtClean="0">
                <a:latin typeface="Arial"/>
                <a:cs typeface="Arial"/>
              </a:rPr>
              <a:t>KALİTE</a:t>
            </a:r>
            <a:endParaRPr lang="tr-TR" sz="3200" dirty="0"/>
          </a:p>
        </p:txBody>
      </p:sp>
      <p:sp>
        <p:nvSpPr>
          <p:cNvPr id="2" name="Metin kutusu 1"/>
          <p:cNvSpPr txBox="1"/>
          <p:nvPr/>
        </p:nvSpPr>
        <p:spPr>
          <a:xfrm>
            <a:off x="4585252" y="3339548"/>
            <a:ext cx="1490986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tr-TR" dirty="0" smtClean="0"/>
              <a:t>RADYOTERAPİ</a:t>
            </a:r>
          </a:p>
          <a:p>
            <a:pPr algn="ctr"/>
            <a:r>
              <a:rPr lang="tr-TR" dirty="0" smtClean="0"/>
              <a:t>SÜRECİ</a:t>
            </a:r>
            <a:endParaRPr lang="tr-TR" dirty="0"/>
          </a:p>
        </p:txBody>
      </p:sp>
      <p:sp>
        <p:nvSpPr>
          <p:cNvPr id="5" name="Oval 4"/>
          <p:cNvSpPr/>
          <p:nvPr/>
        </p:nvSpPr>
        <p:spPr>
          <a:xfrm>
            <a:off x="3995529" y="3160461"/>
            <a:ext cx="2630557" cy="914400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Oval 5"/>
          <p:cNvSpPr/>
          <p:nvPr/>
        </p:nvSpPr>
        <p:spPr>
          <a:xfrm>
            <a:off x="1162013" y="2246061"/>
            <a:ext cx="2630557" cy="914400"/>
          </a:xfrm>
          <a:prstGeom prst="ellipse">
            <a:avLst/>
          </a:pr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Oval 6"/>
          <p:cNvSpPr/>
          <p:nvPr/>
        </p:nvSpPr>
        <p:spPr>
          <a:xfrm>
            <a:off x="1022865" y="4293522"/>
            <a:ext cx="2630557" cy="914400"/>
          </a:xfrm>
          <a:prstGeom prst="ellipse">
            <a:avLst/>
          </a:pr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val 7"/>
          <p:cNvSpPr/>
          <p:nvPr/>
        </p:nvSpPr>
        <p:spPr>
          <a:xfrm>
            <a:off x="5310807" y="4874052"/>
            <a:ext cx="2630557" cy="914400"/>
          </a:xfrm>
          <a:prstGeom prst="ellipse">
            <a:avLst/>
          </a:pr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Oval 8"/>
          <p:cNvSpPr/>
          <p:nvPr/>
        </p:nvSpPr>
        <p:spPr>
          <a:xfrm>
            <a:off x="4463532" y="1420183"/>
            <a:ext cx="2630557" cy="914400"/>
          </a:xfrm>
          <a:prstGeom prst="ellipse">
            <a:avLst/>
          </a:pr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val 9"/>
          <p:cNvSpPr/>
          <p:nvPr/>
        </p:nvSpPr>
        <p:spPr>
          <a:xfrm>
            <a:off x="7385636" y="3160461"/>
            <a:ext cx="2630557" cy="914400"/>
          </a:xfrm>
          <a:prstGeom prst="ellipse">
            <a:avLst/>
          </a:prstGeom>
          <a:noFill/>
          <a:ln w="444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Metin kutusu 10"/>
          <p:cNvSpPr txBox="1"/>
          <p:nvPr/>
        </p:nvSpPr>
        <p:spPr>
          <a:xfrm>
            <a:off x="1452498" y="2512128"/>
            <a:ext cx="2200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mtClean="0"/>
              <a:t>Radyoterapi Teknikeri</a:t>
            </a:r>
            <a:endParaRPr lang="tr-TR"/>
          </a:p>
        </p:txBody>
      </p:sp>
      <p:sp>
        <p:nvSpPr>
          <p:cNvPr id="12" name="Metin kutusu 11"/>
          <p:cNvSpPr txBox="1"/>
          <p:nvPr/>
        </p:nvSpPr>
        <p:spPr>
          <a:xfrm>
            <a:off x="4755802" y="1671685"/>
            <a:ext cx="2135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mtClean="0"/>
              <a:t>Radyasyon </a:t>
            </a:r>
            <a:r>
              <a:rPr lang="tr-TR" dirty="0" err="1" smtClean="0"/>
              <a:t>Onkoloğu</a:t>
            </a:r>
            <a:endParaRPr lang="tr-TR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1567547" y="4566056"/>
            <a:ext cx="1541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mtClean="0"/>
              <a:t>Medikal Fizikçi</a:t>
            </a:r>
            <a:endParaRPr lang="tr-TR"/>
          </a:p>
        </p:txBody>
      </p:sp>
      <p:sp>
        <p:nvSpPr>
          <p:cNvPr id="14" name="Metin kutusu 13"/>
          <p:cNvSpPr txBox="1"/>
          <p:nvPr/>
        </p:nvSpPr>
        <p:spPr>
          <a:xfrm>
            <a:off x="5962736" y="5146586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mtClean="0"/>
              <a:t>Mühendis</a:t>
            </a:r>
            <a:endParaRPr lang="tr-TR"/>
          </a:p>
        </p:txBody>
      </p:sp>
      <p:sp>
        <p:nvSpPr>
          <p:cNvPr id="15" name="Metin kutusu 14"/>
          <p:cNvSpPr txBox="1"/>
          <p:nvPr/>
        </p:nvSpPr>
        <p:spPr>
          <a:xfrm>
            <a:off x="8069331" y="3432995"/>
            <a:ext cx="1263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mtClean="0"/>
              <a:t>Dozimetrist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0978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16876" y="559952"/>
            <a:ext cx="10515600" cy="70468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009900" marR="5080" indent="-1340485">
              <a:lnSpc>
                <a:spcPts val="4760"/>
              </a:lnSpc>
              <a:spcBef>
                <a:spcPts val="695"/>
              </a:spcBef>
            </a:pPr>
            <a:r>
              <a:rPr b="1" spc="-5" dirty="0">
                <a:latin typeface="Arial"/>
                <a:cs typeface="Arial"/>
              </a:rPr>
              <a:t>RADYOTERAPİDE</a:t>
            </a:r>
            <a:r>
              <a:rPr b="1" spc="-80" dirty="0">
                <a:latin typeface="Arial"/>
                <a:cs typeface="Arial"/>
              </a:rPr>
              <a:t> </a:t>
            </a:r>
            <a:r>
              <a:rPr b="1" spc="-5" dirty="0" smtClean="0">
                <a:latin typeface="Arial"/>
                <a:cs typeface="Arial"/>
              </a:rPr>
              <a:t>KALİTE</a:t>
            </a:r>
            <a:endParaRPr b="1" spc="-3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68883" y="2006179"/>
            <a:ext cx="1647585" cy="4693593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60"/>
              </a:spcBef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WHO</a:t>
            </a:r>
            <a:endParaRPr sz="2800" dirty="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Char char="•"/>
              <a:tabLst>
                <a:tab pos="241935" algn="l"/>
              </a:tabLst>
            </a:pPr>
            <a:r>
              <a:rPr sz="2800" spc="-10" dirty="0">
                <a:latin typeface="Arial MT"/>
                <a:cs typeface="Arial MT"/>
              </a:rPr>
              <a:t>AAPM</a:t>
            </a:r>
            <a:endParaRPr sz="2800" dirty="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Char char="•"/>
              <a:tabLst>
                <a:tab pos="241935" algn="l"/>
              </a:tabLst>
            </a:pPr>
            <a:r>
              <a:rPr sz="2800" spc="-10" dirty="0">
                <a:latin typeface="Arial MT"/>
                <a:cs typeface="Arial MT"/>
              </a:rPr>
              <a:t>ESTRO</a:t>
            </a:r>
            <a:endParaRPr sz="2800" dirty="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COIN</a:t>
            </a:r>
            <a:endParaRPr sz="2800" dirty="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65"/>
              </a:spcBef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IEC</a:t>
            </a:r>
            <a:endParaRPr sz="2800" dirty="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Char char="•"/>
              <a:tabLst>
                <a:tab pos="241935" algn="l"/>
              </a:tabLst>
            </a:pPr>
            <a:r>
              <a:rPr sz="2800" spc="-5" dirty="0" smtClean="0">
                <a:latin typeface="Arial MT"/>
                <a:cs typeface="Arial MT"/>
              </a:rPr>
              <a:t>IPEM</a:t>
            </a:r>
            <a:endParaRPr lang="tr-TR" sz="2800" spc="-5" dirty="0" smtClean="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Char char="•"/>
              <a:tabLst>
                <a:tab pos="241935" algn="l"/>
              </a:tabLst>
            </a:pPr>
            <a:r>
              <a:rPr lang="tr-TR" sz="2800" spc="-5" dirty="0" smtClean="0">
                <a:latin typeface="Arial MT"/>
                <a:cs typeface="Arial MT"/>
              </a:rPr>
              <a:t>RSS</a:t>
            </a: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Char char="•"/>
              <a:tabLst>
                <a:tab pos="241935" algn="l"/>
              </a:tabLst>
            </a:pPr>
            <a:r>
              <a:rPr lang="tr-TR" sz="2800" spc="-5" dirty="0" smtClean="0">
                <a:latin typeface="Arial MT"/>
                <a:cs typeface="Arial MT"/>
              </a:rPr>
              <a:t>ISRS</a:t>
            </a:r>
          </a:p>
          <a:p>
            <a:pPr marL="241300" indent="-229235" algn="ctr">
              <a:lnSpc>
                <a:spcPct val="100000"/>
              </a:lnSpc>
              <a:spcBef>
                <a:spcPts val="670"/>
              </a:spcBef>
              <a:buChar char="•"/>
              <a:tabLst>
                <a:tab pos="241935" algn="l"/>
              </a:tabLst>
            </a:pPr>
            <a:endParaRPr sz="2800" dirty="0">
              <a:latin typeface="Arial MT"/>
              <a:cs typeface="Arial MT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4582511" y="2459421"/>
            <a:ext cx="6768662" cy="2156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1300" marR="5080" indent="-241300" algn="just">
              <a:lnSpc>
                <a:spcPct val="1131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lang="tr-TR" sz="2400" dirty="0">
                <a:latin typeface="Arial MT"/>
                <a:cs typeface="Arial MT"/>
              </a:rPr>
              <a:t>Yapıla işlerin bu standartlar ile </a:t>
            </a:r>
            <a:r>
              <a:rPr lang="tr-TR" sz="2400" dirty="0" err="1">
                <a:latin typeface="Arial MT"/>
                <a:cs typeface="Arial MT"/>
              </a:rPr>
              <a:t>değerledirilmesi</a:t>
            </a:r>
            <a:r>
              <a:rPr lang="tr-TR" sz="2400" dirty="0">
                <a:latin typeface="Arial MT"/>
                <a:cs typeface="Arial MT"/>
              </a:rPr>
              <a:t> ve kabul edilen kriterleri sağlaması önemlidir</a:t>
            </a:r>
          </a:p>
          <a:p>
            <a:pPr marL="241300" marR="5080" indent="-241300" algn="just">
              <a:lnSpc>
                <a:spcPct val="1131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endParaRPr lang="tr-TR" sz="2400" dirty="0">
              <a:latin typeface="Arial MT"/>
              <a:cs typeface="Arial MT"/>
            </a:endParaRPr>
          </a:p>
          <a:p>
            <a:pPr marL="241300" marR="5080" indent="-241300" algn="just">
              <a:lnSpc>
                <a:spcPct val="1131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lang="tr-TR" sz="2400" dirty="0">
                <a:latin typeface="Arial MT"/>
                <a:cs typeface="Arial MT"/>
              </a:rPr>
              <a:t>Bu standartlar olmadan kalite sağlanamaz</a:t>
            </a:r>
          </a:p>
          <a:p>
            <a:pPr marL="285750" indent="-285750" algn="just">
              <a:buFont typeface="Wingdings" charset="2"/>
              <a:buChar char="§"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14492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6662" y="101906"/>
            <a:ext cx="92633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tr-TR" b="1" spc="-5" smtClean="0">
                <a:latin typeface="Arial"/>
                <a:cs typeface="Arial"/>
              </a:rPr>
              <a:t>NEDEN KALİTE TEMİNİ ?</a:t>
            </a:r>
            <a:endParaRPr b="1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76662" y="320572"/>
            <a:ext cx="9794240" cy="1505284"/>
          </a:xfrm>
          <a:prstGeom prst="rect">
            <a:avLst/>
          </a:prstGeom>
        </p:spPr>
        <p:txBody>
          <a:bodyPr vert="horz" wrap="square" lIns="0" tIns="596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4350" dirty="0">
              <a:latin typeface="Arial MT"/>
              <a:cs typeface="Arial MT"/>
            </a:endParaRPr>
          </a:p>
          <a:p>
            <a:pPr marL="241300" marR="5080" indent="-229235">
              <a:lnSpc>
                <a:spcPct val="90000"/>
              </a:lnSpc>
              <a:buChar char="•"/>
              <a:tabLst>
                <a:tab pos="241935" algn="l"/>
              </a:tabLst>
            </a:pPr>
            <a:endParaRPr lang="tr-TR" sz="2800" spc="-180" dirty="0">
              <a:latin typeface="Arial MT"/>
              <a:cs typeface="Arial MT"/>
            </a:endParaRPr>
          </a:p>
          <a:p>
            <a:pPr marL="241300" marR="5080" indent="-229235">
              <a:lnSpc>
                <a:spcPct val="90000"/>
              </a:lnSpc>
              <a:buChar char="•"/>
              <a:tabLst>
                <a:tab pos="241935" algn="l"/>
              </a:tabLst>
            </a:pPr>
            <a:endParaRPr sz="2800" dirty="0">
              <a:latin typeface="Arial MT"/>
              <a:cs typeface="Arial M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009" y="607968"/>
            <a:ext cx="3719098" cy="3118499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720968" y="898770"/>
            <a:ext cx="10445263" cy="627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7815" marR="1059180" indent="-285750">
              <a:lnSpc>
                <a:spcPct val="150000"/>
              </a:lnSpc>
              <a:spcBef>
                <a:spcPts val="470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lang="tr-TR" sz="2400" spc="-10" dirty="0">
                <a:latin typeface="Calibri" charset="0"/>
                <a:ea typeface="Calibri" charset="0"/>
                <a:cs typeface="Calibri" charset="0"/>
              </a:rPr>
              <a:t>Her merkezin spesifik bir kalite programı </a:t>
            </a:r>
            <a:r>
              <a:rPr lang="tr-TR" sz="2400" spc="-10" dirty="0" smtClean="0">
                <a:latin typeface="Calibri" charset="0"/>
                <a:ea typeface="Calibri" charset="0"/>
                <a:cs typeface="Calibri" charset="0"/>
              </a:rPr>
              <a:t>olmalıdır</a:t>
            </a:r>
          </a:p>
          <a:p>
            <a:pPr marL="297815" marR="1059180" indent="-285750">
              <a:lnSpc>
                <a:spcPct val="150000"/>
              </a:lnSpc>
              <a:spcBef>
                <a:spcPts val="470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lang="tr-TR" sz="2400" spc="-180" dirty="0" err="1">
                <a:latin typeface="Calibri" charset="0"/>
                <a:ea typeface="Calibri" charset="0"/>
                <a:cs typeface="Calibri" charset="0"/>
              </a:rPr>
              <a:t>Acceptance</a:t>
            </a:r>
            <a:r>
              <a:rPr lang="tr-TR" sz="2400" spc="-180" dirty="0">
                <a:latin typeface="Calibri" charset="0"/>
                <a:ea typeface="Calibri" charset="0"/>
                <a:cs typeface="Calibri" charset="0"/>
              </a:rPr>
              <a:t> - </a:t>
            </a:r>
            <a:r>
              <a:rPr lang="tr-TR" sz="2400" spc="-180" dirty="0" err="1">
                <a:latin typeface="Calibri" charset="0"/>
                <a:ea typeface="Calibri" charset="0"/>
                <a:cs typeface="Calibri" charset="0"/>
              </a:rPr>
              <a:t>Comissioning</a:t>
            </a:r>
            <a:r>
              <a:rPr lang="tr-TR" sz="2400" spc="-18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400" spc="-180" dirty="0" smtClean="0">
                <a:latin typeface="Calibri" charset="0"/>
                <a:ea typeface="Calibri" charset="0"/>
                <a:cs typeface="Calibri" charset="0"/>
              </a:rPr>
              <a:t>- </a:t>
            </a:r>
            <a:r>
              <a:rPr lang="tr-TR" sz="2400" spc="-180" dirty="0">
                <a:latin typeface="Calibri" charset="0"/>
                <a:ea typeface="Calibri" charset="0"/>
                <a:cs typeface="Calibri" charset="0"/>
              </a:rPr>
              <a:t>Kalite Kontroller - Tedavi</a:t>
            </a:r>
            <a:endParaRPr lang="tr-TR" sz="2400" spc="-180" dirty="0" smtClean="0">
              <a:latin typeface="Calibri" charset="0"/>
              <a:ea typeface="Calibri" charset="0"/>
              <a:cs typeface="Calibri" charset="0"/>
            </a:endParaRPr>
          </a:p>
          <a:p>
            <a:pPr marL="297815" marR="1059180" indent="-285750">
              <a:lnSpc>
                <a:spcPct val="150000"/>
              </a:lnSpc>
              <a:spcBef>
                <a:spcPts val="470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lang="tr-TR" sz="2400" spc="-180" dirty="0" err="1" smtClean="0">
                <a:latin typeface="Calibri" charset="0"/>
                <a:ea typeface="Calibri" charset="0"/>
                <a:cs typeface="Calibri" charset="0"/>
              </a:rPr>
              <a:t>Prescribe</a:t>
            </a:r>
            <a:r>
              <a:rPr lang="tr-TR" sz="2400" spc="-180" dirty="0" smtClean="0">
                <a:latin typeface="Calibri" charset="0"/>
                <a:ea typeface="Calibri" charset="0"/>
                <a:cs typeface="Calibri" charset="0"/>
              </a:rPr>
              <a:t> Dozun doğru bir şekilde verilebilmesi için </a:t>
            </a:r>
          </a:p>
          <a:p>
            <a:pPr marL="297815" marR="1059180" indent="-285750">
              <a:lnSpc>
                <a:spcPct val="150000"/>
              </a:lnSpc>
              <a:spcBef>
                <a:spcPts val="470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lang="tr-TR" sz="2400" spc="-180" dirty="0" smtClean="0">
                <a:latin typeface="Calibri" charset="0"/>
                <a:ea typeface="Calibri" charset="0"/>
                <a:cs typeface="Calibri" charset="0"/>
              </a:rPr>
              <a:t>Minimum yan etki</a:t>
            </a:r>
          </a:p>
          <a:p>
            <a:pPr marL="297815" marR="1059180" indent="-285750">
              <a:lnSpc>
                <a:spcPct val="150000"/>
              </a:lnSpc>
              <a:spcBef>
                <a:spcPts val="470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lang="tr-TR" sz="2400" spc="-180" dirty="0" smtClean="0">
                <a:latin typeface="Calibri" charset="0"/>
                <a:ea typeface="Calibri" charset="0"/>
                <a:cs typeface="Calibri" charset="0"/>
              </a:rPr>
              <a:t>Takip edilen protokoller veya klinik protokoller ile doğru tedavi</a:t>
            </a:r>
          </a:p>
          <a:p>
            <a:pPr marL="297815" marR="1059180" indent="-285750">
              <a:lnSpc>
                <a:spcPct val="150000"/>
              </a:lnSpc>
              <a:spcBef>
                <a:spcPts val="470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lang="tr-TR" sz="2400" spc="-180" dirty="0" smtClean="0">
                <a:latin typeface="Calibri" charset="0"/>
                <a:ea typeface="Calibri" charset="0"/>
                <a:cs typeface="Calibri" charset="0"/>
              </a:rPr>
              <a:t>Personelin güvenliği</a:t>
            </a:r>
          </a:p>
          <a:p>
            <a:pPr marL="297815" marR="1059180" indent="-285750">
              <a:lnSpc>
                <a:spcPct val="150000"/>
              </a:lnSpc>
              <a:spcBef>
                <a:spcPts val="470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lang="tr-TR" sz="2400" spc="-180" dirty="0" err="1" smtClean="0">
                <a:latin typeface="Calibri" charset="0"/>
                <a:ea typeface="Calibri" charset="0"/>
                <a:cs typeface="Calibri" charset="0"/>
              </a:rPr>
              <a:t>End-to-End</a:t>
            </a:r>
            <a:endParaRPr lang="tr-TR" sz="2400" spc="-180" dirty="0" smtClean="0">
              <a:latin typeface="Calibri" charset="0"/>
              <a:ea typeface="Calibri" charset="0"/>
              <a:cs typeface="Calibri" charset="0"/>
            </a:endParaRPr>
          </a:p>
          <a:p>
            <a:pPr marL="297815" marR="1059180" indent="-285750">
              <a:lnSpc>
                <a:spcPct val="150000"/>
              </a:lnSpc>
              <a:spcBef>
                <a:spcPts val="470"/>
              </a:spcBef>
              <a:buFont typeface="Wingdings" charset="2"/>
              <a:buChar char="§"/>
              <a:tabLst>
                <a:tab pos="241935" algn="l"/>
              </a:tabLst>
            </a:pPr>
            <a:endParaRPr lang="tr-TR" spc="-180" dirty="0" smtClean="0">
              <a:latin typeface="Calibri" charset="0"/>
              <a:ea typeface="Calibri" charset="0"/>
              <a:cs typeface="Calibri" charset="0"/>
            </a:endParaRPr>
          </a:p>
          <a:p>
            <a:pPr marL="297815" marR="1059180" indent="-285750">
              <a:lnSpc>
                <a:spcPct val="150000"/>
              </a:lnSpc>
              <a:spcBef>
                <a:spcPts val="470"/>
              </a:spcBef>
              <a:buFont typeface="Wingdings" charset="2"/>
              <a:buChar char="§"/>
              <a:tabLst>
                <a:tab pos="241935" algn="l"/>
              </a:tabLst>
            </a:pPr>
            <a:endParaRPr lang="tr-TR" spc="-180" dirty="0" smtClean="0">
              <a:latin typeface="Calibri" charset="0"/>
              <a:ea typeface="Calibri" charset="0"/>
              <a:cs typeface="Calibri" charset="0"/>
            </a:endParaRPr>
          </a:p>
          <a:p>
            <a:pPr marL="297815" marR="1059180" indent="-285750">
              <a:lnSpc>
                <a:spcPct val="150000"/>
              </a:lnSpc>
              <a:spcBef>
                <a:spcPts val="470"/>
              </a:spcBef>
              <a:buFont typeface="Wingdings" charset="2"/>
              <a:buChar char="§"/>
              <a:tabLst>
                <a:tab pos="241935" algn="l"/>
              </a:tabLst>
            </a:pPr>
            <a:endParaRPr lang="tr-TR" spc="-180" dirty="0">
              <a:latin typeface="Calibri" charset="0"/>
              <a:ea typeface="Calibri" charset="0"/>
              <a:cs typeface="Calibri" charset="0"/>
            </a:endParaRPr>
          </a:p>
          <a:p>
            <a:pPr marL="297815" marR="1059180" indent="-285750">
              <a:lnSpc>
                <a:spcPct val="150000"/>
              </a:lnSpc>
              <a:spcBef>
                <a:spcPts val="470"/>
              </a:spcBef>
              <a:buFont typeface="Wingdings" charset="2"/>
              <a:buChar char="§"/>
              <a:tabLst>
                <a:tab pos="241935" algn="l"/>
              </a:tabLst>
            </a:pPr>
            <a:endParaRPr lang="tr-TR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118753" y="5878286"/>
            <a:ext cx="12161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solidFill>
                  <a:srgbClr val="FF0000"/>
                </a:solidFill>
              </a:rPr>
              <a:t>!!! Kalite temini radyoterapi işleminin tüm aşamalarıyla ilgilidir ve radyoterapi sürecindeki tüm çalışanların katılımı ile sağlanır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52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675247" y="504402"/>
            <a:ext cx="11352626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b="1" spc="-5" dirty="0" smtClean="0">
                <a:latin typeface="Arial"/>
                <a:cs typeface="Arial"/>
              </a:rPr>
              <a:t>KALİTE</a:t>
            </a:r>
            <a:r>
              <a:rPr lang="tr-TR" b="1" spc="-50" dirty="0">
                <a:latin typeface="Arial"/>
                <a:cs typeface="Arial"/>
              </a:rPr>
              <a:t> </a:t>
            </a:r>
            <a:r>
              <a:rPr b="1" dirty="0" smtClean="0">
                <a:latin typeface="Arial"/>
                <a:cs typeface="Arial"/>
              </a:rPr>
              <a:t>EKİBİ</a:t>
            </a:r>
            <a:endParaRPr b="1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86417" y="2074496"/>
            <a:ext cx="6018530" cy="360547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Radyasyon</a:t>
            </a:r>
            <a:r>
              <a:rPr sz="2800" spc="-30" dirty="0">
                <a:latin typeface="Arial MT"/>
                <a:cs typeface="Arial MT"/>
              </a:rPr>
              <a:t> </a:t>
            </a:r>
            <a:r>
              <a:rPr sz="2800" spc="-160" dirty="0">
                <a:latin typeface="Arial MT"/>
                <a:cs typeface="Arial MT"/>
              </a:rPr>
              <a:t>Onkoloğu</a:t>
            </a:r>
            <a:endParaRPr sz="2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•"/>
            </a:pPr>
            <a:endParaRPr sz="4050" dirty="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Medikal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Fizik Uzm.</a:t>
            </a:r>
            <a:endParaRPr sz="2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har char="•"/>
            </a:pPr>
            <a:endParaRPr sz="4050" dirty="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buChar char="•"/>
              <a:tabLst>
                <a:tab pos="241935" algn="l"/>
              </a:tabLst>
            </a:pPr>
            <a:r>
              <a:rPr sz="2800" dirty="0">
                <a:latin typeface="Arial MT"/>
                <a:cs typeface="Arial MT"/>
              </a:rPr>
              <a:t>Radyoterapi</a:t>
            </a:r>
            <a:r>
              <a:rPr sz="2800" spc="-60" dirty="0">
                <a:latin typeface="Arial MT"/>
                <a:cs typeface="Arial MT"/>
              </a:rPr>
              <a:t> </a:t>
            </a:r>
            <a:r>
              <a:rPr sz="2800" spc="-40" dirty="0">
                <a:latin typeface="Arial MT"/>
                <a:cs typeface="Arial MT"/>
              </a:rPr>
              <a:t>Teknikeri</a:t>
            </a:r>
            <a:endParaRPr sz="2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•"/>
            </a:pPr>
            <a:endParaRPr sz="4050" dirty="0">
              <a:latin typeface="Arial MT"/>
              <a:cs typeface="Arial MT"/>
            </a:endParaRPr>
          </a:p>
          <a:p>
            <a:pPr marL="241300" indent="-229235">
              <a:lnSpc>
                <a:spcPct val="100000"/>
              </a:lnSpc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Hasta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tedavisinde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görev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alan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herkes</a:t>
            </a:r>
            <a:endParaRPr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99917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06187" y="253060"/>
            <a:ext cx="55556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b="1" spc="-5" dirty="0">
                <a:latin typeface="Arial"/>
                <a:cs typeface="Arial"/>
              </a:rPr>
              <a:t>KALİTE</a:t>
            </a:r>
            <a:r>
              <a:rPr b="1" spc="-65" dirty="0">
                <a:latin typeface="Arial"/>
                <a:cs typeface="Arial"/>
              </a:rPr>
              <a:t> </a:t>
            </a:r>
            <a:r>
              <a:rPr b="1" dirty="0">
                <a:latin typeface="Arial"/>
                <a:cs typeface="Arial"/>
              </a:rPr>
              <a:t>SİSTEMLERİ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456490" y="1219797"/>
            <a:ext cx="5601910" cy="4256293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241300" indent="-229235">
              <a:lnSpc>
                <a:spcPct val="200000"/>
              </a:lnSpc>
              <a:spcBef>
                <a:spcPts val="565"/>
              </a:spcBef>
              <a:buChar char="•"/>
              <a:tabLst>
                <a:tab pos="241935" algn="l"/>
              </a:tabLst>
            </a:pPr>
            <a:r>
              <a:rPr sz="3200" dirty="0" smtClean="0">
                <a:latin typeface="Arial MT"/>
                <a:cs typeface="Arial MT"/>
              </a:rPr>
              <a:t>Organizasyonel</a:t>
            </a:r>
            <a:r>
              <a:rPr sz="3200" spc="-65" dirty="0" smtClean="0">
                <a:latin typeface="Arial MT"/>
                <a:cs typeface="Arial MT"/>
              </a:rPr>
              <a:t> </a:t>
            </a:r>
            <a:r>
              <a:rPr sz="3200" dirty="0" smtClean="0">
                <a:latin typeface="Arial MT"/>
                <a:cs typeface="Arial MT"/>
              </a:rPr>
              <a:t>yap</a:t>
            </a:r>
            <a:r>
              <a:rPr lang="tr-TR" sz="3200" dirty="0" smtClean="0">
                <a:latin typeface="Arial MT"/>
                <a:cs typeface="Arial MT"/>
              </a:rPr>
              <a:t>ı</a:t>
            </a:r>
            <a:endParaRPr sz="3200" dirty="0">
              <a:latin typeface="Arial MT"/>
              <a:cs typeface="Arial MT"/>
            </a:endParaRPr>
          </a:p>
          <a:p>
            <a:pPr marL="241300" indent="-229235">
              <a:lnSpc>
                <a:spcPct val="200000"/>
              </a:lnSpc>
              <a:spcBef>
                <a:spcPts val="565"/>
              </a:spcBef>
              <a:buChar char="•"/>
              <a:tabLst>
                <a:tab pos="241935" algn="l"/>
              </a:tabLst>
            </a:pPr>
            <a:r>
              <a:rPr sz="3200" dirty="0" smtClean="0">
                <a:latin typeface="Arial MT"/>
                <a:cs typeface="Arial MT"/>
              </a:rPr>
              <a:t>Sorumluluklar</a:t>
            </a:r>
            <a:endParaRPr sz="3200" dirty="0">
              <a:latin typeface="Arial MT"/>
              <a:cs typeface="Arial MT"/>
            </a:endParaRPr>
          </a:p>
          <a:p>
            <a:pPr marL="241300" indent="-229235">
              <a:lnSpc>
                <a:spcPct val="200000"/>
              </a:lnSpc>
              <a:spcBef>
                <a:spcPts val="575"/>
              </a:spcBef>
              <a:buChar char="•"/>
              <a:tabLst>
                <a:tab pos="241935" algn="l"/>
              </a:tabLst>
            </a:pPr>
            <a:r>
              <a:rPr sz="3200" dirty="0" smtClean="0">
                <a:latin typeface="Arial MT"/>
                <a:cs typeface="Arial MT"/>
              </a:rPr>
              <a:t>Prosedür</a:t>
            </a:r>
            <a:endParaRPr sz="3200" dirty="0">
              <a:latin typeface="Arial MT"/>
              <a:cs typeface="Arial MT"/>
            </a:endParaRPr>
          </a:p>
          <a:p>
            <a:pPr marL="241300" indent="-229235">
              <a:lnSpc>
                <a:spcPct val="200000"/>
              </a:lnSpc>
              <a:spcBef>
                <a:spcPts val="565"/>
              </a:spcBef>
              <a:buChar char="•"/>
              <a:tabLst>
                <a:tab pos="241935" algn="l"/>
              </a:tabLst>
            </a:pPr>
            <a:r>
              <a:rPr sz="3200" spc="-5" dirty="0" smtClean="0">
                <a:latin typeface="Arial MT"/>
                <a:cs typeface="Arial MT"/>
              </a:rPr>
              <a:t>Süreç</a:t>
            </a:r>
            <a:endParaRPr sz="32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69727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44929" y="214198"/>
            <a:ext cx="909447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b="1" spc="-5" dirty="0" smtClean="0">
                <a:latin typeface="Arial"/>
                <a:cs typeface="Arial"/>
              </a:rPr>
              <a:t>KALİTE</a:t>
            </a:r>
            <a:endParaRPr b="1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6939" y="1807210"/>
            <a:ext cx="9950450" cy="3714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Radyoterapi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multidisipliner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bir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süreçtir</a:t>
            </a:r>
            <a:endParaRPr sz="2800" dirty="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Font typeface="Arial MT"/>
              <a:buChar char="•"/>
            </a:pPr>
            <a:endParaRPr sz="4400" dirty="0">
              <a:latin typeface="Arial MT"/>
              <a:cs typeface="Arial MT"/>
            </a:endParaRPr>
          </a:p>
          <a:p>
            <a:pPr marL="241300" marR="5080" indent="-229235">
              <a:lnSpc>
                <a:spcPts val="3020"/>
              </a:lnSpc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Sorumluluklar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farklı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disiplinler</a:t>
            </a:r>
            <a:r>
              <a:rPr sz="2800" dirty="0">
                <a:latin typeface="Arial MT"/>
                <a:cs typeface="Arial MT"/>
              </a:rPr>
              <a:t> arasında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spc="-120" dirty="0">
                <a:latin typeface="Arial MT"/>
                <a:cs typeface="Arial MT"/>
              </a:rPr>
              <a:t>paylaşılmalı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ve açıkça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tanımlanmalıdır</a:t>
            </a: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4300" dirty="0">
              <a:latin typeface="Arial MT"/>
              <a:cs typeface="Arial MT"/>
            </a:endParaRPr>
          </a:p>
          <a:p>
            <a:pPr marL="241300" marR="737870" indent="-229235">
              <a:lnSpc>
                <a:spcPct val="90000"/>
              </a:lnSpc>
              <a:buChar char="•"/>
              <a:tabLst>
                <a:tab pos="241935" algn="l"/>
                <a:tab pos="7068184" algn="l"/>
              </a:tabLst>
            </a:pPr>
            <a:r>
              <a:rPr sz="2800" spc="-10" dirty="0">
                <a:latin typeface="Arial MT"/>
                <a:cs typeface="Arial MT"/>
              </a:rPr>
              <a:t>Her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5" dirty="0" smtClean="0">
                <a:latin typeface="Arial MT"/>
                <a:cs typeface="Arial MT"/>
              </a:rPr>
              <a:t>grup</a:t>
            </a:r>
            <a:r>
              <a:rPr sz="2800" spc="15" dirty="0" smtClean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sürecin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önemli</a:t>
            </a:r>
            <a:r>
              <a:rPr sz="2800" spc="3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bir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parçasıdır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 smtClean="0">
                <a:latin typeface="Arial MT"/>
                <a:cs typeface="Arial MT"/>
              </a:rPr>
              <a:t>v</a:t>
            </a:r>
            <a:r>
              <a:rPr lang="tr-TR" sz="2800" spc="-5" dirty="0" smtClean="0">
                <a:latin typeface="Arial MT"/>
                <a:cs typeface="Arial MT"/>
              </a:rPr>
              <a:t>e </a:t>
            </a:r>
            <a:r>
              <a:rPr sz="2800" spc="-5" dirty="0" smtClean="0">
                <a:latin typeface="Arial MT"/>
                <a:cs typeface="Arial MT"/>
              </a:rPr>
              <a:t>kendi</a:t>
            </a:r>
            <a:r>
              <a:rPr sz="2800" spc="-45" dirty="0" smtClean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spesifik </a:t>
            </a:r>
            <a:r>
              <a:rPr sz="2800" spc="-76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alanlardaki sorumlulukları ile </a:t>
            </a:r>
            <a:r>
              <a:rPr sz="2800" dirty="0">
                <a:latin typeface="Arial MT"/>
                <a:cs typeface="Arial MT"/>
              </a:rPr>
              <a:t>birbiri </a:t>
            </a:r>
            <a:r>
              <a:rPr sz="2800" spc="-5" dirty="0">
                <a:latin typeface="Arial MT"/>
                <a:cs typeface="Arial MT"/>
              </a:rPr>
              <a:t>ile </a:t>
            </a:r>
            <a:r>
              <a:rPr sz="2800" dirty="0">
                <a:latin typeface="Arial MT"/>
                <a:cs typeface="Arial MT"/>
              </a:rPr>
              <a:t>yakın </a:t>
            </a:r>
            <a:r>
              <a:rPr sz="2800" spc="-235" dirty="0">
                <a:latin typeface="Arial MT"/>
                <a:cs typeface="Arial MT"/>
              </a:rPr>
              <a:t>ilişki</a:t>
            </a:r>
            <a:r>
              <a:rPr sz="2800" spc="-229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içinde 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olmalıdırlar</a:t>
            </a:r>
            <a:endParaRPr sz="2800" dirty="0">
              <a:latin typeface="Arial MT"/>
              <a:cs typeface="Arial M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407" y="0"/>
            <a:ext cx="2708593" cy="227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4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73" y="147536"/>
            <a:ext cx="11792607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b="1" spc="-5" dirty="0" smtClean="0">
                <a:latin typeface="Arial"/>
                <a:cs typeface="Arial"/>
              </a:rPr>
              <a:t>KALİTE</a:t>
            </a:r>
            <a:endParaRPr b="1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9652" y="2130767"/>
            <a:ext cx="10342880" cy="39978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9235" algn="just">
              <a:lnSpc>
                <a:spcPct val="100000"/>
              </a:lnSpc>
              <a:spcBef>
                <a:spcPts val="95"/>
              </a:spcBef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Belirsizlik</a:t>
            </a:r>
            <a:r>
              <a:rPr sz="2800" dirty="0">
                <a:latin typeface="Arial MT"/>
                <a:cs typeface="Arial MT"/>
              </a:rPr>
              <a:t> ve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hataları</a:t>
            </a:r>
            <a:r>
              <a:rPr sz="280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azaltır</a:t>
            </a:r>
            <a:endParaRPr sz="2800" dirty="0">
              <a:latin typeface="Arial MT"/>
              <a:cs typeface="Arial MT"/>
            </a:endParaRPr>
          </a:p>
          <a:p>
            <a:pPr algn="just">
              <a:lnSpc>
                <a:spcPct val="100000"/>
              </a:lnSpc>
              <a:spcBef>
                <a:spcPts val="35"/>
              </a:spcBef>
              <a:buFont typeface="Arial MT"/>
              <a:buChar char="•"/>
            </a:pPr>
            <a:endParaRPr sz="4050" dirty="0">
              <a:latin typeface="Arial MT"/>
              <a:cs typeface="Arial MT"/>
            </a:endParaRPr>
          </a:p>
          <a:p>
            <a:pPr marL="241300" indent="-229235" algn="just">
              <a:lnSpc>
                <a:spcPct val="100000"/>
              </a:lnSpc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Kaza </a:t>
            </a:r>
            <a:r>
              <a:rPr sz="2800" dirty="0">
                <a:latin typeface="Arial MT"/>
                <a:cs typeface="Arial MT"/>
              </a:rPr>
              <a:t>ve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hata</a:t>
            </a:r>
            <a:r>
              <a:rPr sz="2800" spc="-10" dirty="0">
                <a:latin typeface="Arial MT"/>
                <a:cs typeface="Arial MT"/>
              </a:rPr>
              <a:t> </a:t>
            </a:r>
            <a:r>
              <a:rPr sz="2800" spc="-114" dirty="0">
                <a:latin typeface="Arial MT"/>
                <a:cs typeface="Arial MT"/>
              </a:rPr>
              <a:t>olasılığını</a:t>
            </a:r>
            <a:r>
              <a:rPr sz="2800" spc="-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azaltır</a:t>
            </a:r>
            <a:endParaRPr sz="2800" dirty="0">
              <a:latin typeface="Arial MT"/>
              <a:cs typeface="Arial MT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  <a:buFont typeface="Arial MT"/>
              <a:buChar char="•"/>
            </a:pPr>
            <a:endParaRPr sz="4050" dirty="0">
              <a:latin typeface="Arial MT"/>
              <a:cs typeface="Arial MT"/>
            </a:endParaRPr>
          </a:p>
          <a:p>
            <a:pPr marL="241300" indent="-229235" algn="just">
              <a:lnSpc>
                <a:spcPct val="100000"/>
              </a:lnSpc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Farklı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radyoterapi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merkezleri</a:t>
            </a:r>
            <a:r>
              <a:rPr sz="2800" spc="3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ile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spc="-220" dirty="0">
                <a:latin typeface="Arial MT"/>
                <a:cs typeface="Arial MT"/>
              </a:rPr>
              <a:t>karşılaştırma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yapılmasını</a:t>
            </a:r>
            <a:r>
              <a:rPr sz="2800" spc="25" dirty="0">
                <a:latin typeface="Arial MT"/>
                <a:cs typeface="Arial MT"/>
              </a:rPr>
              <a:t> </a:t>
            </a:r>
            <a:r>
              <a:rPr sz="2800" spc="-210" dirty="0">
                <a:latin typeface="Arial MT"/>
                <a:cs typeface="Arial MT"/>
              </a:rPr>
              <a:t>sağlar</a:t>
            </a:r>
            <a:endParaRPr sz="2800" dirty="0">
              <a:latin typeface="Arial MT"/>
              <a:cs typeface="Arial MT"/>
            </a:endParaRPr>
          </a:p>
          <a:p>
            <a:pPr algn="just">
              <a:lnSpc>
                <a:spcPct val="100000"/>
              </a:lnSpc>
              <a:spcBef>
                <a:spcPts val="10"/>
              </a:spcBef>
              <a:buFont typeface="Arial MT"/>
              <a:buChar char="•"/>
            </a:pPr>
            <a:endParaRPr sz="4400" dirty="0">
              <a:latin typeface="Arial MT"/>
              <a:cs typeface="Arial MT"/>
            </a:endParaRPr>
          </a:p>
          <a:p>
            <a:pPr marL="241300" marR="459740" indent="-229235" algn="just">
              <a:lnSpc>
                <a:spcPts val="3030"/>
              </a:lnSpc>
              <a:buChar char="•"/>
              <a:tabLst>
                <a:tab pos="241935" algn="l"/>
              </a:tabLst>
            </a:pPr>
            <a:r>
              <a:rPr sz="2800" spc="-5" dirty="0">
                <a:latin typeface="Arial MT"/>
                <a:cs typeface="Arial MT"/>
              </a:rPr>
              <a:t>Modern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radyoterapide</a:t>
            </a:r>
            <a:r>
              <a:rPr sz="2800" spc="1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daha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kompleks</a:t>
            </a:r>
            <a:r>
              <a:rPr sz="2800" spc="-5" dirty="0">
                <a:latin typeface="Arial MT"/>
                <a:cs typeface="Arial MT"/>
              </a:rPr>
              <a:t> </a:t>
            </a:r>
            <a:r>
              <a:rPr sz="2800" dirty="0">
                <a:latin typeface="Arial MT"/>
                <a:cs typeface="Arial MT"/>
              </a:rPr>
              <a:t>tedavilerin </a:t>
            </a:r>
            <a:r>
              <a:rPr sz="2800" spc="5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uygulanmasını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ve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355" dirty="0">
                <a:latin typeface="Arial MT"/>
                <a:cs typeface="Arial MT"/>
              </a:rPr>
              <a:t>gelişmiş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teknolojinin</a:t>
            </a:r>
            <a:r>
              <a:rPr sz="2800" spc="2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tam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5" dirty="0">
                <a:latin typeface="Arial MT"/>
                <a:cs typeface="Arial MT"/>
              </a:rPr>
              <a:t>kullanımını</a:t>
            </a:r>
            <a:r>
              <a:rPr sz="2800" spc="10" dirty="0">
                <a:latin typeface="Arial MT"/>
                <a:cs typeface="Arial MT"/>
              </a:rPr>
              <a:t> </a:t>
            </a:r>
            <a:r>
              <a:rPr sz="2800" spc="-210" dirty="0">
                <a:latin typeface="Arial MT"/>
                <a:cs typeface="Arial MT"/>
              </a:rPr>
              <a:t>sağlar</a:t>
            </a:r>
            <a:endParaRPr sz="2800" dirty="0">
              <a:latin typeface="Arial MT"/>
              <a:cs typeface="Arial M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155" y="310500"/>
            <a:ext cx="3173845" cy="266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51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Diyagram 35"/>
          <p:cNvGraphicFramePr/>
          <p:nvPr/>
        </p:nvGraphicFramePr>
        <p:xfrm>
          <a:off x="-91250" y="5346939"/>
          <a:ext cx="5564398" cy="1616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7" name="Diyagram 36"/>
          <p:cNvGraphicFramePr/>
          <p:nvPr>
            <p:extLst>
              <p:ext uri="{D42A27DB-BD31-4B8C-83A1-F6EECF244321}">
                <p14:modId xmlns:p14="http://schemas.microsoft.com/office/powerpoint/2010/main" val="566014790"/>
              </p:ext>
            </p:extLst>
          </p:nvPr>
        </p:nvGraphicFramePr>
        <p:xfrm>
          <a:off x="4863549" y="5715407"/>
          <a:ext cx="5671930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8" name="Diyagram 37"/>
          <p:cNvGraphicFramePr/>
          <p:nvPr>
            <p:extLst>
              <p:ext uri="{D42A27DB-BD31-4B8C-83A1-F6EECF244321}">
                <p14:modId xmlns:p14="http://schemas.microsoft.com/office/powerpoint/2010/main" val="2061686980"/>
              </p:ext>
            </p:extLst>
          </p:nvPr>
        </p:nvGraphicFramePr>
        <p:xfrm>
          <a:off x="10156874" y="5659136"/>
          <a:ext cx="1716259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2" name="Resim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7304" y="1220857"/>
            <a:ext cx="6566452" cy="3409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6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14564" y="195115"/>
            <a:ext cx="85242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b="1" spc="-10" dirty="0" smtClean="0">
                <a:latin typeface="Arial"/>
                <a:cs typeface="Arial"/>
              </a:rPr>
              <a:t>PROTOKOLLER</a:t>
            </a:r>
            <a:endParaRPr b="1" spc="-1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7517" y="702340"/>
            <a:ext cx="11693236" cy="5781198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469265" indent="-457200">
              <a:lnSpc>
                <a:spcPct val="150000"/>
              </a:lnSpc>
              <a:spcBef>
                <a:spcPts val="785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sz="2600" dirty="0" smtClean="0">
                <a:latin typeface="Calibri" charset="0"/>
                <a:ea typeface="Calibri" charset="0"/>
                <a:cs typeface="Calibri" charset="0"/>
              </a:rPr>
              <a:t>TG-40</a:t>
            </a:r>
            <a:r>
              <a:rPr lang="tr-TR" sz="2600" dirty="0">
                <a:latin typeface="Calibri" charset="0"/>
                <a:ea typeface="Calibri" charset="0"/>
                <a:cs typeface="Calibri" charset="0"/>
              </a:rPr>
              <a:t>:</a:t>
            </a:r>
            <a:r>
              <a:rPr sz="2600" spc="-15" dirty="0" smtClean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Quality</a:t>
            </a:r>
            <a:r>
              <a:rPr sz="2600" spc="-15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Assurance</a:t>
            </a:r>
            <a:r>
              <a:rPr sz="2600" spc="-2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of</a:t>
            </a:r>
            <a:r>
              <a:rPr sz="2600" spc="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Medical</a:t>
            </a:r>
            <a:r>
              <a:rPr sz="2600" spc="-15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 smtClean="0">
                <a:latin typeface="Calibri" charset="0"/>
                <a:ea typeface="Calibri" charset="0"/>
                <a:cs typeface="Calibri" charset="0"/>
              </a:rPr>
              <a:t>Accelerator</a:t>
            </a:r>
            <a:endParaRPr lang="tr-TR" sz="2600" dirty="0" smtClean="0">
              <a:latin typeface="Calibri" charset="0"/>
              <a:ea typeface="Calibri" charset="0"/>
              <a:cs typeface="Calibri" charset="0"/>
            </a:endParaRPr>
          </a:p>
          <a:p>
            <a:pPr marL="469265" indent="-457200">
              <a:lnSpc>
                <a:spcPct val="150000"/>
              </a:lnSpc>
              <a:spcBef>
                <a:spcPts val="785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lang="tr-TR" sz="2600" dirty="0" smtClean="0">
                <a:latin typeface="Calibri" charset="0"/>
                <a:ea typeface="Calibri" charset="0"/>
                <a:cs typeface="Calibri" charset="0"/>
              </a:rPr>
              <a:t>TG - 135: </a:t>
            </a:r>
            <a:r>
              <a:rPr lang="tr-TR" sz="2800" dirty="0" err="1">
                <a:latin typeface="Calibri" charset="0"/>
                <a:ea typeface="Calibri" charset="0"/>
                <a:cs typeface="Calibri" charset="0"/>
              </a:rPr>
              <a:t>Quality</a:t>
            </a:r>
            <a:r>
              <a:rPr lang="tr-TR" sz="28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800" dirty="0" err="1">
                <a:latin typeface="Calibri" charset="0"/>
                <a:ea typeface="Calibri" charset="0"/>
                <a:cs typeface="Calibri" charset="0"/>
              </a:rPr>
              <a:t>assurance</a:t>
            </a:r>
            <a:r>
              <a:rPr lang="tr-TR" sz="28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800" dirty="0" err="1">
                <a:latin typeface="Calibri" charset="0"/>
                <a:ea typeface="Calibri" charset="0"/>
                <a:cs typeface="Calibri" charset="0"/>
              </a:rPr>
              <a:t>for</a:t>
            </a:r>
            <a:r>
              <a:rPr lang="tr-TR" sz="28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800" dirty="0" err="1">
                <a:latin typeface="Calibri" charset="0"/>
                <a:ea typeface="Calibri" charset="0"/>
                <a:cs typeface="Calibri" charset="0"/>
              </a:rPr>
              <a:t>robotic</a:t>
            </a:r>
            <a:r>
              <a:rPr lang="tr-TR" sz="280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tr-TR" sz="2800" dirty="0" err="1" smtClean="0">
                <a:latin typeface="Calibri" charset="0"/>
                <a:ea typeface="Calibri" charset="0"/>
                <a:cs typeface="Calibri" charset="0"/>
              </a:rPr>
              <a:t>radiosurgery</a:t>
            </a:r>
            <a:endParaRPr sz="2600" dirty="0">
              <a:latin typeface="Calibri" charset="0"/>
              <a:ea typeface="Calibri" charset="0"/>
              <a:cs typeface="Calibri" charset="0"/>
            </a:endParaRPr>
          </a:p>
          <a:p>
            <a:pPr marL="469265" indent="-457200">
              <a:lnSpc>
                <a:spcPct val="150000"/>
              </a:lnSpc>
              <a:spcBef>
                <a:spcPts val="685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sz="2600" dirty="0" smtClean="0">
                <a:latin typeface="Calibri" charset="0"/>
                <a:ea typeface="Calibri" charset="0"/>
                <a:cs typeface="Calibri" charset="0"/>
              </a:rPr>
              <a:t>TG-142</a:t>
            </a:r>
            <a:r>
              <a:rPr lang="tr-TR" sz="2600" dirty="0" smtClean="0">
                <a:latin typeface="Calibri" charset="0"/>
                <a:ea typeface="Calibri" charset="0"/>
                <a:cs typeface="Calibri" charset="0"/>
              </a:rPr>
              <a:t>:</a:t>
            </a:r>
            <a:r>
              <a:rPr sz="2600" spc="-15" dirty="0" smtClean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Quality</a:t>
            </a:r>
            <a:r>
              <a:rPr sz="2600" spc="-15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Assurance</a:t>
            </a:r>
            <a:r>
              <a:rPr sz="2600" spc="-2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of Medical</a:t>
            </a:r>
            <a:r>
              <a:rPr sz="2600" spc="-16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Accelerator</a:t>
            </a:r>
          </a:p>
          <a:p>
            <a:pPr marL="457200" marR="5080" indent="-457200">
              <a:lnSpc>
                <a:spcPct val="150000"/>
              </a:lnSpc>
              <a:spcBef>
                <a:spcPts val="229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sz="2600" dirty="0">
                <a:latin typeface="Calibri" charset="0"/>
                <a:ea typeface="Calibri" charset="0"/>
                <a:cs typeface="Calibri" charset="0"/>
              </a:rPr>
              <a:t>TG-179:</a:t>
            </a:r>
            <a:r>
              <a:rPr sz="2600" spc="-1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Quality</a:t>
            </a:r>
            <a:r>
              <a:rPr sz="2600" spc="-13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Assurance</a:t>
            </a:r>
            <a:r>
              <a:rPr sz="2600" spc="-3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Image</a:t>
            </a:r>
            <a:r>
              <a:rPr sz="2600" spc="1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Guided</a:t>
            </a:r>
            <a:r>
              <a:rPr sz="2600" spc="-1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Radiation</a:t>
            </a:r>
            <a:r>
              <a:rPr sz="2600" spc="-6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Therapy</a:t>
            </a:r>
            <a:r>
              <a:rPr sz="2600" spc="-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Utilized </a:t>
            </a:r>
            <a:r>
              <a:rPr sz="2600" spc="-70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spc="-15" dirty="0">
                <a:latin typeface="Calibri" charset="0"/>
                <a:ea typeface="Calibri" charset="0"/>
                <a:cs typeface="Calibri" charset="0"/>
              </a:rPr>
              <a:t>CT-based</a:t>
            </a:r>
            <a:r>
              <a:rPr sz="2600" spc="-8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spc="-25" dirty="0">
                <a:latin typeface="Calibri" charset="0"/>
                <a:ea typeface="Calibri" charset="0"/>
                <a:cs typeface="Calibri" charset="0"/>
              </a:rPr>
              <a:t>Technologies</a:t>
            </a:r>
            <a:endParaRPr sz="2600" dirty="0">
              <a:latin typeface="Calibri" charset="0"/>
              <a:ea typeface="Calibri" charset="0"/>
              <a:cs typeface="Calibri" charset="0"/>
            </a:endParaRPr>
          </a:p>
          <a:p>
            <a:pPr marL="469265" indent="-457200">
              <a:lnSpc>
                <a:spcPct val="150000"/>
              </a:lnSpc>
              <a:spcBef>
                <a:spcPts val="439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sz="2600" dirty="0">
                <a:latin typeface="Calibri" charset="0"/>
                <a:ea typeface="Calibri" charset="0"/>
                <a:cs typeface="Calibri" charset="0"/>
              </a:rPr>
              <a:t>TG-58:</a:t>
            </a:r>
            <a:r>
              <a:rPr sz="2600" spc="-2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Clinical</a:t>
            </a:r>
            <a:r>
              <a:rPr sz="2600" spc="-2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Use</a:t>
            </a:r>
            <a:r>
              <a:rPr sz="2600" spc="-1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of</a:t>
            </a:r>
            <a:r>
              <a:rPr sz="2600" spc="-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poprtal</a:t>
            </a:r>
            <a:r>
              <a:rPr sz="2600" spc="-1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Imaging</a:t>
            </a:r>
          </a:p>
          <a:p>
            <a:pPr marL="457200" marR="1327150" indent="-457200">
              <a:lnSpc>
                <a:spcPct val="150000"/>
              </a:lnSpc>
              <a:spcBef>
                <a:spcPts val="225"/>
              </a:spcBef>
              <a:buFont typeface="Wingdings" charset="2"/>
              <a:buChar char="§"/>
              <a:tabLst>
                <a:tab pos="241935" algn="l"/>
              </a:tabLst>
            </a:pPr>
            <a:r>
              <a:rPr sz="2600" dirty="0">
                <a:latin typeface="Calibri" charset="0"/>
                <a:ea typeface="Calibri" charset="0"/>
                <a:cs typeface="Calibri" charset="0"/>
              </a:rPr>
              <a:t>TG-76:</a:t>
            </a:r>
            <a:r>
              <a:rPr sz="2600" spc="-7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The</a:t>
            </a:r>
            <a:r>
              <a:rPr sz="2600" spc="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Menegament</a:t>
            </a:r>
            <a:r>
              <a:rPr sz="2600" spc="-2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of</a:t>
            </a:r>
            <a:r>
              <a:rPr sz="2600" spc="1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Respiratory</a:t>
            </a:r>
            <a:r>
              <a:rPr sz="2600" spc="-3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Motion</a:t>
            </a:r>
            <a:r>
              <a:rPr sz="2600" spc="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in</a:t>
            </a:r>
            <a:r>
              <a:rPr sz="2600" spc="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Radiation </a:t>
            </a:r>
            <a:r>
              <a:rPr sz="2600" spc="-70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Oncology</a:t>
            </a:r>
          </a:p>
          <a:p>
            <a:pPr marL="457200" marR="24765" indent="-457200">
              <a:lnSpc>
                <a:spcPct val="150000"/>
              </a:lnSpc>
              <a:buFont typeface="Wingdings" charset="2"/>
              <a:buChar char="§"/>
              <a:tabLst>
                <a:tab pos="241935" algn="l"/>
              </a:tabLst>
            </a:pPr>
            <a:r>
              <a:rPr sz="2600" dirty="0">
                <a:latin typeface="Calibri" charset="0"/>
                <a:ea typeface="Calibri" charset="0"/>
                <a:cs typeface="Calibri" charset="0"/>
              </a:rPr>
              <a:t>TG-66</a:t>
            </a:r>
            <a:r>
              <a:rPr sz="2600" spc="-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:Quality</a:t>
            </a:r>
            <a:r>
              <a:rPr sz="2600" spc="-13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Assurance</a:t>
            </a:r>
            <a:r>
              <a:rPr sz="2600" spc="-2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for</a:t>
            </a:r>
            <a:r>
              <a:rPr sz="2600" spc="1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Computed</a:t>
            </a:r>
            <a:r>
              <a:rPr sz="2600" spc="-6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spc="-30" dirty="0">
                <a:latin typeface="Calibri" charset="0"/>
                <a:ea typeface="Calibri" charset="0"/>
                <a:cs typeface="Calibri" charset="0"/>
              </a:rPr>
              <a:t>Tomography</a:t>
            </a:r>
            <a:r>
              <a:rPr sz="2600" spc="-1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Simulators</a:t>
            </a:r>
            <a:r>
              <a:rPr sz="2600" spc="-15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and </a:t>
            </a:r>
            <a:r>
              <a:rPr sz="2600" spc="-71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Computed</a:t>
            </a:r>
            <a:r>
              <a:rPr sz="2600" spc="-7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spc="-30" dirty="0">
                <a:latin typeface="Calibri" charset="0"/>
                <a:ea typeface="Calibri" charset="0"/>
                <a:cs typeface="Calibri" charset="0"/>
              </a:rPr>
              <a:t>Tomography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Simulation</a:t>
            </a:r>
            <a:r>
              <a:rPr sz="2600" spc="-1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sz="2600" dirty="0">
                <a:latin typeface="Calibri" charset="0"/>
                <a:ea typeface="Calibri" charset="0"/>
                <a:cs typeface="Calibri" charset="0"/>
              </a:rPr>
              <a:t>Process</a:t>
            </a:r>
          </a:p>
        </p:txBody>
      </p:sp>
    </p:spTree>
    <p:extLst>
      <p:ext uri="{BB962C8B-B14F-4D97-AF65-F5344CB8AC3E}">
        <p14:creationId xmlns:p14="http://schemas.microsoft.com/office/powerpoint/2010/main" val="1554291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Diyagram 35"/>
          <p:cNvGraphicFramePr/>
          <p:nvPr/>
        </p:nvGraphicFramePr>
        <p:xfrm>
          <a:off x="-91250" y="5346939"/>
          <a:ext cx="5564398" cy="1616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7" name="Diyagram 36"/>
          <p:cNvGraphicFramePr/>
          <p:nvPr>
            <p:extLst>
              <p:ext uri="{D42A27DB-BD31-4B8C-83A1-F6EECF244321}">
                <p14:modId xmlns:p14="http://schemas.microsoft.com/office/powerpoint/2010/main" val="948441421"/>
              </p:ext>
            </p:extLst>
          </p:nvPr>
        </p:nvGraphicFramePr>
        <p:xfrm>
          <a:off x="4863549" y="5715407"/>
          <a:ext cx="5671930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8" name="Diyagram 37"/>
          <p:cNvGraphicFramePr/>
          <p:nvPr/>
        </p:nvGraphicFramePr>
        <p:xfrm>
          <a:off x="10071509" y="5715407"/>
          <a:ext cx="2014474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pic>
        <p:nvPicPr>
          <p:cNvPr id="2" name="Resim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324" y="1885882"/>
            <a:ext cx="603504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tr-TR" b="1" smtClean="0">
                <a:latin typeface="Calibri" charset="0"/>
                <a:ea typeface="Calibri" charset="0"/>
                <a:cs typeface="Calibri" charset="0"/>
              </a:rPr>
              <a:t>TG-142</a:t>
            </a:r>
            <a:endParaRPr lang="tr-TR" b="1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25193" y="850549"/>
            <a:ext cx="11141613" cy="5532437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charset="2"/>
              <a:buChar char="§"/>
            </a:pPr>
            <a:r>
              <a:rPr lang="tr-TR" dirty="0"/>
              <a:t>TG-142, doğrusal hızlandırıcı kalite </a:t>
            </a:r>
            <a:r>
              <a:rPr lang="tr-TR" dirty="0" smtClean="0"/>
              <a:t>kontrol </a:t>
            </a:r>
            <a:r>
              <a:rPr lang="tr-TR" dirty="0"/>
              <a:t>önerileri için TG-40 önerilerini </a:t>
            </a:r>
            <a:r>
              <a:rPr lang="tr-TR" dirty="0" smtClean="0"/>
              <a:t>güncelledi</a:t>
            </a:r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charset="2"/>
              <a:buChar char="§"/>
            </a:pPr>
            <a:endParaRPr lang="tr-TR" dirty="0"/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charset="2"/>
              <a:buChar char="§"/>
            </a:pPr>
            <a:r>
              <a:rPr lang="tr-TR" dirty="0" smtClean="0"/>
              <a:t>TG-142</a:t>
            </a:r>
            <a:r>
              <a:rPr lang="tr-TR" dirty="0"/>
              <a:t>, hızlandırıcının kullanım amacına </a:t>
            </a:r>
            <a:r>
              <a:rPr lang="tr-TR" dirty="0" smtClean="0"/>
              <a:t>(IMRT</a:t>
            </a:r>
            <a:r>
              <a:rPr lang="tr-TR" dirty="0"/>
              <a:t>, SRS/SBRT) bağlı olarak farklı toleranslar ayarlayarak, bir QA programının uygulanmasının maliyetlerini </a:t>
            </a:r>
            <a:r>
              <a:rPr lang="tr-TR" dirty="0" smtClean="0"/>
              <a:t> ve maliyetlerine </a:t>
            </a:r>
            <a:r>
              <a:rPr lang="tr-TR" dirty="0"/>
              <a:t>karşı dengelemeye çalışır. </a:t>
            </a:r>
            <a:endParaRPr lang="tr-TR" dirty="0" smtClean="0"/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charset="2"/>
              <a:buChar char="§"/>
            </a:pPr>
            <a:endParaRPr lang="tr-TR" dirty="0" smtClean="0"/>
          </a:p>
          <a:p>
            <a:pPr lvl="0" algn="just">
              <a:lnSpc>
                <a:spcPct val="170000"/>
              </a:lnSpc>
              <a:spcBef>
                <a:spcPts val="0"/>
              </a:spcBef>
              <a:buFont typeface="Wingdings" charset="2"/>
              <a:buChar char="§"/>
            </a:pPr>
            <a:r>
              <a:rPr lang="tr-TR" dirty="0" smtClean="0"/>
              <a:t>Raporda QA </a:t>
            </a:r>
            <a:r>
              <a:rPr lang="tr-TR" dirty="0"/>
              <a:t>ekibi </a:t>
            </a:r>
            <a:r>
              <a:rPr lang="tr-TR" dirty="0" smtClean="0"/>
              <a:t>üyeleri </a:t>
            </a:r>
            <a:r>
              <a:rPr lang="tr-TR" dirty="0"/>
              <a:t>-</a:t>
            </a:r>
            <a:r>
              <a:rPr lang="tr-TR" dirty="0" smtClean="0"/>
              <a:t> prosedürler - eğitim </a:t>
            </a:r>
            <a:r>
              <a:rPr lang="tr-TR" dirty="0"/>
              <a:t>ve </a:t>
            </a:r>
            <a:r>
              <a:rPr lang="tr-TR" dirty="0" err="1" smtClean="0"/>
              <a:t>end-to-end</a:t>
            </a:r>
            <a:r>
              <a:rPr lang="tr-TR" dirty="0" smtClean="0"/>
              <a:t> </a:t>
            </a:r>
            <a:r>
              <a:rPr lang="tr-TR" dirty="0"/>
              <a:t>sistem kontrolleriyle ilgili bir QA programının kurulmasına ilişkin </a:t>
            </a:r>
            <a:r>
              <a:rPr lang="tr-TR" dirty="0" smtClean="0"/>
              <a:t>öneriler mevcut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0303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297" y="0"/>
            <a:ext cx="7703938" cy="6005759"/>
          </a:xfrm>
        </p:spPr>
      </p:pic>
      <p:sp>
        <p:nvSpPr>
          <p:cNvPr id="6" name="Metin kutusu 5"/>
          <p:cNvSpPr txBox="1"/>
          <p:nvPr/>
        </p:nvSpPr>
        <p:spPr>
          <a:xfrm>
            <a:off x="450166" y="5734581"/>
            <a:ext cx="11493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Task</a:t>
            </a:r>
            <a:r>
              <a:rPr lang="tr-TR" b="1" dirty="0"/>
              <a:t> </a:t>
            </a:r>
            <a:r>
              <a:rPr lang="tr-TR" b="1" dirty="0" err="1"/>
              <a:t>Group</a:t>
            </a:r>
            <a:r>
              <a:rPr lang="tr-TR" b="1" dirty="0"/>
              <a:t> 142 </a:t>
            </a:r>
            <a:r>
              <a:rPr lang="tr-TR" b="1" dirty="0" err="1"/>
              <a:t>report</a:t>
            </a:r>
            <a:r>
              <a:rPr lang="tr-TR" b="1" dirty="0"/>
              <a:t>: </a:t>
            </a:r>
            <a:r>
              <a:rPr lang="tr-TR" b="1" dirty="0" err="1"/>
              <a:t>Quality</a:t>
            </a:r>
            <a:r>
              <a:rPr lang="tr-TR" b="1" dirty="0"/>
              <a:t> </a:t>
            </a:r>
            <a:r>
              <a:rPr lang="tr-TR" b="1" dirty="0" err="1"/>
              <a:t>assurance</a:t>
            </a:r>
            <a:r>
              <a:rPr lang="tr-TR" b="1" dirty="0"/>
              <a:t> of </a:t>
            </a:r>
            <a:r>
              <a:rPr lang="tr-TR" b="1" dirty="0" err="1"/>
              <a:t>medical</a:t>
            </a:r>
            <a:r>
              <a:rPr lang="tr-TR" b="1" dirty="0"/>
              <a:t> </a:t>
            </a:r>
            <a:r>
              <a:rPr lang="tr-TR" b="1" dirty="0" err="1" smtClean="0"/>
              <a:t>accelerators</a:t>
            </a:r>
            <a:endParaRPr lang="tr-TR" b="1" dirty="0"/>
          </a:p>
          <a:p>
            <a:r>
              <a:rPr lang="tr-TR" dirty="0">
                <a:hlinkClick r:id="rId4"/>
              </a:rPr>
              <a:t>Eric E. Klein</a:t>
            </a:r>
            <a:r>
              <a:rPr lang="tr-TR" dirty="0"/>
              <a:t>, </a:t>
            </a:r>
            <a:r>
              <a:rPr lang="tr-TR" dirty="0">
                <a:hlinkClick r:id="rId5"/>
              </a:rPr>
              <a:t>Joseph Hanley</a:t>
            </a:r>
            <a:r>
              <a:rPr lang="tr-TR" dirty="0"/>
              <a:t>, </a:t>
            </a:r>
            <a:r>
              <a:rPr lang="tr-TR" dirty="0">
                <a:hlinkClick r:id="rId6"/>
              </a:rPr>
              <a:t>John Bayouth</a:t>
            </a:r>
            <a:r>
              <a:rPr lang="tr-TR" dirty="0"/>
              <a:t>, </a:t>
            </a:r>
            <a:r>
              <a:rPr lang="tr-TR" dirty="0">
                <a:hlinkClick r:id="rId7"/>
              </a:rPr>
              <a:t>Fang-Fang Yin</a:t>
            </a:r>
            <a:r>
              <a:rPr lang="tr-TR" dirty="0"/>
              <a:t>, </a:t>
            </a:r>
            <a:r>
              <a:rPr lang="tr-TR" dirty="0">
                <a:hlinkClick r:id="rId8"/>
              </a:rPr>
              <a:t>William Simon</a:t>
            </a:r>
            <a:r>
              <a:rPr lang="tr-TR" dirty="0"/>
              <a:t>, </a:t>
            </a:r>
            <a:r>
              <a:rPr lang="tr-TR" dirty="0">
                <a:hlinkClick r:id="rId9"/>
              </a:rPr>
              <a:t>Sean Dresser</a:t>
            </a:r>
            <a:r>
              <a:rPr lang="tr-TR" dirty="0"/>
              <a:t>, </a:t>
            </a:r>
            <a:r>
              <a:rPr lang="tr-TR" dirty="0">
                <a:hlinkClick r:id="rId10"/>
              </a:rPr>
              <a:t>Christopher Serago</a:t>
            </a:r>
            <a:r>
              <a:rPr lang="tr-TR" dirty="0"/>
              <a:t>, </a:t>
            </a:r>
            <a:r>
              <a:rPr lang="tr-TR" dirty="0">
                <a:hlinkClick r:id="rId11"/>
              </a:rPr>
              <a:t>Francisco Aguirre</a:t>
            </a:r>
            <a:r>
              <a:rPr lang="tr-TR" dirty="0"/>
              <a:t>, </a:t>
            </a:r>
            <a:r>
              <a:rPr lang="tr-TR" dirty="0">
                <a:hlinkClick r:id="rId12"/>
              </a:rPr>
              <a:t>Lijun Ma</a:t>
            </a:r>
            <a:r>
              <a:rPr lang="tr-TR" dirty="0"/>
              <a:t>, </a:t>
            </a:r>
            <a:r>
              <a:rPr lang="tr-TR" dirty="0">
                <a:hlinkClick r:id="rId13"/>
              </a:rPr>
              <a:t>Bijan Arjomandy</a:t>
            </a:r>
            <a:r>
              <a:rPr lang="tr-TR" dirty="0"/>
              <a:t>, </a:t>
            </a:r>
            <a:r>
              <a:rPr lang="tr-TR" dirty="0">
                <a:hlinkClick r:id="rId14"/>
              </a:rPr>
              <a:t>Chihray Liu</a:t>
            </a:r>
            <a:r>
              <a:rPr lang="tr-TR" dirty="0"/>
              <a:t>, </a:t>
            </a:r>
            <a:r>
              <a:rPr lang="tr-TR" dirty="0">
                <a:hlinkClick r:id="rId15"/>
              </a:rPr>
              <a:t>Carlos Sandin</a:t>
            </a:r>
            <a:r>
              <a:rPr lang="tr-TR" dirty="0"/>
              <a:t>, </a:t>
            </a:r>
            <a:r>
              <a:rPr lang="tr-TR" dirty="0">
                <a:hlinkClick r:id="rId16"/>
              </a:rPr>
              <a:t>Todd </a:t>
            </a:r>
            <a:r>
              <a:rPr lang="tr-TR" dirty="0" smtClean="0">
                <a:hlinkClick r:id="rId16"/>
              </a:rPr>
              <a:t>Holmes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1949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52" y="168812"/>
            <a:ext cx="7979867" cy="5582090"/>
          </a:xfrm>
        </p:spPr>
      </p:pic>
      <p:sp>
        <p:nvSpPr>
          <p:cNvPr id="5" name="Metin kutusu 4"/>
          <p:cNvSpPr txBox="1"/>
          <p:nvPr/>
        </p:nvSpPr>
        <p:spPr>
          <a:xfrm>
            <a:off x="698695" y="5931251"/>
            <a:ext cx="11493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Task</a:t>
            </a:r>
            <a:r>
              <a:rPr lang="tr-TR" b="1" dirty="0"/>
              <a:t> </a:t>
            </a:r>
            <a:r>
              <a:rPr lang="tr-TR" b="1" dirty="0" err="1"/>
              <a:t>Group</a:t>
            </a:r>
            <a:r>
              <a:rPr lang="tr-TR" b="1" dirty="0"/>
              <a:t> 142 </a:t>
            </a:r>
            <a:r>
              <a:rPr lang="tr-TR" b="1" dirty="0" err="1"/>
              <a:t>report</a:t>
            </a:r>
            <a:r>
              <a:rPr lang="tr-TR" b="1" dirty="0"/>
              <a:t>: </a:t>
            </a:r>
            <a:r>
              <a:rPr lang="tr-TR" b="1" dirty="0" err="1"/>
              <a:t>Quality</a:t>
            </a:r>
            <a:r>
              <a:rPr lang="tr-TR" b="1" dirty="0"/>
              <a:t> </a:t>
            </a:r>
            <a:r>
              <a:rPr lang="tr-TR" b="1" dirty="0" err="1"/>
              <a:t>assurance</a:t>
            </a:r>
            <a:r>
              <a:rPr lang="tr-TR" b="1" dirty="0"/>
              <a:t> of </a:t>
            </a:r>
            <a:r>
              <a:rPr lang="tr-TR" b="1" dirty="0" err="1"/>
              <a:t>medical</a:t>
            </a:r>
            <a:r>
              <a:rPr lang="tr-TR" b="1" dirty="0"/>
              <a:t> </a:t>
            </a:r>
            <a:r>
              <a:rPr lang="tr-TR" b="1" dirty="0" err="1" smtClean="0"/>
              <a:t>accelerators</a:t>
            </a:r>
            <a:endParaRPr lang="tr-TR" b="1" dirty="0"/>
          </a:p>
          <a:p>
            <a:r>
              <a:rPr lang="tr-TR" dirty="0">
                <a:hlinkClick r:id="rId3"/>
              </a:rPr>
              <a:t>Eric E. Klein</a:t>
            </a:r>
            <a:r>
              <a:rPr lang="tr-TR" dirty="0"/>
              <a:t>, </a:t>
            </a:r>
            <a:r>
              <a:rPr lang="tr-TR" dirty="0">
                <a:hlinkClick r:id="rId4"/>
              </a:rPr>
              <a:t>Joseph Hanley</a:t>
            </a:r>
            <a:r>
              <a:rPr lang="tr-TR" dirty="0"/>
              <a:t>, </a:t>
            </a:r>
            <a:r>
              <a:rPr lang="tr-TR" dirty="0">
                <a:hlinkClick r:id="rId5"/>
              </a:rPr>
              <a:t>John Bayouth</a:t>
            </a:r>
            <a:r>
              <a:rPr lang="tr-TR" dirty="0"/>
              <a:t>, </a:t>
            </a:r>
            <a:r>
              <a:rPr lang="tr-TR" dirty="0">
                <a:hlinkClick r:id="rId6"/>
              </a:rPr>
              <a:t>Fang-Fang Yin</a:t>
            </a:r>
            <a:r>
              <a:rPr lang="tr-TR" dirty="0"/>
              <a:t>, </a:t>
            </a:r>
            <a:r>
              <a:rPr lang="tr-TR" dirty="0">
                <a:hlinkClick r:id="rId7"/>
              </a:rPr>
              <a:t>William Simon</a:t>
            </a:r>
            <a:r>
              <a:rPr lang="tr-TR" dirty="0"/>
              <a:t>, </a:t>
            </a:r>
            <a:r>
              <a:rPr lang="tr-TR" dirty="0">
                <a:hlinkClick r:id="rId8"/>
              </a:rPr>
              <a:t>Sean Dresser</a:t>
            </a:r>
            <a:r>
              <a:rPr lang="tr-TR" dirty="0"/>
              <a:t>, </a:t>
            </a:r>
            <a:r>
              <a:rPr lang="tr-TR" dirty="0">
                <a:hlinkClick r:id="rId9"/>
              </a:rPr>
              <a:t>Christopher Serago</a:t>
            </a:r>
            <a:r>
              <a:rPr lang="tr-TR" dirty="0"/>
              <a:t>, </a:t>
            </a:r>
            <a:r>
              <a:rPr lang="tr-TR" dirty="0">
                <a:hlinkClick r:id="rId10"/>
              </a:rPr>
              <a:t>Francisco Aguirre</a:t>
            </a:r>
            <a:r>
              <a:rPr lang="tr-TR" dirty="0"/>
              <a:t>, </a:t>
            </a:r>
            <a:r>
              <a:rPr lang="tr-TR" dirty="0">
                <a:hlinkClick r:id="rId11"/>
              </a:rPr>
              <a:t>Lijun Ma</a:t>
            </a:r>
            <a:r>
              <a:rPr lang="tr-TR" dirty="0"/>
              <a:t>, </a:t>
            </a:r>
            <a:r>
              <a:rPr lang="tr-TR" dirty="0">
                <a:hlinkClick r:id="rId12"/>
              </a:rPr>
              <a:t>Bijan Arjomandy</a:t>
            </a:r>
            <a:r>
              <a:rPr lang="tr-TR" dirty="0"/>
              <a:t>, </a:t>
            </a:r>
            <a:r>
              <a:rPr lang="tr-TR" dirty="0">
                <a:hlinkClick r:id="rId13"/>
              </a:rPr>
              <a:t>Chihray Liu</a:t>
            </a:r>
            <a:r>
              <a:rPr lang="tr-TR" dirty="0"/>
              <a:t>, </a:t>
            </a:r>
            <a:r>
              <a:rPr lang="tr-TR" dirty="0">
                <a:hlinkClick r:id="rId14"/>
              </a:rPr>
              <a:t>Carlos Sandin</a:t>
            </a:r>
            <a:r>
              <a:rPr lang="tr-TR" dirty="0"/>
              <a:t>, </a:t>
            </a:r>
            <a:r>
              <a:rPr lang="tr-TR" dirty="0">
                <a:hlinkClick r:id="rId15"/>
              </a:rPr>
              <a:t>Todd </a:t>
            </a:r>
            <a:r>
              <a:rPr lang="tr-TR" dirty="0" smtClean="0">
                <a:hlinkClick r:id="rId15"/>
              </a:rPr>
              <a:t>Holmes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0573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29653" y="942641"/>
            <a:ext cx="10515600" cy="1325563"/>
          </a:xfrm>
        </p:spPr>
        <p:txBody>
          <a:bodyPr>
            <a:normAutofit/>
          </a:bodyPr>
          <a:lstStyle/>
          <a:p>
            <a:r>
              <a:rPr lang="tr-TR" sz="3600" dirty="0" err="1" smtClean="0"/>
              <a:t>Monthly</a:t>
            </a:r>
            <a:r>
              <a:rPr lang="tr-TR" sz="3600" dirty="0" smtClean="0"/>
              <a:t> </a:t>
            </a:r>
            <a:r>
              <a:rPr lang="tr-TR" sz="3600" dirty="0" err="1" smtClean="0"/>
              <a:t>Checks</a:t>
            </a:r>
            <a:endParaRPr lang="tr-TR" sz="3600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63" y="1876758"/>
            <a:ext cx="10515600" cy="3575304"/>
          </a:xfrm>
        </p:spPr>
      </p:pic>
      <p:sp>
        <p:nvSpPr>
          <p:cNvPr id="5" name="Metin kutusu 4"/>
          <p:cNvSpPr txBox="1"/>
          <p:nvPr/>
        </p:nvSpPr>
        <p:spPr>
          <a:xfrm>
            <a:off x="450166" y="5734581"/>
            <a:ext cx="11493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Task</a:t>
            </a:r>
            <a:r>
              <a:rPr lang="tr-TR" b="1" dirty="0"/>
              <a:t> </a:t>
            </a:r>
            <a:r>
              <a:rPr lang="tr-TR" b="1" dirty="0" err="1"/>
              <a:t>Group</a:t>
            </a:r>
            <a:r>
              <a:rPr lang="tr-TR" b="1" dirty="0"/>
              <a:t> 142 </a:t>
            </a:r>
            <a:r>
              <a:rPr lang="tr-TR" b="1" dirty="0" err="1"/>
              <a:t>report</a:t>
            </a:r>
            <a:r>
              <a:rPr lang="tr-TR" b="1" dirty="0"/>
              <a:t>: </a:t>
            </a:r>
            <a:r>
              <a:rPr lang="tr-TR" b="1" dirty="0" err="1"/>
              <a:t>Quality</a:t>
            </a:r>
            <a:r>
              <a:rPr lang="tr-TR" b="1" dirty="0"/>
              <a:t> </a:t>
            </a:r>
            <a:r>
              <a:rPr lang="tr-TR" b="1" dirty="0" err="1"/>
              <a:t>assurance</a:t>
            </a:r>
            <a:r>
              <a:rPr lang="tr-TR" b="1" dirty="0"/>
              <a:t> of </a:t>
            </a:r>
            <a:r>
              <a:rPr lang="tr-TR" b="1" dirty="0" err="1"/>
              <a:t>medical</a:t>
            </a:r>
            <a:r>
              <a:rPr lang="tr-TR" b="1" dirty="0"/>
              <a:t> </a:t>
            </a:r>
            <a:r>
              <a:rPr lang="tr-TR" b="1" dirty="0" err="1" smtClean="0"/>
              <a:t>accelerators</a:t>
            </a:r>
            <a:endParaRPr lang="tr-TR" b="1" dirty="0"/>
          </a:p>
          <a:p>
            <a:r>
              <a:rPr lang="tr-TR" dirty="0">
                <a:hlinkClick r:id="rId3"/>
              </a:rPr>
              <a:t>Eric E. Klein</a:t>
            </a:r>
            <a:r>
              <a:rPr lang="tr-TR" dirty="0"/>
              <a:t>, </a:t>
            </a:r>
            <a:r>
              <a:rPr lang="tr-TR" dirty="0">
                <a:hlinkClick r:id="rId4"/>
              </a:rPr>
              <a:t>Joseph Hanley</a:t>
            </a:r>
            <a:r>
              <a:rPr lang="tr-TR" dirty="0"/>
              <a:t>, </a:t>
            </a:r>
            <a:r>
              <a:rPr lang="tr-TR" dirty="0">
                <a:hlinkClick r:id="rId5"/>
              </a:rPr>
              <a:t>John Bayouth</a:t>
            </a:r>
            <a:r>
              <a:rPr lang="tr-TR" dirty="0"/>
              <a:t>, </a:t>
            </a:r>
            <a:r>
              <a:rPr lang="tr-TR" dirty="0">
                <a:hlinkClick r:id="rId6"/>
              </a:rPr>
              <a:t>Fang-Fang Yin</a:t>
            </a:r>
            <a:r>
              <a:rPr lang="tr-TR" dirty="0"/>
              <a:t>, </a:t>
            </a:r>
            <a:r>
              <a:rPr lang="tr-TR" dirty="0">
                <a:hlinkClick r:id="rId7"/>
              </a:rPr>
              <a:t>William Simon</a:t>
            </a:r>
            <a:r>
              <a:rPr lang="tr-TR" dirty="0"/>
              <a:t>, </a:t>
            </a:r>
            <a:r>
              <a:rPr lang="tr-TR" dirty="0">
                <a:hlinkClick r:id="rId8"/>
              </a:rPr>
              <a:t>Sean Dresser</a:t>
            </a:r>
            <a:r>
              <a:rPr lang="tr-TR" dirty="0"/>
              <a:t>, </a:t>
            </a:r>
            <a:r>
              <a:rPr lang="tr-TR" dirty="0">
                <a:hlinkClick r:id="rId9"/>
              </a:rPr>
              <a:t>Christopher Serago</a:t>
            </a:r>
            <a:r>
              <a:rPr lang="tr-TR" dirty="0"/>
              <a:t>, </a:t>
            </a:r>
            <a:r>
              <a:rPr lang="tr-TR" dirty="0">
                <a:hlinkClick r:id="rId10"/>
              </a:rPr>
              <a:t>Francisco Aguirre</a:t>
            </a:r>
            <a:r>
              <a:rPr lang="tr-TR" dirty="0"/>
              <a:t>, </a:t>
            </a:r>
            <a:r>
              <a:rPr lang="tr-TR" dirty="0">
                <a:hlinkClick r:id="rId11"/>
              </a:rPr>
              <a:t>Lijun Ma</a:t>
            </a:r>
            <a:r>
              <a:rPr lang="tr-TR" dirty="0"/>
              <a:t>, </a:t>
            </a:r>
            <a:r>
              <a:rPr lang="tr-TR" dirty="0">
                <a:hlinkClick r:id="rId12"/>
              </a:rPr>
              <a:t>Bijan Arjomandy</a:t>
            </a:r>
            <a:r>
              <a:rPr lang="tr-TR" dirty="0"/>
              <a:t>, </a:t>
            </a:r>
            <a:r>
              <a:rPr lang="tr-TR" dirty="0">
                <a:hlinkClick r:id="rId13"/>
              </a:rPr>
              <a:t>Chihray Liu</a:t>
            </a:r>
            <a:r>
              <a:rPr lang="tr-TR" dirty="0"/>
              <a:t>, </a:t>
            </a:r>
            <a:r>
              <a:rPr lang="tr-TR" dirty="0">
                <a:hlinkClick r:id="rId14"/>
              </a:rPr>
              <a:t>Carlos Sandin</a:t>
            </a:r>
            <a:r>
              <a:rPr lang="tr-TR" dirty="0"/>
              <a:t>, </a:t>
            </a:r>
            <a:r>
              <a:rPr lang="tr-TR" dirty="0">
                <a:hlinkClick r:id="rId15"/>
              </a:rPr>
              <a:t>Todd </a:t>
            </a:r>
            <a:r>
              <a:rPr lang="tr-TR" dirty="0" smtClean="0">
                <a:hlinkClick r:id="rId15"/>
              </a:rPr>
              <a:t>Holmes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945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253" y="1"/>
            <a:ext cx="8252845" cy="5595414"/>
          </a:xfrm>
        </p:spPr>
      </p:pic>
      <p:sp>
        <p:nvSpPr>
          <p:cNvPr id="5" name="Metin kutusu 4"/>
          <p:cNvSpPr txBox="1"/>
          <p:nvPr/>
        </p:nvSpPr>
        <p:spPr>
          <a:xfrm>
            <a:off x="450166" y="5734581"/>
            <a:ext cx="11493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Task</a:t>
            </a:r>
            <a:r>
              <a:rPr lang="tr-TR" b="1" dirty="0"/>
              <a:t> </a:t>
            </a:r>
            <a:r>
              <a:rPr lang="tr-TR" b="1" dirty="0" err="1"/>
              <a:t>Group</a:t>
            </a:r>
            <a:r>
              <a:rPr lang="tr-TR" b="1" dirty="0"/>
              <a:t> 142 </a:t>
            </a:r>
            <a:r>
              <a:rPr lang="tr-TR" b="1" dirty="0" err="1"/>
              <a:t>report</a:t>
            </a:r>
            <a:r>
              <a:rPr lang="tr-TR" b="1" dirty="0"/>
              <a:t>: </a:t>
            </a:r>
            <a:r>
              <a:rPr lang="tr-TR" b="1" dirty="0" err="1"/>
              <a:t>Quality</a:t>
            </a:r>
            <a:r>
              <a:rPr lang="tr-TR" b="1" dirty="0"/>
              <a:t> </a:t>
            </a:r>
            <a:r>
              <a:rPr lang="tr-TR" b="1" dirty="0" err="1"/>
              <a:t>assurance</a:t>
            </a:r>
            <a:r>
              <a:rPr lang="tr-TR" b="1" dirty="0"/>
              <a:t> of </a:t>
            </a:r>
            <a:r>
              <a:rPr lang="tr-TR" b="1" dirty="0" err="1"/>
              <a:t>medical</a:t>
            </a:r>
            <a:r>
              <a:rPr lang="tr-TR" b="1" dirty="0"/>
              <a:t> </a:t>
            </a:r>
            <a:r>
              <a:rPr lang="tr-TR" b="1" dirty="0" err="1" smtClean="0"/>
              <a:t>accelerators</a:t>
            </a:r>
            <a:endParaRPr lang="tr-TR" b="1" dirty="0"/>
          </a:p>
          <a:p>
            <a:r>
              <a:rPr lang="tr-TR" dirty="0">
                <a:hlinkClick r:id="rId3"/>
              </a:rPr>
              <a:t>Eric E. Klein</a:t>
            </a:r>
            <a:r>
              <a:rPr lang="tr-TR" dirty="0"/>
              <a:t>, </a:t>
            </a:r>
            <a:r>
              <a:rPr lang="tr-TR" dirty="0">
                <a:hlinkClick r:id="rId4"/>
              </a:rPr>
              <a:t>Joseph Hanley</a:t>
            </a:r>
            <a:r>
              <a:rPr lang="tr-TR" dirty="0"/>
              <a:t>, </a:t>
            </a:r>
            <a:r>
              <a:rPr lang="tr-TR" dirty="0">
                <a:hlinkClick r:id="rId5"/>
              </a:rPr>
              <a:t>John Bayouth</a:t>
            </a:r>
            <a:r>
              <a:rPr lang="tr-TR" dirty="0"/>
              <a:t>, </a:t>
            </a:r>
            <a:r>
              <a:rPr lang="tr-TR" dirty="0">
                <a:hlinkClick r:id="rId6"/>
              </a:rPr>
              <a:t>Fang-Fang Yin</a:t>
            </a:r>
            <a:r>
              <a:rPr lang="tr-TR" dirty="0"/>
              <a:t>, </a:t>
            </a:r>
            <a:r>
              <a:rPr lang="tr-TR" dirty="0">
                <a:hlinkClick r:id="rId7"/>
              </a:rPr>
              <a:t>William Simon</a:t>
            </a:r>
            <a:r>
              <a:rPr lang="tr-TR" dirty="0"/>
              <a:t>, </a:t>
            </a:r>
            <a:r>
              <a:rPr lang="tr-TR" dirty="0">
                <a:hlinkClick r:id="rId8"/>
              </a:rPr>
              <a:t>Sean Dresser</a:t>
            </a:r>
            <a:r>
              <a:rPr lang="tr-TR" dirty="0"/>
              <a:t>, </a:t>
            </a:r>
            <a:r>
              <a:rPr lang="tr-TR" dirty="0">
                <a:hlinkClick r:id="rId9"/>
              </a:rPr>
              <a:t>Christopher Serago</a:t>
            </a:r>
            <a:r>
              <a:rPr lang="tr-TR" dirty="0"/>
              <a:t>, </a:t>
            </a:r>
            <a:r>
              <a:rPr lang="tr-TR" dirty="0">
                <a:hlinkClick r:id="rId10"/>
              </a:rPr>
              <a:t>Francisco Aguirre</a:t>
            </a:r>
            <a:r>
              <a:rPr lang="tr-TR" dirty="0"/>
              <a:t>, </a:t>
            </a:r>
            <a:r>
              <a:rPr lang="tr-TR" dirty="0">
                <a:hlinkClick r:id="rId11"/>
              </a:rPr>
              <a:t>Lijun Ma</a:t>
            </a:r>
            <a:r>
              <a:rPr lang="tr-TR" dirty="0"/>
              <a:t>, </a:t>
            </a:r>
            <a:r>
              <a:rPr lang="tr-TR" dirty="0">
                <a:hlinkClick r:id="rId12"/>
              </a:rPr>
              <a:t>Bijan Arjomandy</a:t>
            </a:r>
            <a:r>
              <a:rPr lang="tr-TR" dirty="0"/>
              <a:t>, </a:t>
            </a:r>
            <a:r>
              <a:rPr lang="tr-TR" dirty="0">
                <a:hlinkClick r:id="rId13"/>
              </a:rPr>
              <a:t>Chihray Liu</a:t>
            </a:r>
            <a:r>
              <a:rPr lang="tr-TR" dirty="0"/>
              <a:t>, </a:t>
            </a:r>
            <a:r>
              <a:rPr lang="tr-TR" dirty="0">
                <a:hlinkClick r:id="rId14"/>
              </a:rPr>
              <a:t>Carlos Sandin</a:t>
            </a:r>
            <a:r>
              <a:rPr lang="tr-TR" dirty="0"/>
              <a:t>, </a:t>
            </a:r>
            <a:r>
              <a:rPr lang="tr-TR" dirty="0">
                <a:hlinkClick r:id="rId15"/>
              </a:rPr>
              <a:t>Todd </a:t>
            </a:r>
            <a:r>
              <a:rPr lang="tr-TR" dirty="0" smtClean="0">
                <a:hlinkClick r:id="rId15"/>
              </a:rPr>
              <a:t>Holmes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4877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29585" y="110055"/>
            <a:ext cx="10515600" cy="662782"/>
          </a:xfrm>
        </p:spPr>
        <p:txBody>
          <a:bodyPr>
            <a:normAutofit fontScale="90000"/>
          </a:bodyPr>
          <a:lstStyle/>
          <a:p>
            <a:r>
              <a:rPr lang="tr-TR" dirty="0" err="1" smtClean="0"/>
              <a:t>Annual</a:t>
            </a:r>
            <a:r>
              <a:rPr lang="tr-TR" dirty="0" smtClean="0"/>
              <a:t> </a:t>
            </a:r>
            <a:r>
              <a:rPr lang="tr-TR" dirty="0" err="1" smtClean="0"/>
              <a:t>Checks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39" y="630231"/>
            <a:ext cx="9323851" cy="5447045"/>
          </a:xfrm>
        </p:spPr>
      </p:pic>
      <p:sp>
        <p:nvSpPr>
          <p:cNvPr id="6" name="Metin kutusu 5"/>
          <p:cNvSpPr txBox="1"/>
          <p:nvPr/>
        </p:nvSpPr>
        <p:spPr>
          <a:xfrm>
            <a:off x="540732" y="5934670"/>
            <a:ext cx="11493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Task</a:t>
            </a:r>
            <a:r>
              <a:rPr lang="tr-TR" b="1" dirty="0"/>
              <a:t> </a:t>
            </a:r>
            <a:r>
              <a:rPr lang="tr-TR" b="1" dirty="0" err="1"/>
              <a:t>Group</a:t>
            </a:r>
            <a:r>
              <a:rPr lang="tr-TR" b="1" dirty="0"/>
              <a:t> 142 </a:t>
            </a:r>
            <a:r>
              <a:rPr lang="tr-TR" b="1" dirty="0" err="1"/>
              <a:t>report</a:t>
            </a:r>
            <a:r>
              <a:rPr lang="tr-TR" b="1" dirty="0"/>
              <a:t>: </a:t>
            </a:r>
            <a:r>
              <a:rPr lang="tr-TR" b="1" dirty="0" err="1"/>
              <a:t>Quality</a:t>
            </a:r>
            <a:r>
              <a:rPr lang="tr-TR" b="1" dirty="0"/>
              <a:t> </a:t>
            </a:r>
            <a:r>
              <a:rPr lang="tr-TR" b="1" dirty="0" err="1"/>
              <a:t>assurance</a:t>
            </a:r>
            <a:r>
              <a:rPr lang="tr-TR" b="1" dirty="0"/>
              <a:t> of </a:t>
            </a:r>
            <a:r>
              <a:rPr lang="tr-TR" b="1" dirty="0" err="1"/>
              <a:t>medical</a:t>
            </a:r>
            <a:r>
              <a:rPr lang="tr-TR" b="1" dirty="0"/>
              <a:t> </a:t>
            </a:r>
            <a:r>
              <a:rPr lang="tr-TR" b="1" dirty="0" err="1" smtClean="0"/>
              <a:t>accelerators</a:t>
            </a:r>
            <a:endParaRPr lang="tr-TR" b="1" dirty="0"/>
          </a:p>
          <a:p>
            <a:r>
              <a:rPr lang="tr-TR" dirty="0">
                <a:hlinkClick r:id="rId3"/>
              </a:rPr>
              <a:t>Eric E. Klein</a:t>
            </a:r>
            <a:r>
              <a:rPr lang="tr-TR" dirty="0"/>
              <a:t>, </a:t>
            </a:r>
            <a:r>
              <a:rPr lang="tr-TR" dirty="0">
                <a:hlinkClick r:id="rId4"/>
              </a:rPr>
              <a:t>Joseph Hanley</a:t>
            </a:r>
            <a:r>
              <a:rPr lang="tr-TR" dirty="0"/>
              <a:t>, </a:t>
            </a:r>
            <a:r>
              <a:rPr lang="tr-TR" dirty="0">
                <a:hlinkClick r:id="rId5"/>
              </a:rPr>
              <a:t>John Bayouth</a:t>
            </a:r>
            <a:r>
              <a:rPr lang="tr-TR" dirty="0"/>
              <a:t>, </a:t>
            </a:r>
            <a:r>
              <a:rPr lang="tr-TR" dirty="0">
                <a:hlinkClick r:id="rId6"/>
              </a:rPr>
              <a:t>Fang-Fang Yin</a:t>
            </a:r>
            <a:r>
              <a:rPr lang="tr-TR" dirty="0"/>
              <a:t>, </a:t>
            </a:r>
            <a:r>
              <a:rPr lang="tr-TR" dirty="0">
                <a:hlinkClick r:id="rId7"/>
              </a:rPr>
              <a:t>William Simon</a:t>
            </a:r>
            <a:r>
              <a:rPr lang="tr-TR" dirty="0"/>
              <a:t>, </a:t>
            </a:r>
            <a:r>
              <a:rPr lang="tr-TR" dirty="0">
                <a:hlinkClick r:id="rId8"/>
              </a:rPr>
              <a:t>Sean Dresser</a:t>
            </a:r>
            <a:r>
              <a:rPr lang="tr-TR" dirty="0"/>
              <a:t>, </a:t>
            </a:r>
            <a:r>
              <a:rPr lang="tr-TR" dirty="0">
                <a:hlinkClick r:id="rId9"/>
              </a:rPr>
              <a:t>Christopher Serago</a:t>
            </a:r>
            <a:r>
              <a:rPr lang="tr-TR" dirty="0"/>
              <a:t>, </a:t>
            </a:r>
            <a:r>
              <a:rPr lang="tr-TR" dirty="0">
                <a:hlinkClick r:id="rId10"/>
              </a:rPr>
              <a:t>Francisco Aguirre</a:t>
            </a:r>
            <a:r>
              <a:rPr lang="tr-TR" dirty="0"/>
              <a:t>, </a:t>
            </a:r>
            <a:r>
              <a:rPr lang="tr-TR" dirty="0">
                <a:hlinkClick r:id="rId11"/>
              </a:rPr>
              <a:t>Lijun Ma</a:t>
            </a:r>
            <a:r>
              <a:rPr lang="tr-TR" dirty="0"/>
              <a:t>, </a:t>
            </a:r>
            <a:r>
              <a:rPr lang="tr-TR" dirty="0">
                <a:hlinkClick r:id="rId12"/>
              </a:rPr>
              <a:t>Bijan Arjomandy</a:t>
            </a:r>
            <a:r>
              <a:rPr lang="tr-TR" dirty="0"/>
              <a:t>, </a:t>
            </a:r>
            <a:r>
              <a:rPr lang="tr-TR" dirty="0">
                <a:hlinkClick r:id="rId13"/>
              </a:rPr>
              <a:t>Chihray Liu</a:t>
            </a:r>
            <a:r>
              <a:rPr lang="tr-TR" dirty="0"/>
              <a:t>, </a:t>
            </a:r>
            <a:r>
              <a:rPr lang="tr-TR" dirty="0">
                <a:hlinkClick r:id="rId14"/>
              </a:rPr>
              <a:t>Carlos Sandin</a:t>
            </a:r>
            <a:r>
              <a:rPr lang="tr-TR" dirty="0"/>
              <a:t>, </a:t>
            </a:r>
            <a:r>
              <a:rPr lang="tr-TR" dirty="0">
                <a:hlinkClick r:id="rId15"/>
              </a:rPr>
              <a:t>Todd </a:t>
            </a:r>
            <a:r>
              <a:rPr lang="tr-TR" dirty="0" smtClean="0">
                <a:hlinkClick r:id="rId15"/>
              </a:rPr>
              <a:t>Holmes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64775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59465" y="832957"/>
            <a:ext cx="10515600" cy="1325563"/>
          </a:xfrm>
        </p:spPr>
        <p:txBody>
          <a:bodyPr/>
          <a:lstStyle/>
          <a:p>
            <a:r>
              <a:rPr lang="tr-TR" dirty="0" err="1" smtClean="0"/>
              <a:t>Annual</a:t>
            </a:r>
            <a:r>
              <a:rPr lang="tr-TR" dirty="0" smtClean="0"/>
              <a:t> </a:t>
            </a:r>
            <a:r>
              <a:rPr lang="tr-TR" dirty="0" err="1" smtClean="0"/>
              <a:t>Checks</a:t>
            </a:r>
            <a:endParaRPr lang="tr-TR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18" y="1810062"/>
            <a:ext cx="10515600" cy="3021495"/>
          </a:xfrm>
        </p:spPr>
      </p:pic>
      <p:sp>
        <p:nvSpPr>
          <p:cNvPr id="7" name="Metin kutusu 6"/>
          <p:cNvSpPr txBox="1"/>
          <p:nvPr/>
        </p:nvSpPr>
        <p:spPr>
          <a:xfrm>
            <a:off x="450166" y="5734581"/>
            <a:ext cx="11493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/>
              <a:t>Task</a:t>
            </a:r>
            <a:r>
              <a:rPr lang="tr-TR" b="1" dirty="0"/>
              <a:t> </a:t>
            </a:r>
            <a:r>
              <a:rPr lang="tr-TR" b="1" dirty="0" err="1"/>
              <a:t>Group</a:t>
            </a:r>
            <a:r>
              <a:rPr lang="tr-TR" b="1" dirty="0"/>
              <a:t> 142 </a:t>
            </a:r>
            <a:r>
              <a:rPr lang="tr-TR" b="1" dirty="0" err="1"/>
              <a:t>report</a:t>
            </a:r>
            <a:r>
              <a:rPr lang="tr-TR" b="1" dirty="0"/>
              <a:t>: </a:t>
            </a:r>
            <a:r>
              <a:rPr lang="tr-TR" b="1" dirty="0" err="1"/>
              <a:t>Quality</a:t>
            </a:r>
            <a:r>
              <a:rPr lang="tr-TR" b="1" dirty="0"/>
              <a:t> </a:t>
            </a:r>
            <a:r>
              <a:rPr lang="tr-TR" b="1" dirty="0" err="1"/>
              <a:t>assurance</a:t>
            </a:r>
            <a:r>
              <a:rPr lang="tr-TR" b="1" dirty="0"/>
              <a:t> of </a:t>
            </a:r>
            <a:r>
              <a:rPr lang="tr-TR" b="1" dirty="0" err="1"/>
              <a:t>medical</a:t>
            </a:r>
            <a:r>
              <a:rPr lang="tr-TR" b="1" dirty="0"/>
              <a:t> </a:t>
            </a:r>
            <a:r>
              <a:rPr lang="tr-TR" b="1" dirty="0" err="1" smtClean="0"/>
              <a:t>accelerators</a:t>
            </a:r>
            <a:endParaRPr lang="tr-TR" b="1" dirty="0"/>
          </a:p>
          <a:p>
            <a:r>
              <a:rPr lang="tr-TR" dirty="0">
                <a:hlinkClick r:id="rId4"/>
              </a:rPr>
              <a:t>Eric E. Klein</a:t>
            </a:r>
            <a:r>
              <a:rPr lang="tr-TR" dirty="0"/>
              <a:t>, </a:t>
            </a:r>
            <a:r>
              <a:rPr lang="tr-TR" dirty="0">
                <a:hlinkClick r:id="rId5"/>
              </a:rPr>
              <a:t>Joseph Hanley</a:t>
            </a:r>
            <a:r>
              <a:rPr lang="tr-TR" dirty="0"/>
              <a:t>, </a:t>
            </a:r>
            <a:r>
              <a:rPr lang="tr-TR" dirty="0">
                <a:hlinkClick r:id="rId6"/>
              </a:rPr>
              <a:t>John Bayouth</a:t>
            </a:r>
            <a:r>
              <a:rPr lang="tr-TR" dirty="0"/>
              <a:t>, </a:t>
            </a:r>
            <a:r>
              <a:rPr lang="tr-TR" dirty="0">
                <a:hlinkClick r:id="rId7"/>
              </a:rPr>
              <a:t>Fang-Fang Yin</a:t>
            </a:r>
            <a:r>
              <a:rPr lang="tr-TR" dirty="0"/>
              <a:t>, </a:t>
            </a:r>
            <a:r>
              <a:rPr lang="tr-TR" dirty="0">
                <a:hlinkClick r:id="rId8"/>
              </a:rPr>
              <a:t>William Simon</a:t>
            </a:r>
            <a:r>
              <a:rPr lang="tr-TR" dirty="0"/>
              <a:t>, </a:t>
            </a:r>
            <a:r>
              <a:rPr lang="tr-TR" dirty="0">
                <a:hlinkClick r:id="rId9"/>
              </a:rPr>
              <a:t>Sean Dresser</a:t>
            </a:r>
            <a:r>
              <a:rPr lang="tr-TR" dirty="0"/>
              <a:t>, </a:t>
            </a:r>
            <a:r>
              <a:rPr lang="tr-TR" dirty="0">
                <a:hlinkClick r:id="rId10"/>
              </a:rPr>
              <a:t>Christopher Serago</a:t>
            </a:r>
            <a:r>
              <a:rPr lang="tr-TR" dirty="0"/>
              <a:t>, </a:t>
            </a:r>
            <a:r>
              <a:rPr lang="tr-TR" dirty="0">
                <a:hlinkClick r:id="rId11"/>
              </a:rPr>
              <a:t>Francisco Aguirre</a:t>
            </a:r>
            <a:r>
              <a:rPr lang="tr-TR" dirty="0"/>
              <a:t>, </a:t>
            </a:r>
            <a:r>
              <a:rPr lang="tr-TR" dirty="0">
                <a:hlinkClick r:id="rId12"/>
              </a:rPr>
              <a:t>Lijun Ma</a:t>
            </a:r>
            <a:r>
              <a:rPr lang="tr-TR" dirty="0"/>
              <a:t>, </a:t>
            </a:r>
            <a:r>
              <a:rPr lang="tr-TR" dirty="0">
                <a:hlinkClick r:id="rId13"/>
              </a:rPr>
              <a:t>Bijan Arjomandy</a:t>
            </a:r>
            <a:r>
              <a:rPr lang="tr-TR" dirty="0"/>
              <a:t>, </a:t>
            </a:r>
            <a:r>
              <a:rPr lang="tr-TR" dirty="0">
                <a:hlinkClick r:id="rId14"/>
              </a:rPr>
              <a:t>Chihray Liu</a:t>
            </a:r>
            <a:r>
              <a:rPr lang="tr-TR" dirty="0"/>
              <a:t>, </a:t>
            </a:r>
            <a:r>
              <a:rPr lang="tr-TR" dirty="0">
                <a:hlinkClick r:id="rId15"/>
              </a:rPr>
              <a:t>Carlos Sandin</a:t>
            </a:r>
            <a:r>
              <a:rPr lang="tr-TR" dirty="0"/>
              <a:t>, </a:t>
            </a:r>
            <a:r>
              <a:rPr lang="tr-TR" dirty="0">
                <a:hlinkClick r:id="rId16"/>
              </a:rPr>
              <a:t>Todd </a:t>
            </a:r>
            <a:r>
              <a:rPr lang="tr-TR" dirty="0" smtClean="0">
                <a:hlinkClick r:id="rId16"/>
              </a:rPr>
              <a:t>Holmes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399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937" y="402892"/>
            <a:ext cx="7560489" cy="5531778"/>
          </a:xfrm>
        </p:spPr>
      </p:pic>
      <p:sp>
        <p:nvSpPr>
          <p:cNvPr id="5" name="Metin kutusu 4"/>
          <p:cNvSpPr txBox="1"/>
          <p:nvPr/>
        </p:nvSpPr>
        <p:spPr>
          <a:xfrm>
            <a:off x="1125415" y="5934670"/>
            <a:ext cx="102283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Report of AAPM TG 135: </a:t>
            </a:r>
            <a:r>
              <a:rPr lang="tr-TR" b="1" dirty="0" err="1"/>
              <a:t>Quality</a:t>
            </a:r>
            <a:r>
              <a:rPr lang="tr-TR" b="1" dirty="0"/>
              <a:t> </a:t>
            </a:r>
            <a:r>
              <a:rPr lang="tr-TR" b="1" dirty="0" err="1"/>
              <a:t>assurance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robotic</a:t>
            </a:r>
            <a:r>
              <a:rPr lang="tr-TR" b="1" dirty="0"/>
              <a:t> </a:t>
            </a:r>
            <a:r>
              <a:rPr lang="tr-TR" b="1" dirty="0" err="1"/>
              <a:t>radiosurgery</a:t>
            </a:r>
            <a:endParaRPr lang="tr-TR" b="1" dirty="0"/>
          </a:p>
          <a:p>
            <a:r>
              <a:rPr lang="tr-TR" dirty="0" smtClean="0">
                <a:hlinkClick r:id="rId4"/>
              </a:rPr>
              <a:t>Sonja </a:t>
            </a:r>
            <a:r>
              <a:rPr lang="tr-TR" dirty="0">
                <a:hlinkClick r:id="rId4"/>
              </a:rPr>
              <a:t>Dieterich</a:t>
            </a:r>
            <a:r>
              <a:rPr lang="tr-TR" dirty="0"/>
              <a:t>, </a:t>
            </a:r>
            <a:r>
              <a:rPr lang="tr-TR" dirty="0">
                <a:hlinkClick r:id="rId5"/>
              </a:rPr>
              <a:t>Carlo Cavedon</a:t>
            </a:r>
            <a:r>
              <a:rPr lang="tr-TR" dirty="0"/>
              <a:t>, </a:t>
            </a:r>
            <a:r>
              <a:rPr lang="tr-TR" dirty="0">
                <a:hlinkClick r:id="rId6"/>
              </a:rPr>
              <a:t>Cynthia F. Chuang</a:t>
            </a:r>
            <a:r>
              <a:rPr lang="tr-TR" dirty="0"/>
              <a:t>, </a:t>
            </a:r>
            <a:r>
              <a:rPr lang="tr-TR" dirty="0">
                <a:hlinkClick r:id="rId7"/>
              </a:rPr>
              <a:t>Alan B. Cohen</a:t>
            </a:r>
            <a:r>
              <a:rPr lang="tr-TR" dirty="0"/>
              <a:t>, </a:t>
            </a:r>
            <a:r>
              <a:rPr lang="tr-TR" dirty="0">
                <a:hlinkClick r:id="rId8"/>
              </a:rPr>
              <a:t>Jeffrey A. Garrett</a:t>
            </a:r>
            <a:r>
              <a:rPr lang="tr-TR" dirty="0"/>
              <a:t>, </a:t>
            </a:r>
            <a:r>
              <a:rPr lang="tr-TR" dirty="0">
                <a:hlinkClick r:id="rId9"/>
              </a:rPr>
              <a:t>Charles L. Lee</a:t>
            </a:r>
            <a:r>
              <a:rPr lang="tr-TR" dirty="0"/>
              <a:t>, </a:t>
            </a:r>
            <a:r>
              <a:rPr lang="tr-TR" dirty="0">
                <a:hlinkClick r:id="rId10"/>
              </a:rPr>
              <a:t>Jessica R. Lowenstein</a:t>
            </a:r>
            <a:r>
              <a:rPr lang="tr-TR" dirty="0"/>
              <a:t>, </a:t>
            </a:r>
            <a:r>
              <a:rPr lang="tr-TR" dirty="0">
                <a:hlinkClick r:id="rId11"/>
              </a:rPr>
              <a:t>Maximian F. d'souza</a:t>
            </a:r>
            <a:r>
              <a:rPr lang="tr-TR" dirty="0"/>
              <a:t>, </a:t>
            </a:r>
            <a:r>
              <a:rPr lang="tr-TR" dirty="0">
                <a:hlinkClick r:id="rId12"/>
              </a:rPr>
              <a:t>David D. Taylor Jr.</a:t>
            </a:r>
            <a:r>
              <a:rPr lang="tr-TR" dirty="0"/>
              <a:t>, </a:t>
            </a:r>
            <a:r>
              <a:rPr lang="tr-TR" dirty="0">
                <a:hlinkClick r:id="rId13"/>
              </a:rPr>
              <a:t>Xiaodong Wu</a:t>
            </a:r>
            <a:r>
              <a:rPr lang="tr-TR" dirty="0"/>
              <a:t>, </a:t>
            </a:r>
            <a:r>
              <a:rPr lang="tr-TR" dirty="0">
                <a:hlinkClick r:id="rId14"/>
              </a:rPr>
              <a:t>Cheng Yu</a:t>
            </a:r>
            <a:endParaRPr lang="tr-T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15297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-101268" y="-34089"/>
            <a:ext cx="12192000" cy="1325563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1235075" marR="5080" indent="-483234" algn="ctr">
              <a:lnSpc>
                <a:spcPts val="4760"/>
              </a:lnSpc>
              <a:spcBef>
                <a:spcPts val="695"/>
              </a:spcBef>
            </a:pPr>
            <a:r>
              <a:rPr lang="tr-TR" b="1" spc="-5" dirty="0" smtClean="0">
                <a:cs typeface="Arial"/>
              </a:rPr>
              <a:t>   </a:t>
            </a:r>
            <a:r>
              <a:rPr b="1" spc="-5" dirty="0" smtClean="0">
                <a:cs typeface="Arial"/>
              </a:rPr>
              <a:t>GÖRÜNTÜLEME</a:t>
            </a:r>
            <a:r>
              <a:rPr b="1" spc="-40" dirty="0" smtClean="0">
                <a:cs typeface="Arial"/>
              </a:rPr>
              <a:t> </a:t>
            </a:r>
            <a:r>
              <a:rPr b="1" dirty="0">
                <a:cs typeface="Arial"/>
              </a:rPr>
              <a:t>SİSTEMLERİNİN </a:t>
            </a:r>
            <a:r>
              <a:rPr b="1" spc="-1205" dirty="0">
                <a:cs typeface="Arial"/>
              </a:rPr>
              <a:t> </a:t>
            </a:r>
            <a:r>
              <a:rPr lang="tr-TR" b="1" spc="-1205" dirty="0">
                <a:cs typeface="Arial"/>
              </a:rPr>
              <a:t/>
            </a:r>
            <a:br>
              <a:rPr lang="tr-TR" b="1" spc="-1205" dirty="0">
                <a:cs typeface="Arial"/>
              </a:rPr>
            </a:br>
            <a:r>
              <a:rPr b="1" dirty="0" smtClean="0">
                <a:cs typeface="Arial"/>
              </a:rPr>
              <a:t>GÜNLÜK</a:t>
            </a:r>
            <a:r>
              <a:rPr b="1" spc="-30" dirty="0" smtClean="0">
                <a:cs typeface="Arial"/>
              </a:rPr>
              <a:t> </a:t>
            </a:r>
            <a:r>
              <a:rPr b="1" spc="-5" dirty="0">
                <a:cs typeface="Arial"/>
              </a:rPr>
              <a:t>KALİTE</a:t>
            </a:r>
            <a:r>
              <a:rPr b="1" spc="-25" dirty="0">
                <a:cs typeface="Arial"/>
              </a:rPr>
              <a:t> </a:t>
            </a:r>
            <a:r>
              <a:rPr b="1" spc="-5" dirty="0">
                <a:cs typeface="Arial"/>
              </a:rPr>
              <a:t>KONTROLU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316022"/>
              </p:ext>
            </p:extLst>
          </p:nvPr>
        </p:nvGraphicFramePr>
        <p:xfrm>
          <a:off x="1920225" y="1291474"/>
          <a:ext cx="8869043" cy="420998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314950"/>
                <a:gridCol w="1791334"/>
                <a:gridCol w="1762759"/>
              </a:tblGrid>
              <a:tr h="234823">
                <a:tc rowSpan="2">
                  <a:txBody>
                    <a:bodyPr/>
                    <a:lstStyle/>
                    <a:p>
                      <a:pPr marL="68580">
                        <a:lnSpc>
                          <a:spcPts val="1610"/>
                        </a:lnSpc>
                      </a:pPr>
                      <a:r>
                        <a:rPr lang="tr-TR" sz="1500" baseline="0" dirty="0" smtClean="0"/>
                        <a:t>   </a:t>
                      </a:r>
                    </a:p>
                    <a:p>
                      <a:pPr marL="68580" algn="ctr">
                        <a:lnSpc>
                          <a:spcPts val="1610"/>
                        </a:lnSpc>
                      </a:pPr>
                      <a:r>
                        <a:rPr sz="2400" dirty="0" smtClean="0"/>
                        <a:t>TEST</a:t>
                      </a:r>
                      <a:endParaRPr sz="24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175" algn="ctr">
                        <a:lnSpc>
                          <a:spcPts val="1610"/>
                        </a:lnSpc>
                        <a:spcBef>
                          <a:spcPts val="135"/>
                        </a:spcBef>
                      </a:pPr>
                      <a:r>
                        <a:rPr sz="1800" spc="-15" dirty="0"/>
                        <a:t>TOLERANS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714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6974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1" dirty="0"/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50" b="1" dirty="0"/>
                    </a:p>
                    <a:p>
                      <a:pPr marL="6921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b="1" spc="-15" dirty="0"/>
                        <a:t>KONVANSIYEL</a:t>
                      </a:r>
                      <a:endParaRPr sz="1400" b="1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 b="1" dirty="0"/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50" b="1" dirty="0"/>
                    </a:p>
                    <a:p>
                      <a:pPr marL="454025">
                        <a:lnSpc>
                          <a:spcPts val="1610"/>
                        </a:lnSpc>
                        <a:spcBef>
                          <a:spcPts val="5"/>
                        </a:spcBef>
                      </a:pPr>
                      <a:r>
                        <a:rPr sz="1400" b="1" spc="-5" dirty="0"/>
                        <a:t>SRS/SBRT</a:t>
                      </a:r>
                      <a:endParaRPr sz="1400" b="1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</a:tr>
              <a:tr h="270162">
                <a:tc>
                  <a:txBody>
                    <a:bodyPr/>
                    <a:lstStyle/>
                    <a:p>
                      <a:pPr marL="340614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sz="1400" b="1" spc="-5" dirty="0"/>
                        <a:t>Günlük</a:t>
                      </a:r>
                      <a:endParaRPr sz="1400" b="1" dirty="0">
                        <a:latin typeface="Arial"/>
                        <a:cs typeface="Arial"/>
                      </a:endParaRPr>
                    </a:p>
                  </a:txBody>
                  <a:tcPr marL="0" marR="0" marT="304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71284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spc="-5" dirty="0"/>
                        <a:t>PlanarKV</a:t>
                      </a:r>
                      <a:r>
                        <a:rPr sz="1400" spc="-35" dirty="0"/>
                        <a:t> </a:t>
                      </a:r>
                      <a:r>
                        <a:rPr sz="1400" spc="-10" dirty="0"/>
                        <a:t>ve</a:t>
                      </a:r>
                      <a:r>
                        <a:rPr sz="1400" spc="-20" dirty="0"/>
                        <a:t> </a:t>
                      </a:r>
                      <a:r>
                        <a:rPr sz="1400" spc="10" dirty="0"/>
                        <a:t>MV</a:t>
                      </a:r>
                      <a:r>
                        <a:rPr sz="1400" spc="-35" dirty="0"/>
                        <a:t> </a:t>
                      </a:r>
                      <a:r>
                        <a:rPr sz="1400" dirty="0"/>
                        <a:t>(EPID)</a:t>
                      </a:r>
                      <a:endParaRPr sz="1400" dirty="0">
                        <a:latin typeface="Arial"/>
                        <a:cs typeface="Arial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71221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400" spc="-5" dirty="0"/>
                        <a:t>Çarpma</a:t>
                      </a:r>
                      <a:r>
                        <a:rPr sz="1400" spc="-50" dirty="0"/>
                        <a:t> </a:t>
                      </a:r>
                      <a:r>
                        <a:rPr sz="1400" spc="-5" dirty="0"/>
                        <a:t>Dedektörü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131445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400" spc="-85" dirty="0"/>
                        <a:t>Çalışıyor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1445" marB="0"/>
                </a:tc>
                <a:tc>
                  <a:txBody>
                    <a:bodyPr/>
                    <a:lstStyle/>
                    <a:p>
                      <a:pPr marL="45402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400" spc="-85" dirty="0"/>
                        <a:t>Çalışıyor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1445" marB="0"/>
                </a:tc>
              </a:tr>
              <a:tr h="275081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dirty="0"/>
                        <a:t>İst</a:t>
                      </a:r>
                      <a:r>
                        <a:rPr sz="1400" spc="-5" dirty="0"/>
                        <a:t>enile</a:t>
                      </a:r>
                      <a:r>
                        <a:rPr sz="1400" dirty="0"/>
                        <a:t>n</a:t>
                      </a:r>
                      <a:r>
                        <a:rPr sz="1400" spc="-45" dirty="0"/>
                        <a:t> </a:t>
                      </a:r>
                      <a:r>
                        <a:rPr sz="1400" spc="-5" dirty="0"/>
                        <a:t>po</a:t>
                      </a:r>
                      <a:r>
                        <a:rPr sz="1400" dirty="0"/>
                        <a:t>z</a:t>
                      </a:r>
                      <a:r>
                        <a:rPr sz="1400" spc="-5" dirty="0"/>
                        <a:t>i</a:t>
                      </a:r>
                      <a:r>
                        <a:rPr sz="1400" dirty="0"/>
                        <a:t>s</a:t>
                      </a:r>
                      <a:r>
                        <a:rPr sz="1400" spc="-20" dirty="0"/>
                        <a:t>y</a:t>
                      </a:r>
                      <a:r>
                        <a:rPr sz="1400" spc="-5" dirty="0"/>
                        <a:t>on</a:t>
                      </a:r>
                      <a:r>
                        <a:rPr sz="1400" dirty="0"/>
                        <a:t>a</a:t>
                      </a:r>
                      <a:r>
                        <a:rPr sz="1400" spc="-35" dirty="0"/>
                        <a:t> </a:t>
                      </a:r>
                      <a:r>
                        <a:rPr sz="1400" spc="-5" dirty="0"/>
                        <a:t>gel</a:t>
                      </a:r>
                      <a:r>
                        <a:rPr sz="1400" spc="-10" dirty="0"/>
                        <a:t>m</a:t>
                      </a:r>
                      <a:r>
                        <a:rPr sz="1400" dirty="0"/>
                        <a:t>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dirty="0"/>
                        <a:t>&lt;</a:t>
                      </a:r>
                      <a:r>
                        <a:rPr sz="1400" spc="-50" dirty="0"/>
                        <a:t> </a:t>
                      </a:r>
                      <a:r>
                        <a:rPr sz="1400" spc="-5" dirty="0"/>
                        <a:t>2mm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45402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dirty="0"/>
                        <a:t>&lt;</a:t>
                      </a:r>
                      <a:r>
                        <a:rPr sz="1400" spc="-50" dirty="0"/>
                        <a:t> </a:t>
                      </a:r>
                      <a:r>
                        <a:rPr sz="1400" spc="-5" dirty="0"/>
                        <a:t>1mm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</a:tr>
              <a:tr h="520445">
                <a:tc>
                  <a:txBody>
                    <a:bodyPr/>
                    <a:lstStyle/>
                    <a:p>
                      <a:pPr marL="68580" marR="2672080">
                        <a:lnSpc>
                          <a:spcPct val="114999"/>
                        </a:lnSpc>
                        <a:spcBef>
                          <a:spcPts val="25"/>
                        </a:spcBef>
                      </a:pPr>
                      <a:r>
                        <a:rPr sz="1400" dirty="0"/>
                        <a:t>Görüntüleme</a:t>
                      </a:r>
                      <a:r>
                        <a:rPr sz="1400" spc="-65" dirty="0"/>
                        <a:t> </a:t>
                      </a:r>
                      <a:r>
                        <a:rPr sz="1400" spc="-10" dirty="0"/>
                        <a:t>ve</a:t>
                      </a:r>
                      <a:r>
                        <a:rPr sz="1400" spc="-15" dirty="0"/>
                        <a:t> </a:t>
                      </a:r>
                      <a:r>
                        <a:rPr sz="1400" spc="-5" dirty="0"/>
                        <a:t>tedavi</a:t>
                      </a:r>
                      <a:r>
                        <a:rPr sz="1400" spc="-25" dirty="0"/>
                        <a:t> </a:t>
                      </a:r>
                      <a:r>
                        <a:rPr sz="1400" dirty="0"/>
                        <a:t>koordinat </a:t>
                      </a:r>
                      <a:r>
                        <a:rPr sz="1400" spc="-370" dirty="0"/>
                        <a:t> </a:t>
                      </a:r>
                      <a:r>
                        <a:rPr sz="1400" spc="-75" dirty="0"/>
                        <a:t>uygunluğu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00"/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1400" dirty="0"/>
                        <a:t>&lt;</a:t>
                      </a:r>
                      <a:r>
                        <a:rPr sz="1400" spc="-50" dirty="0"/>
                        <a:t> </a:t>
                      </a:r>
                      <a:r>
                        <a:rPr sz="1400" spc="-5" dirty="0"/>
                        <a:t>2mm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17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00"/>
                    </a:p>
                    <a:p>
                      <a:pPr marL="454025">
                        <a:lnSpc>
                          <a:spcPct val="100000"/>
                        </a:lnSpc>
                      </a:pPr>
                      <a:r>
                        <a:rPr sz="1400" dirty="0"/>
                        <a:t>&lt;</a:t>
                      </a:r>
                      <a:r>
                        <a:rPr sz="1400" spc="-50" dirty="0"/>
                        <a:t> </a:t>
                      </a:r>
                      <a:r>
                        <a:rPr sz="1400" spc="-5" dirty="0"/>
                        <a:t>1mm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175" marB="0"/>
                </a:tc>
              </a:tr>
              <a:tr h="37122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spc="-5" dirty="0"/>
                        <a:t>Cone-Beam</a:t>
                      </a:r>
                      <a:r>
                        <a:rPr sz="1400" spc="-30" dirty="0"/>
                        <a:t> </a:t>
                      </a:r>
                      <a:r>
                        <a:rPr sz="1400" spc="-5" dirty="0"/>
                        <a:t>CT</a:t>
                      </a:r>
                      <a:r>
                        <a:rPr sz="1400" spc="-15" dirty="0"/>
                        <a:t> </a:t>
                      </a:r>
                      <a:r>
                        <a:rPr sz="1400" dirty="0"/>
                        <a:t>(kV</a:t>
                      </a:r>
                      <a:r>
                        <a:rPr sz="1400" spc="-30" dirty="0"/>
                        <a:t> </a:t>
                      </a:r>
                      <a:r>
                        <a:rPr sz="1400" spc="-5" dirty="0"/>
                        <a:t>and</a:t>
                      </a:r>
                      <a:r>
                        <a:rPr sz="1400" spc="-20" dirty="0"/>
                        <a:t> </a:t>
                      </a:r>
                      <a:r>
                        <a:rPr sz="1400" spc="5" dirty="0"/>
                        <a:t>MV)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7113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400" spc="-5" dirty="0"/>
                        <a:t>Çarpma</a:t>
                      </a:r>
                      <a:r>
                        <a:rPr sz="1400" spc="-50" dirty="0"/>
                        <a:t> </a:t>
                      </a:r>
                      <a:r>
                        <a:rPr sz="1400" spc="-5" dirty="0"/>
                        <a:t>Dedektörü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1445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400" spc="-85" dirty="0"/>
                        <a:t>Çalışıyor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1445" marB="0"/>
                </a:tc>
                <a:tc>
                  <a:txBody>
                    <a:bodyPr/>
                    <a:lstStyle/>
                    <a:p>
                      <a:pPr marL="454025"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r>
                        <a:rPr sz="1400" spc="-85" dirty="0"/>
                        <a:t>Çalışıyor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31445" marB="0"/>
                </a:tc>
              </a:tr>
              <a:tr h="23623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dirty="0"/>
                        <a:t>İst</a:t>
                      </a:r>
                      <a:r>
                        <a:rPr sz="1400" spc="-5" dirty="0"/>
                        <a:t>enile</a:t>
                      </a:r>
                      <a:r>
                        <a:rPr sz="1400" dirty="0"/>
                        <a:t>n</a:t>
                      </a:r>
                      <a:r>
                        <a:rPr sz="1400" spc="-45" dirty="0"/>
                        <a:t> </a:t>
                      </a:r>
                      <a:r>
                        <a:rPr sz="1400" spc="-5" dirty="0"/>
                        <a:t>pozi</a:t>
                      </a:r>
                      <a:r>
                        <a:rPr sz="1400" dirty="0"/>
                        <a:t>s</a:t>
                      </a:r>
                      <a:r>
                        <a:rPr sz="1400" spc="-20" dirty="0"/>
                        <a:t>y</a:t>
                      </a:r>
                      <a:r>
                        <a:rPr sz="1400" spc="-5" dirty="0"/>
                        <a:t>on</a:t>
                      </a:r>
                      <a:r>
                        <a:rPr sz="1400" dirty="0"/>
                        <a:t>a</a:t>
                      </a:r>
                      <a:r>
                        <a:rPr sz="1400" spc="-35" dirty="0"/>
                        <a:t> </a:t>
                      </a:r>
                      <a:r>
                        <a:rPr sz="1400" spc="-5" dirty="0"/>
                        <a:t>gel</a:t>
                      </a:r>
                      <a:r>
                        <a:rPr sz="1400" spc="-15" dirty="0"/>
                        <a:t>m</a:t>
                      </a:r>
                      <a:r>
                        <a:rPr sz="1400" dirty="0"/>
                        <a:t>e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dirty="0"/>
                        <a:t>&lt;</a:t>
                      </a:r>
                      <a:r>
                        <a:rPr sz="1400" spc="-60" dirty="0"/>
                        <a:t> </a:t>
                      </a:r>
                      <a:r>
                        <a:rPr sz="1400" dirty="0"/>
                        <a:t>2mm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  <a:tc>
                  <a:txBody>
                    <a:bodyPr/>
                    <a:lstStyle/>
                    <a:p>
                      <a:pPr marL="45402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400" dirty="0"/>
                        <a:t>&lt;</a:t>
                      </a:r>
                      <a:r>
                        <a:rPr sz="1400" spc="-60" dirty="0"/>
                        <a:t> </a:t>
                      </a:r>
                      <a:r>
                        <a:rPr sz="1400" dirty="0"/>
                        <a:t>1mm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620" marB="0"/>
                </a:tc>
              </a:tr>
              <a:tr h="489875">
                <a:tc>
                  <a:txBody>
                    <a:bodyPr/>
                    <a:lstStyle/>
                    <a:p>
                      <a:pPr marL="68580">
                        <a:lnSpc>
                          <a:spcPts val="1650"/>
                        </a:lnSpc>
                      </a:pPr>
                      <a:r>
                        <a:rPr sz="1400" dirty="0"/>
                        <a:t>Görüntüleme</a:t>
                      </a:r>
                      <a:r>
                        <a:rPr sz="1400" spc="-60" dirty="0"/>
                        <a:t> </a:t>
                      </a:r>
                      <a:r>
                        <a:rPr sz="1400" spc="-10" dirty="0"/>
                        <a:t>ve </a:t>
                      </a:r>
                      <a:r>
                        <a:rPr sz="1400" spc="-5" dirty="0"/>
                        <a:t>tedavi</a:t>
                      </a:r>
                      <a:r>
                        <a:rPr sz="1400" spc="-20" dirty="0"/>
                        <a:t> </a:t>
                      </a:r>
                      <a:r>
                        <a:rPr sz="1400" dirty="0"/>
                        <a:t>koordinat</a:t>
                      </a:r>
                      <a:endParaRPr sz="1400"/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400" spc="-75" dirty="0"/>
                        <a:t>uygunluğu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50"/>
                    </a:p>
                    <a:p>
                      <a:pPr marL="69215">
                        <a:lnSpc>
                          <a:spcPct val="100000"/>
                        </a:lnSpc>
                      </a:pPr>
                      <a:r>
                        <a:rPr sz="1400" dirty="0"/>
                        <a:t>&lt;</a:t>
                      </a:r>
                      <a:r>
                        <a:rPr sz="1400" spc="-50" dirty="0"/>
                        <a:t> </a:t>
                      </a:r>
                      <a:r>
                        <a:rPr sz="1400" spc="-5" dirty="0"/>
                        <a:t>1mm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650" dirty="0"/>
                    </a:p>
                    <a:p>
                      <a:pPr marL="454025">
                        <a:lnSpc>
                          <a:spcPct val="100000"/>
                        </a:lnSpc>
                      </a:pPr>
                      <a:r>
                        <a:rPr sz="1400" dirty="0"/>
                        <a:t>&lt;</a:t>
                      </a:r>
                      <a:r>
                        <a:rPr sz="1400" spc="-50" dirty="0"/>
                        <a:t> </a:t>
                      </a:r>
                      <a:r>
                        <a:rPr sz="1400" spc="-5" dirty="0"/>
                        <a:t>1mm</a:t>
                      </a:r>
                      <a:endParaRPr sz="1400" dirty="0">
                        <a:latin typeface="Arial MT"/>
                        <a:cs typeface="Arial MT"/>
                      </a:endParaRPr>
                    </a:p>
                  </a:txBody>
                  <a:tcPr marL="0" marR="0" marT="635" marB="0"/>
                </a:tc>
              </a:tr>
            </a:tbl>
          </a:graphicData>
        </a:graphic>
      </p:graphicFrame>
      <p:sp>
        <p:nvSpPr>
          <p:cNvPr id="4" name="Metin kutusu 3"/>
          <p:cNvSpPr txBox="1"/>
          <p:nvPr/>
        </p:nvSpPr>
        <p:spPr>
          <a:xfrm>
            <a:off x="914400" y="5626689"/>
            <a:ext cx="10663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b="1" dirty="0" err="1"/>
              <a:t>Quality</a:t>
            </a:r>
            <a:r>
              <a:rPr lang="tr-TR" b="1" dirty="0"/>
              <a:t> </a:t>
            </a:r>
            <a:r>
              <a:rPr lang="tr-TR" b="1" dirty="0" err="1"/>
              <a:t>assurance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computed-tomography</a:t>
            </a:r>
            <a:r>
              <a:rPr lang="tr-TR" b="1" dirty="0"/>
              <a:t> </a:t>
            </a:r>
            <a:r>
              <a:rPr lang="tr-TR" b="1" dirty="0" err="1"/>
              <a:t>simulators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computed-tomography-simulation</a:t>
            </a:r>
            <a:r>
              <a:rPr lang="tr-TR" b="1" dirty="0"/>
              <a:t> </a:t>
            </a:r>
            <a:r>
              <a:rPr lang="tr-TR" b="1" dirty="0" err="1"/>
              <a:t>process</a:t>
            </a:r>
            <a:r>
              <a:rPr lang="tr-TR" b="1" dirty="0"/>
              <a:t>: Report of </a:t>
            </a:r>
            <a:r>
              <a:rPr lang="tr-TR" b="1" dirty="0" err="1"/>
              <a:t>the</a:t>
            </a:r>
            <a:r>
              <a:rPr lang="tr-TR" b="1" dirty="0"/>
              <a:t> AAPM </a:t>
            </a:r>
            <a:r>
              <a:rPr lang="tr-TR" b="1" dirty="0" err="1"/>
              <a:t>Radiation</a:t>
            </a:r>
            <a:r>
              <a:rPr lang="tr-TR" b="1" dirty="0"/>
              <a:t> </a:t>
            </a:r>
            <a:r>
              <a:rPr lang="tr-TR" b="1" dirty="0" err="1"/>
              <a:t>Therapy</a:t>
            </a:r>
            <a:r>
              <a:rPr lang="tr-TR" b="1" dirty="0"/>
              <a:t> </a:t>
            </a:r>
            <a:r>
              <a:rPr lang="tr-TR" b="1" dirty="0" err="1"/>
              <a:t>Committee</a:t>
            </a:r>
            <a:r>
              <a:rPr lang="tr-TR" b="1" dirty="0"/>
              <a:t> </a:t>
            </a:r>
            <a:r>
              <a:rPr lang="tr-TR" b="1" dirty="0" err="1"/>
              <a:t>Task</a:t>
            </a:r>
            <a:r>
              <a:rPr lang="tr-TR" b="1" dirty="0"/>
              <a:t> </a:t>
            </a:r>
            <a:r>
              <a:rPr lang="tr-TR" b="1" dirty="0" err="1"/>
              <a:t>Group</a:t>
            </a:r>
            <a:r>
              <a:rPr lang="tr-TR" b="1" dirty="0"/>
              <a:t> No. 66</a:t>
            </a:r>
          </a:p>
          <a:p>
            <a:pPr algn="just"/>
            <a:r>
              <a:rPr lang="tr-TR" dirty="0">
                <a:hlinkClick r:id="rId3"/>
              </a:rPr>
              <a:t>Sasa Mutic</a:t>
            </a:r>
            <a:r>
              <a:rPr lang="tr-TR" dirty="0"/>
              <a:t>, </a:t>
            </a:r>
            <a:r>
              <a:rPr lang="tr-TR" dirty="0">
                <a:hlinkClick r:id="rId4"/>
              </a:rPr>
              <a:t>Jatinder R. Palta</a:t>
            </a:r>
            <a:r>
              <a:rPr lang="tr-TR" dirty="0"/>
              <a:t>, </a:t>
            </a:r>
            <a:r>
              <a:rPr lang="tr-TR" dirty="0">
                <a:hlinkClick r:id="rId5"/>
              </a:rPr>
              <a:t>Elizabeth K. Butker</a:t>
            </a:r>
            <a:r>
              <a:rPr lang="tr-TR" dirty="0"/>
              <a:t>, </a:t>
            </a:r>
            <a:r>
              <a:rPr lang="tr-TR" dirty="0">
                <a:hlinkClick r:id="rId6"/>
              </a:rPr>
              <a:t>Indra J. Das</a:t>
            </a:r>
            <a:r>
              <a:rPr lang="tr-TR" dirty="0"/>
              <a:t>, </a:t>
            </a:r>
            <a:r>
              <a:rPr lang="tr-TR" dirty="0">
                <a:hlinkClick r:id="rId7"/>
              </a:rPr>
              <a:t>M. Saiful Huq</a:t>
            </a:r>
            <a:r>
              <a:rPr lang="tr-TR" dirty="0"/>
              <a:t>, </a:t>
            </a:r>
            <a:r>
              <a:rPr lang="tr-TR" dirty="0">
                <a:hlinkClick r:id="rId8"/>
              </a:rPr>
              <a:t>Leh-Nien Dick Loo</a:t>
            </a:r>
            <a:r>
              <a:rPr lang="tr-TR" dirty="0"/>
              <a:t>, </a:t>
            </a:r>
            <a:r>
              <a:rPr lang="tr-TR" dirty="0">
                <a:hlinkClick r:id="rId9"/>
              </a:rPr>
              <a:t>Bill J. Salter</a:t>
            </a:r>
            <a:r>
              <a:rPr lang="tr-TR" dirty="0"/>
              <a:t>, </a:t>
            </a:r>
            <a:r>
              <a:rPr lang="tr-TR" dirty="0">
                <a:hlinkClick r:id="rId10"/>
              </a:rPr>
              <a:t>Cynthia H. McCollough</a:t>
            </a:r>
            <a:r>
              <a:rPr lang="tr-TR" dirty="0"/>
              <a:t>, </a:t>
            </a:r>
            <a:r>
              <a:rPr lang="tr-TR" dirty="0">
                <a:hlinkClick r:id="rId11"/>
              </a:rPr>
              <a:t>Jacob Van Dyk</a:t>
            </a:r>
            <a:endParaRPr lang="tr-T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7994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4911" y="400452"/>
            <a:ext cx="9172136" cy="1283044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2508250" marR="5080" indent="-1622425" algn="ctr">
              <a:lnSpc>
                <a:spcPts val="4620"/>
              </a:lnSpc>
              <a:spcBef>
                <a:spcPts val="805"/>
              </a:spcBef>
            </a:pPr>
            <a:r>
              <a:rPr lang="tr-TR" b="1" spc="-5" dirty="0" smtClean="0">
                <a:cs typeface="Arial"/>
              </a:rPr>
              <a:t>            </a:t>
            </a:r>
            <a:r>
              <a:rPr b="1" spc="-5" dirty="0" smtClean="0">
                <a:cs typeface="Arial"/>
              </a:rPr>
              <a:t>NEFES</a:t>
            </a:r>
            <a:r>
              <a:rPr b="1" spc="-15" dirty="0" smtClean="0">
                <a:cs typeface="Arial"/>
              </a:rPr>
              <a:t> </a:t>
            </a:r>
            <a:r>
              <a:rPr b="1" spc="-70" dirty="0">
                <a:cs typeface="Arial"/>
              </a:rPr>
              <a:t>TAKİP</a:t>
            </a:r>
            <a:r>
              <a:rPr b="1" spc="-90" dirty="0">
                <a:cs typeface="Arial"/>
              </a:rPr>
              <a:t> </a:t>
            </a:r>
            <a:r>
              <a:rPr b="1" dirty="0" smtClean="0">
                <a:cs typeface="Arial"/>
              </a:rPr>
              <a:t>SİSTEMİ</a:t>
            </a:r>
            <a:r>
              <a:rPr lang="tr-TR" b="1" spc="-35" dirty="0">
                <a:cs typeface="Arial"/>
              </a:rPr>
              <a:t/>
            </a:r>
            <a:br>
              <a:rPr lang="tr-TR" b="1" spc="-35" dirty="0">
                <a:cs typeface="Arial"/>
              </a:rPr>
            </a:br>
            <a:endParaRPr b="1" spc="-5" dirty="0"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069928"/>
              </p:ext>
            </p:extLst>
          </p:nvPr>
        </p:nvGraphicFramePr>
        <p:xfrm>
          <a:off x="1518291" y="1519706"/>
          <a:ext cx="8555989" cy="378066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142740"/>
                <a:gridCol w="846455"/>
                <a:gridCol w="1421764"/>
                <a:gridCol w="2145030"/>
              </a:tblGrid>
              <a:tr h="266649">
                <a:tc rowSpan="2">
                  <a:txBody>
                    <a:bodyPr/>
                    <a:lstStyle/>
                    <a:p>
                      <a:pPr marL="68580" algn="ctr">
                        <a:lnSpc>
                          <a:spcPct val="100000"/>
                        </a:lnSpc>
                      </a:pPr>
                      <a:endParaRPr lang="tr-TR" sz="1100" spc="0" dirty="0" smtClean="0"/>
                    </a:p>
                    <a:p>
                      <a:pPr marL="68580" algn="ctr">
                        <a:lnSpc>
                          <a:spcPct val="100000"/>
                        </a:lnSpc>
                      </a:pPr>
                      <a:r>
                        <a:rPr sz="2400" spc="-10" dirty="0" smtClean="0"/>
                        <a:t>TEST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00" dirty="0"/>
                    </a:p>
                    <a:p>
                      <a:pPr marL="1270" algn="ctr">
                        <a:lnSpc>
                          <a:spcPts val="1155"/>
                        </a:lnSpc>
                      </a:pPr>
                      <a:r>
                        <a:rPr sz="2400" spc="-5" dirty="0"/>
                        <a:t>TOLERANS</a:t>
                      </a: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5150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2000" b="1" spc="-5" dirty="0"/>
                        <a:t>Klasik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8425" marB="0"/>
                </a:tc>
                <a:tc>
                  <a:txBody>
                    <a:bodyPr/>
                    <a:lstStyle/>
                    <a:p>
                      <a:pPr marL="424815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2000" b="1" spc="-5" dirty="0"/>
                        <a:t>IMRT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8425" marB="0"/>
                </a:tc>
                <a:tc>
                  <a:txBody>
                    <a:bodyPr/>
                    <a:lstStyle/>
                    <a:p>
                      <a:pPr marL="650240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2000" b="1" spc="-5" dirty="0"/>
                        <a:t>SRS/SBRT</a:t>
                      </a:r>
                      <a:endParaRPr sz="2000" b="1" dirty="0">
                        <a:latin typeface="Times New Roman"/>
                        <a:cs typeface="Times New Roman"/>
                      </a:endParaRPr>
                    </a:p>
                  </a:txBody>
                  <a:tcPr marL="0" marR="0" marT="98425" marB="0"/>
                </a:tc>
              </a:tr>
              <a:tr h="386333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40"/>
                        </a:spcBef>
                      </a:pPr>
                      <a:endParaRPr sz="1800" dirty="0"/>
                    </a:p>
                    <a:p>
                      <a:pPr marL="68580">
                        <a:lnSpc>
                          <a:spcPct val="200000"/>
                        </a:lnSpc>
                      </a:pPr>
                      <a:r>
                        <a:rPr sz="1800" spc="-5" dirty="0" smtClean="0"/>
                        <a:t>Output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  <a:spcBef>
                          <a:spcPts val="40"/>
                        </a:spcBef>
                      </a:pPr>
                      <a:endParaRPr sz="1800" dirty="0"/>
                    </a:p>
                    <a:p>
                      <a:pPr marR="834390" algn="ctr">
                        <a:lnSpc>
                          <a:spcPct val="200000"/>
                        </a:lnSpc>
                      </a:pPr>
                      <a:r>
                        <a:rPr sz="1800" spc="-10" dirty="0"/>
                        <a:t>2mm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508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57556">
                <a:tc>
                  <a:txBody>
                    <a:bodyPr/>
                    <a:lstStyle/>
                    <a:p>
                      <a:pPr marL="68580">
                        <a:lnSpc>
                          <a:spcPct val="2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/>
                        <a:t>Faz</a:t>
                      </a:r>
                      <a:r>
                        <a:rPr sz="1800" dirty="0"/>
                        <a:t> </a:t>
                      </a:r>
                      <a:r>
                        <a:rPr sz="1800" spc="-5" dirty="0"/>
                        <a:t>,</a:t>
                      </a:r>
                      <a:r>
                        <a:rPr sz="1800" spc="-15" dirty="0"/>
                        <a:t> </a:t>
                      </a:r>
                      <a:r>
                        <a:rPr sz="1800" spc="-5" dirty="0"/>
                        <a:t>ampitude</a:t>
                      </a:r>
                      <a:r>
                        <a:rPr sz="1800" spc="25" dirty="0"/>
                        <a:t> </a:t>
                      </a:r>
                      <a:r>
                        <a:rPr sz="1800" spc="-15" dirty="0"/>
                        <a:t>huzme</a:t>
                      </a:r>
                      <a:r>
                        <a:rPr sz="1800" spc="25" dirty="0"/>
                        <a:t> </a:t>
                      </a:r>
                      <a:r>
                        <a:rPr sz="1800" spc="-5" dirty="0"/>
                        <a:t>kontrolu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29030">
                        <a:lnSpc>
                          <a:spcPct val="2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/>
                        <a:t>Çalışıyor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50825">
                <a:tc>
                  <a:txBody>
                    <a:bodyPr/>
                    <a:lstStyle/>
                    <a:p>
                      <a:pPr marL="68580">
                        <a:lnSpc>
                          <a:spcPct val="200000"/>
                        </a:lnSpc>
                        <a:spcBef>
                          <a:spcPts val="350"/>
                        </a:spcBef>
                      </a:pPr>
                      <a:r>
                        <a:rPr sz="1800" dirty="0"/>
                        <a:t>Tedavi</a:t>
                      </a:r>
                      <a:r>
                        <a:rPr sz="1800" spc="-10" dirty="0"/>
                        <a:t> </a:t>
                      </a:r>
                      <a:r>
                        <a:rPr sz="1800" spc="-5" dirty="0"/>
                        <a:t>odasındaki</a:t>
                      </a:r>
                      <a:r>
                        <a:rPr sz="1800" spc="5" dirty="0"/>
                        <a:t> </a:t>
                      </a:r>
                      <a:r>
                        <a:rPr sz="1800" spc="-10" dirty="0"/>
                        <a:t>nefes</a:t>
                      </a:r>
                      <a:r>
                        <a:rPr sz="1800" spc="30" dirty="0"/>
                        <a:t> </a:t>
                      </a:r>
                      <a:r>
                        <a:rPr sz="1800" spc="-5" dirty="0"/>
                        <a:t>kontrol</a:t>
                      </a:r>
                      <a:r>
                        <a:rPr sz="1800" spc="10" dirty="0"/>
                        <a:t> </a:t>
                      </a:r>
                      <a:r>
                        <a:rPr sz="1800" spc="-5" dirty="0"/>
                        <a:t>ekranı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29030">
                        <a:lnSpc>
                          <a:spcPct val="200000"/>
                        </a:lnSpc>
                        <a:spcBef>
                          <a:spcPts val="350"/>
                        </a:spcBef>
                      </a:pPr>
                      <a:r>
                        <a:rPr sz="1800" spc="-5" dirty="0"/>
                        <a:t>Çalışıyor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445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196729">
                <a:tc>
                  <a:txBody>
                    <a:bodyPr/>
                    <a:lstStyle/>
                    <a:p>
                      <a:pPr marL="68580">
                        <a:lnSpc>
                          <a:spcPct val="200000"/>
                        </a:lnSpc>
                        <a:spcBef>
                          <a:spcPts val="295"/>
                        </a:spcBef>
                      </a:pPr>
                      <a:r>
                        <a:rPr sz="1800" spc="-5" dirty="0"/>
                        <a:t>Gating</a:t>
                      </a:r>
                      <a:r>
                        <a:rPr sz="1800" spc="-20" dirty="0"/>
                        <a:t> </a:t>
                      </a:r>
                      <a:r>
                        <a:rPr sz="1800" spc="-5" dirty="0"/>
                        <a:t>kilidi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29030">
                        <a:lnSpc>
                          <a:spcPct val="200000"/>
                        </a:lnSpc>
                        <a:spcBef>
                          <a:spcPts val="295"/>
                        </a:spcBef>
                      </a:pPr>
                      <a:r>
                        <a:rPr sz="1800" spc="-5" dirty="0"/>
                        <a:t>Çalışıyor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1196156" y="5549835"/>
            <a:ext cx="9865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management</a:t>
            </a:r>
            <a:r>
              <a:rPr lang="tr-TR" b="1" dirty="0"/>
              <a:t> of </a:t>
            </a:r>
            <a:r>
              <a:rPr lang="tr-TR" b="1" dirty="0" err="1"/>
              <a:t>respiratory</a:t>
            </a:r>
            <a:r>
              <a:rPr lang="tr-TR" b="1" dirty="0"/>
              <a:t> </a:t>
            </a:r>
            <a:r>
              <a:rPr lang="tr-TR" b="1" dirty="0" err="1"/>
              <a:t>motion</a:t>
            </a:r>
            <a:r>
              <a:rPr lang="tr-TR" b="1" dirty="0"/>
              <a:t> in </a:t>
            </a:r>
            <a:r>
              <a:rPr lang="tr-TR" b="1" dirty="0" err="1"/>
              <a:t>radiation</a:t>
            </a:r>
            <a:r>
              <a:rPr lang="tr-TR" b="1" dirty="0"/>
              <a:t> </a:t>
            </a:r>
            <a:r>
              <a:rPr lang="tr-TR" b="1" dirty="0" err="1"/>
              <a:t>oncology</a:t>
            </a:r>
            <a:r>
              <a:rPr lang="tr-TR" b="1" dirty="0"/>
              <a:t> </a:t>
            </a:r>
            <a:r>
              <a:rPr lang="tr-TR" b="1" dirty="0" err="1"/>
              <a:t>report</a:t>
            </a:r>
            <a:r>
              <a:rPr lang="tr-TR" b="1" dirty="0"/>
              <a:t> of AAPM </a:t>
            </a:r>
            <a:r>
              <a:rPr lang="tr-TR" b="1" dirty="0" err="1"/>
              <a:t>Task</a:t>
            </a:r>
            <a:r>
              <a:rPr lang="tr-TR" b="1" dirty="0"/>
              <a:t> </a:t>
            </a:r>
            <a:r>
              <a:rPr lang="tr-TR" b="1" dirty="0" err="1"/>
              <a:t>Group</a:t>
            </a:r>
            <a:r>
              <a:rPr lang="tr-TR" b="1" dirty="0"/>
              <a:t> 76</a:t>
            </a:r>
          </a:p>
          <a:p>
            <a:pPr algn="just"/>
            <a:r>
              <a:rPr lang="tr-TR" dirty="0">
                <a:hlinkClick r:id="rId2"/>
              </a:rPr>
              <a:t>Paul J Keall</a:t>
            </a:r>
            <a:r>
              <a:rPr lang="tr-TR" baseline="30000" dirty="0"/>
              <a:t> </a:t>
            </a:r>
            <a:r>
              <a:rPr lang="tr-TR" baseline="30000" dirty="0">
                <a:hlinkClick r:id="rId3" tooltip="Virginia Commonwealth University, USA. Paul.Keall@stanford.edu"/>
              </a:rPr>
              <a:t>1</a:t>
            </a:r>
            <a:r>
              <a:rPr lang="tr-TR" dirty="0"/>
              <a:t>, </a:t>
            </a:r>
            <a:r>
              <a:rPr lang="tr-TR" dirty="0">
                <a:hlinkClick r:id="rId4"/>
              </a:rPr>
              <a:t>Gig S Mageras</a:t>
            </a:r>
            <a:r>
              <a:rPr lang="tr-TR" dirty="0"/>
              <a:t>, </a:t>
            </a:r>
            <a:r>
              <a:rPr lang="tr-TR" dirty="0">
                <a:hlinkClick r:id="rId5"/>
              </a:rPr>
              <a:t>James M Balter</a:t>
            </a:r>
            <a:r>
              <a:rPr lang="tr-TR" dirty="0"/>
              <a:t>, </a:t>
            </a:r>
            <a:r>
              <a:rPr lang="tr-TR" dirty="0">
                <a:hlinkClick r:id="rId6"/>
              </a:rPr>
              <a:t>Richard S Emery</a:t>
            </a:r>
            <a:r>
              <a:rPr lang="tr-TR" dirty="0"/>
              <a:t>, </a:t>
            </a:r>
            <a:r>
              <a:rPr lang="tr-TR" dirty="0">
                <a:hlinkClick r:id="rId7"/>
              </a:rPr>
              <a:t>Kenneth M Forster</a:t>
            </a:r>
            <a:r>
              <a:rPr lang="tr-TR" dirty="0"/>
              <a:t>, </a:t>
            </a:r>
            <a:r>
              <a:rPr lang="tr-TR" dirty="0">
                <a:hlinkClick r:id="rId8"/>
              </a:rPr>
              <a:t>Steve B Jiang</a:t>
            </a:r>
            <a:r>
              <a:rPr lang="tr-TR" dirty="0"/>
              <a:t>, </a:t>
            </a:r>
            <a:r>
              <a:rPr lang="tr-TR" dirty="0">
                <a:hlinkClick r:id="rId9"/>
              </a:rPr>
              <a:t>Jeffrey M Kapatoes</a:t>
            </a:r>
            <a:r>
              <a:rPr lang="tr-TR" dirty="0"/>
              <a:t>, </a:t>
            </a:r>
            <a:r>
              <a:rPr lang="tr-TR" dirty="0">
                <a:hlinkClick r:id="rId10"/>
              </a:rPr>
              <a:t>Daniel A Low</a:t>
            </a:r>
            <a:r>
              <a:rPr lang="tr-TR" dirty="0"/>
              <a:t>, </a:t>
            </a:r>
            <a:r>
              <a:rPr lang="tr-TR" dirty="0">
                <a:hlinkClick r:id="rId11"/>
              </a:rPr>
              <a:t>Martin J Murphy</a:t>
            </a:r>
            <a:r>
              <a:rPr lang="tr-TR" dirty="0"/>
              <a:t>, </a:t>
            </a:r>
            <a:r>
              <a:rPr lang="tr-TR" dirty="0">
                <a:hlinkClick r:id="rId12"/>
              </a:rPr>
              <a:t>Brad R Murray</a:t>
            </a:r>
            <a:r>
              <a:rPr lang="tr-TR" dirty="0"/>
              <a:t>, </a:t>
            </a:r>
            <a:r>
              <a:rPr lang="tr-TR" dirty="0">
                <a:hlinkClick r:id="rId13"/>
              </a:rPr>
              <a:t>Chester R Ramsey</a:t>
            </a:r>
            <a:r>
              <a:rPr lang="tr-TR" dirty="0"/>
              <a:t>, </a:t>
            </a:r>
            <a:r>
              <a:rPr lang="tr-TR" dirty="0">
                <a:hlinkClick r:id="rId14"/>
              </a:rPr>
              <a:t>Marcel B Van Herk</a:t>
            </a:r>
            <a:r>
              <a:rPr lang="tr-TR" dirty="0"/>
              <a:t>, </a:t>
            </a:r>
            <a:r>
              <a:rPr lang="tr-TR" dirty="0">
                <a:hlinkClick r:id="rId15"/>
              </a:rPr>
              <a:t>S Sastry Vedam</a:t>
            </a:r>
            <a:r>
              <a:rPr lang="tr-TR" dirty="0"/>
              <a:t>, </a:t>
            </a:r>
            <a:r>
              <a:rPr lang="tr-TR" dirty="0">
                <a:hlinkClick r:id="rId16"/>
              </a:rPr>
              <a:t>John W Wong</a:t>
            </a:r>
            <a:r>
              <a:rPr lang="tr-TR" dirty="0"/>
              <a:t>, </a:t>
            </a:r>
            <a:r>
              <a:rPr lang="tr-TR" dirty="0">
                <a:hlinkClick r:id="rId17"/>
              </a:rPr>
              <a:t>Ellen Yorke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352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44536"/>
            <a:ext cx="9575165" cy="654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950"/>
              </a:lnSpc>
              <a:spcBef>
                <a:spcPts val="100"/>
              </a:spcBef>
            </a:pPr>
            <a:r>
              <a:rPr dirty="0"/>
              <a:t>CT</a:t>
            </a:r>
            <a:r>
              <a:rPr spc="-95" dirty="0"/>
              <a:t> </a:t>
            </a:r>
            <a:r>
              <a:rPr dirty="0"/>
              <a:t>Simülatör</a:t>
            </a:r>
            <a:r>
              <a:rPr spc="-30" dirty="0"/>
              <a:t> </a:t>
            </a:r>
            <a:r>
              <a:rPr dirty="0"/>
              <a:t>Günlük</a:t>
            </a:r>
            <a:r>
              <a:rPr spc="-15" dirty="0"/>
              <a:t> </a:t>
            </a:r>
            <a:r>
              <a:rPr dirty="0"/>
              <a:t>Kalite</a:t>
            </a:r>
            <a:r>
              <a:rPr spc="-35" dirty="0"/>
              <a:t> </a:t>
            </a:r>
            <a:r>
              <a:rPr dirty="0" smtClean="0"/>
              <a:t>Kontrol</a:t>
            </a:r>
            <a:endParaRPr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220828"/>
              </p:ext>
            </p:extLst>
          </p:nvPr>
        </p:nvGraphicFramePr>
        <p:xfrm>
          <a:off x="1640521" y="2112368"/>
          <a:ext cx="8128000" cy="245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tr-TR" sz="2800" dirty="0" smtClean="0"/>
                        <a:t>  Günlük</a:t>
                      </a:r>
                      <a:r>
                        <a:rPr lang="tr-TR" sz="2800" baseline="0" dirty="0" smtClean="0"/>
                        <a:t> Testler</a:t>
                      </a:r>
                      <a:endParaRPr lang="tr-TR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2400" b="1" dirty="0" smtClean="0"/>
                        <a:t>Prosedürler</a:t>
                      </a:r>
                      <a:endParaRPr lang="tr-TR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Güvenlik</a:t>
                      </a:r>
                      <a:r>
                        <a:rPr lang="tr-TR" baseline="0" dirty="0" smtClean="0"/>
                        <a:t> Anahtarları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Fonksiyonel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Kapı </a:t>
                      </a:r>
                      <a:r>
                        <a:rPr lang="tr-TR" dirty="0" err="1" smtClean="0"/>
                        <a:t>Kiliti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Fonksiyonel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Lazerler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2mm</a:t>
                      </a:r>
                      <a:endParaRPr lang="tr-T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Mesafe Göstergesi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2mm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Metin kutusu 3"/>
          <p:cNvSpPr txBox="1"/>
          <p:nvPr/>
        </p:nvSpPr>
        <p:spPr>
          <a:xfrm>
            <a:off x="916939" y="5497901"/>
            <a:ext cx="106637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b="1" dirty="0" err="1"/>
              <a:t>Quality</a:t>
            </a:r>
            <a:r>
              <a:rPr lang="tr-TR" b="1" dirty="0"/>
              <a:t> </a:t>
            </a:r>
            <a:r>
              <a:rPr lang="tr-TR" b="1" dirty="0" err="1"/>
              <a:t>assurance</a:t>
            </a:r>
            <a:r>
              <a:rPr lang="tr-TR" b="1" dirty="0"/>
              <a:t> </a:t>
            </a:r>
            <a:r>
              <a:rPr lang="tr-TR" b="1" dirty="0" err="1"/>
              <a:t>for</a:t>
            </a:r>
            <a:r>
              <a:rPr lang="tr-TR" b="1" dirty="0"/>
              <a:t> </a:t>
            </a:r>
            <a:r>
              <a:rPr lang="tr-TR" b="1" dirty="0" err="1"/>
              <a:t>computed-tomography</a:t>
            </a:r>
            <a:r>
              <a:rPr lang="tr-TR" b="1" dirty="0"/>
              <a:t> </a:t>
            </a:r>
            <a:r>
              <a:rPr lang="tr-TR" b="1" dirty="0" err="1"/>
              <a:t>simulators</a:t>
            </a:r>
            <a:r>
              <a:rPr lang="tr-TR" b="1" dirty="0"/>
              <a:t> </a:t>
            </a:r>
            <a:r>
              <a:rPr lang="tr-TR" b="1" dirty="0" err="1"/>
              <a:t>and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computed-tomography-simulation</a:t>
            </a:r>
            <a:r>
              <a:rPr lang="tr-TR" b="1" dirty="0"/>
              <a:t> </a:t>
            </a:r>
            <a:r>
              <a:rPr lang="tr-TR" b="1" dirty="0" err="1"/>
              <a:t>process</a:t>
            </a:r>
            <a:r>
              <a:rPr lang="tr-TR" b="1" dirty="0"/>
              <a:t>: Report of </a:t>
            </a:r>
            <a:r>
              <a:rPr lang="tr-TR" b="1" dirty="0" err="1"/>
              <a:t>the</a:t>
            </a:r>
            <a:r>
              <a:rPr lang="tr-TR" b="1" dirty="0"/>
              <a:t> AAPM </a:t>
            </a:r>
            <a:r>
              <a:rPr lang="tr-TR" b="1" dirty="0" err="1"/>
              <a:t>Radiation</a:t>
            </a:r>
            <a:r>
              <a:rPr lang="tr-TR" b="1" dirty="0"/>
              <a:t> </a:t>
            </a:r>
            <a:r>
              <a:rPr lang="tr-TR" b="1" dirty="0" err="1"/>
              <a:t>Therapy</a:t>
            </a:r>
            <a:r>
              <a:rPr lang="tr-TR" b="1" dirty="0"/>
              <a:t> </a:t>
            </a:r>
            <a:r>
              <a:rPr lang="tr-TR" b="1" dirty="0" err="1"/>
              <a:t>Committee</a:t>
            </a:r>
            <a:r>
              <a:rPr lang="tr-TR" b="1" dirty="0"/>
              <a:t> </a:t>
            </a:r>
            <a:r>
              <a:rPr lang="tr-TR" b="1" dirty="0" err="1"/>
              <a:t>Task</a:t>
            </a:r>
            <a:r>
              <a:rPr lang="tr-TR" b="1" dirty="0"/>
              <a:t> </a:t>
            </a:r>
            <a:r>
              <a:rPr lang="tr-TR" b="1" dirty="0" err="1"/>
              <a:t>Group</a:t>
            </a:r>
            <a:r>
              <a:rPr lang="tr-TR" b="1" dirty="0"/>
              <a:t> No. 66</a:t>
            </a:r>
          </a:p>
          <a:p>
            <a:pPr algn="just"/>
            <a:r>
              <a:rPr lang="tr-TR" dirty="0">
                <a:hlinkClick r:id="rId2"/>
              </a:rPr>
              <a:t>Sasa Mutic</a:t>
            </a:r>
            <a:r>
              <a:rPr lang="tr-TR" dirty="0"/>
              <a:t>, </a:t>
            </a:r>
            <a:r>
              <a:rPr lang="tr-TR" dirty="0">
                <a:hlinkClick r:id="rId3"/>
              </a:rPr>
              <a:t>Jatinder R. Palta</a:t>
            </a:r>
            <a:r>
              <a:rPr lang="tr-TR" dirty="0"/>
              <a:t>, </a:t>
            </a:r>
            <a:r>
              <a:rPr lang="tr-TR" dirty="0">
                <a:hlinkClick r:id="rId4"/>
              </a:rPr>
              <a:t>Elizabeth K. Butker</a:t>
            </a:r>
            <a:r>
              <a:rPr lang="tr-TR" dirty="0"/>
              <a:t>, </a:t>
            </a:r>
            <a:r>
              <a:rPr lang="tr-TR" dirty="0">
                <a:hlinkClick r:id="rId5"/>
              </a:rPr>
              <a:t>Indra J. Das</a:t>
            </a:r>
            <a:r>
              <a:rPr lang="tr-TR" dirty="0"/>
              <a:t>, </a:t>
            </a:r>
            <a:r>
              <a:rPr lang="tr-TR" dirty="0">
                <a:hlinkClick r:id="rId6"/>
              </a:rPr>
              <a:t>M. Saiful Huq</a:t>
            </a:r>
            <a:r>
              <a:rPr lang="tr-TR" dirty="0"/>
              <a:t>, </a:t>
            </a:r>
            <a:r>
              <a:rPr lang="tr-TR" dirty="0">
                <a:hlinkClick r:id="rId7"/>
              </a:rPr>
              <a:t>Leh-Nien Dick Loo</a:t>
            </a:r>
            <a:r>
              <a:rPr lang="tr-TR" dirty="0"/>
              <a:t>, </a:t>
            </a:r>
            <a:r>
              <a:rPr lang="tr-TR" dirty="0">
                <a:hlinkClick r:id="rId8"/>
              </a:rPr>
              <a:t>Bill J. Salter</a:t>
            </a:r>
            <a:r>
              <a:rPr lang="tr-TR" dirty="0"/>
              <a:t>, </a:t>
            </a:r>
            <a:r>
              <a:rPr lang="tr-TR" dirty="0">
                <a:hlinkClick r:id="rId9"/>
              </a:rPr>
              <a:t>Cynthia H. McCollough</a:t>
            </a:r>
            <a:r>
              <a:rPr lang="tr-TR" dirty="0"/>
              <a:t>, </a:t>
            </a:r>
            <a:r>
              <a:rPr lang="tr-TR" dirty="0">
                <a:hlinkClick r:id="rId10"/>
              </a:rPr>
              <a:t>Jacob Van Dyk</a:t>
            </a:r>
            <a:endParaRPr lang="tr-TR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68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Diyagram 35"/>
          <p:cNvGraphicFramePr/>
          <p:nvPr/>
        </p:nvGraphicFramePr>
        <p:xfrm>
          <a:off x="-91250" y="5346939"/>
          <a:ext cx="5564398" cy="1616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7" name="Diyagram 36"/>
          <p:cNvGraphicFramePr/>
          <p:nvPr/>
        </p:nvGraphicFramePr>
        <p:xfrm>
          <a:off x="4863549" y="5715407"/>
          <a:ext cx="5671930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8" name="Diyagram 37"/>
          <p:cNvGraphicFramePr/>
          <p:nvPr>
            <p:extLst>
              <p:ext uri="{D42A27DB-BD31-4B8C-83A1-F6EECF244321}">
                <p14:modId xmlns:p14="http://schemas.microsoft.com/office/powerpoint/2010/main" val="1851844033"/>
              </p:ext>
            </p:extLst>
          </p:nvPr>
        </p:nvGraphicFramePr>
        <p:xfrm>
          <a:off x="10071509" y="5715407"/>
          <a:ext cx="2014474" cy="8625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5" name="Resim 4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1562" y="472170"/>
            <a:ext cx="7855778" cy="448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85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026" y="4930859"/>
            <a:ext cx="3201649" cy="964763"/>
          </a:xfr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026" y="0"/>
            <a:ext cx="3201649" cy="5059926"/>
          </a:xfrm>
          <a:prstGeom prst="rect">
            <a:avLst/>
          </a:prstGeom>
        </p:spPr>
      </p:pic>
      <p:sp>
        <p:nvSpPr>
          <p:cNvPr id="8" name="Metin kutusu 7"/>
          <p:cNvSpPr txBox="1"/>
          <p:nvPr/>
        </p:nvSpPr>
        <p:spPr>
          <a:xfrm>
            <a:off x="2168110" y="6226933"/>
            <a:ext cx="673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rgbClr val="0070C0"/>
                </a:solidFill>
              </a:rPr>
              <a:t>Kasım 2014, ESTRO, Benchmarking </a:t>
            </a:r>
            <a:r>
              <a:rPr lang="tr-TR" dirty="0" err="1" smtClean="0">
                <a:solidFill>
                  <a:srgbClr val="0070C0"/>
                </a:solidFill>
              </a:rPr>
              <a:t>document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for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Radiation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TherapisTs</a:t>
            </a:r>
            <a:endParaRPr lang="tr-T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7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556" y="307380"/>
            <a:ext cx="4274388" cy="5919553"/>
          </a:xfrm>
        </p:spPr>
      </p:pic>
      <p:sp>
        <p:nvSpPr>
          <p:cNvPr id="5" name="Metin kutusu 4"/>
          <p:cNvSpPr txBox="1"/>
          <p:nvPr/>
        </p:nvSpPr>
        <p:spPr>
          <a:xfrm>
            <a:off x="2168110" y="6226933"/>
            <a:ext cx="6739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rgbClr val="0070C0"/>
                </a:solidFill>
              </a:rPr>
              <a:t>Kasım 2014, ESTRO, Benchmarking </a:t>
            </a:r>
            <a:r>
              <a:rPr lang="tr-TR" dirty="0" err="1" smtClean="0">
                <a:solidFill>
                  <a:srgbClr val="0070C0"/>
                </a:solidFill>
              </a:rPr>
              <a:t>document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for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Radiation</a:t>
            </a:r>
            <a:r>
              <a:rPr lang="tr-TR" dirty="0" smtClean="0">
                <a:solidFill>
                  <a:srgbClr val="0070C0"/>
                </a:solidFill>
              </a:rPr>
              <a:t> </a:t>
            </a:r>
            <a:r>
              <a:rPr lang="tr-TR" dirty="0" err="1" smtClean="0">
                <a:solidFill>
                  <a:srgbClr val="0070C0"/>
                </a:solidFill>
              </a:rPr>
              <a:t>TherapisTs</a:t>
            </a:r>
            <a:endParaRPr lang="tr-T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90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160" y="365125"/>
            <a:ext cx="2895687" cy="3250262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160" y="3615387"/>
            <a:ext cx="2929128" cy="2582378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49" y="908187"/>
            <a:ext cx="3451352" cy="495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67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717" y="155151"/>
            <a:ext cx="7482840" cy="2871059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231" y="3309674"/>
            <a:ext cx="5887813" cy="299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448" y="182245"/>
            <a:ext cx="8888856" cy="6280252"/>
          </a:xfrm>
        </p:spPr>
      </p:pic>
    </p:spTree>
    <p:extLst>
      <p:ext uri="{BB962C8B-B14F-4D97-AF65-F5344CB8AC3E}">
        <p14:creationId xmlns:p14="http://schemas.microsoft.com/office/powerpoint/2010/main" val="168101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572" y="2127653"/>
            <a:ext cx="10644745" cy="4416969"/>
          </a:xfrm>
        </p:spPr>
      </p:pic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3" y="128475"/>
            <a:ext cx="4476949" cy="199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604052" y="2702544"/>
            <a:ext cx="6202018" cy="1325563"/>
          </a:xfrm>
        </p:spPr>
        <p:txBody>
          <a:bodyPr>
            <a:noAutofit/>
          </a:bodyPr>
          <a:lstStyle/>
          <a:p>
            <a:pPr algn="r"/>
            <a:r>
              <a:rPr lang="tr-TR" sz="6600" smtClean="0">
                <a:latin typeface="+mn-lt"/>
              </a:rPr>
              <a:t>TEŞEKKÜRLER</a:t>
            </a:r>
            <a:endParaRPr lang="tr-TR" sz="6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761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s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12830</TotalTime>
  <Words>831</Words>
  <Application>Microsoft Macintosh PowerPoint</Application>
  <PresentationFormat>Geniş Ekran</PresentationFormat>
  <Paragraphs>252</Paragraphs>
  <Slides>39</Slides>
  <Notes>12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6" baseType="lpstr">
      <vt:lpstr>Arial MT</vt:lpstr>
      <vt:lpstr>Calibri</vt:lpstr>
      <vt:lpstr>Calibri Light</vt:lpstr>
      <vt:lpstr>Times New Roman</vt:lpstr>
      <vt:lpstr>Wingdings</vt:lpstr>
      <vt:lpstr>Arial</vt:lpstr>
      <vt:lpstr>Office Teması</vt:lpstr>
      <vt:lpstr>RADYOTERAPİ TEKNİKERİ  KALİTE KONTROLDE GÖREV ALMALI !</vt:lpstr>
      <vt:lpstr>PowerPoint Sunusu</vt:lpstr>
      <vt:lpstr>PowerPoint Sunusu</vt:lpstr>
      <vt:lpstr>PowerPoint Sunusu</vt:lpstr>
      <vt:lpstr>PowerPoint Sunusu</vt:lpstr>
      <vt:lpstr>25.03.2023 Tarihli Yönetmelik</vt:lpstr>
      <vt:lpstr>TİTCK</vt:lpstr>
      <vt:lpstr>PowerPoint Sunusu</vt:lpstr>
      <vt:lpstr>      KALİTE KONTROL   (QUALITY KONTROL-QC)  ÜRÜN</vt:lpstr>
      <vt:lpstr>PowerPoint Sunusu</vt:lpstr>
      <vt:lpstr>PowerPoint Sunusu</vt:lpstr>
      <vt:lpstr>RADYOTERAPİDE KALİTE</vt:lpstr>
      <vt:lpstr>NEDEN KALİTE TEMİNİ ?</vt:lpstr>
      <vt:lpstr>KALİTE EKİBİ</vt:lpstr>
      <vt:lpstr>KALİTE SİSTEMLERİ</vt:lpstr>
      <vt:lpstr>KALİTE</vt:lpstr>
      <vt:lpstr>KALİTE</vt:lpstr>
      <vt:lpstr>PowerPoint Sunusu</vt:lpstr>
      <vt:lpstr>PROTOKOLLER</vt:lpstr>
      <vt:lpstr>PowerPoint Sunusu</vt:lpstr>
      <vt:lpstr>TG-142</vt:lpstr>
      <vt:lpstr>PowerPoint Sunusu</vt:lpstr>
      <vt:lpstr>PowerPoint Sunusu</vt:lpstr>
      <vt:lpstr>Monthly Checks</vt:lpstr>
      <vt:lpstr>PowerPoint Sunusu</vt:lpstr>
      <vt:lpstr>Annual Checks</vt:lpstr>
      <vt:lpstr>Annual Checks</vt:lpstr>
      <vt:lpstr>PowerPoint Sunusu</vt:lpstr>
      <vt:lpstr>   GÖRÜNTÜLEME SİSTEMLERİNİN   GÜNLÜK KALİTE KONTROLU</vt:lpstr>
      <vt:lpstr>            NEFES TAKİP SİSTEMİ </vt:lpstr>
      <vt:lpstr>CT Simülatör Günlük Kalite Kontrol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TEŞEKKÜRLER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RADYOTERAPİ TEKNİKERİ  KALİTE KONTROLDE GÖREV ALMALI !</dc:title>
  <dc:creator>Microsoft Office Kullanıcısı</dc:creator>
  <cp:lastModifiedBy>Microsoft Office Kullanıcısı</cp:lastModifiedBy>
  <cp:revision>48</cp:revision>
  <dcterms:created xsi:type="dcterms:W3CDTF">2024-05-05T04:14:01Z</dcterms:created>
  <dcterms:modified xsi:type="dcterms:W3CDTF">2024-05-15T07:27:02Z</dcterms:modified>
</cp:coreProperties>
</file>