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2" r:id="rId3"/>
    <p:sldId id="271" r:id="rId4"/>
    <p:sldId id="258" r:id="rId5"/>
    <p:sldId id="273" r:id="rId6"/>
    <p:sldId id="274" r:id="rId7"/>
    <p:sldId id="275" r:id="rId8"/>
    <p:sldId id="276" r:id="rId9"/>
    <p:sldId id="278" r:id="rId10"/>
    <p:sldId id="279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3" autoAdjust="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F1F6B-2392-4BD7-BAF5-8F413F5A2F4F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7B139-16EB-4E2D-BEC8-436D93DAA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1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adyoterapide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(RT) tedavi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iş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akışı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hasta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konumlandırma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planlama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bilgisayarlı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tomografisinin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(BT) elde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edilmesi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tümör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risk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altındaki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organların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segmentasyonu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radyoterapi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planlaması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gibi birçok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adımı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içerir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Yapay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zekâ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(YZ),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iş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akışlarının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otomasyonu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optimizasyonu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daha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güvenli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doğru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bir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radyasyon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yönetimine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açan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adımların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kalitesini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standardizasyonunu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hızlandırılmasını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artırmak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için bir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araç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önerilmiştir.1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7B139-16EB-4E2D-BEC8-436D93DAAF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0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7B139-16EB-4E2D-BEC8-436D93DAAF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26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9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9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6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97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52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8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1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2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4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38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81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0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2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41E2772-CA85-462C-89D9-BCC519FD630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2252D86-04EB-4DE9-8145-9CD4DE687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20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78037"/>
          </a:xfrm>
        </p:spPr>
        <p:txBody>
          <a:bodyPr/>
          <a:lstStyle/>
          <a:p>
            <a:pPr algn="ctr"/>
            <a:r>
              <a:rPr lang="en-US" dirty="0" smtClean="0"/>
              <a:t>AI-</a:t>
            </a:r>
            <a:r>
              <a:rPr lang="en-US" dirty="0" err="1" smtClean="0"/>
              <a:t>Yapay</a:t>
            </a:r>
            <a:r>
              <a:rPr lang="en-US" dirty="0" smtClean="0"/>
              <a:t> </a:t>
            </a:r>
            <a:r>
              <a:rPr lang="en-US" dirty="0" err="1" smtClean="0"/>
              <a:t>Zeka</a:t>
            </a:r>
            <a:r>
              <a:rPr lang="en-US" dirty="0" smtClean="0"/>
              <a:t> ve </a:t>
            </a:r>
            <a:r>
              <a:rPr lang="en-US" dirty="0" err="1" smtClean="0"/>
              <a:t>Radyoterapiye</a:t>
            </a:r>
            <a:r>
              <a:rPr lang="en-US" dirty="0" smtClean="0"/>
              <a:t> </a:t>
            </a:r>
            <a:r>
              <a:rPr lang="en-US" dirty="0" err="1" smtClean="0"/>
              <a:t>Yansımaları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325091"/>
            <a:ext cx="9144000" cy="313112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tr-TR" sz="2200" b="1" i="1" dirty="0" smtClean="0"/>
              <a:t>Med.Fiz.Uzm. Aslı SABAH</a:t>
            </a:r>
          </a:p>
          <a:p>
            <a:endParaRPr lang="tr-TR" dirty="0" smtClean="0"/>
          </a:p>
          <a:p>
            <a:r>
              <a:rPr lang="tr-TR" dirty="0" smtClean="0"/>
              <a:t>Ankara Üniversitesi Tıp Fakültesi Radyasyon Onkolojisi Bölümü A.D.</a:t>
            </a:r>
          </a:p>
          <a:p>
            <a:r>
              <a:rPr lang="tr-TR" dirty="0" smtClean="0"/>
              <a:t>Denizli Onkomer</a:t>
            </a:r>
          </a:p>
          <a:p>
            <a:endParaRPr lang="tr-TR" dirty="0" smtClean="0"/>
          </a:p>
          <a:p>
            <a:r>
              <a:rPr lang="tr-TR" dirty="0" smtClean="0"/>
              <a:t>Radyoterapi Teknikerleri Derneği</a:t>
            </a:r>
          </a:p>
          <a:p>
            <a:r>
              <a:rPr lang="tr-TR" dirty="0" smtClean="0"/>
              <a:t>4.Ulusal Radyoterapi Kongresi ve Eğitim Seminerleri</a:t>
            </a:r>
          </a:p>
          <a:p>
            <a:r>
              <a:rPr lang="tr-TR" dirty="0" smtClean="0"/>
              <a:t>12-16 Mayıs 2024/Antalya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CDBFF42-D4C4-A648-6F85-BD1A65EF2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86927" cy="105309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988B55E-5EE4-7DEC-0518-5AB6CDCAE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2072" y="0"/>
            <a:ext cx="1086927" cy="101138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619" y="5292436"/>
            <a:ext cx="3996381" cy="156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6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YAPAY ZEKA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7424" y="1803850"/>
            <a:ext cx="10554574" cy="3636511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zekâ</a:t>
            </a:r>
            <a:r>
              <a:rPr lang="en-US" dirty="0"/>
              <a:t>, </a:t>
            </a:r>
            <a:r>
              <a:rPr lang="en-US" dirty="0" err="1"/>
              <a:t>radyasyon</a:t>
            </a:r>
            <a:r>
              <a:rPr lang="en-US" dirty="0"/>
              <a:t> </a:t>
            </a:r>
            <a:r>
              <a:rPr lang="en-US" dirty="0" err="1"/>
              <a:t>onkolojisinde</a:t>
            </a:r>
            <a:r>
              <a:rPr lang="en-US" dirty="0"/>
              <a:t>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akışlarının</a:t>
            </a:r>
            <a:r>
              <a:rPr lang="en-US" dirty="0"/>
              <a:t> </a:t>
            </a:r>
            <a:r>
              <a:rPr lang="en-US" dirty="0" err="1"/>
              <a:t>otomasyonu</a:t>
            </a:r>
            <a:r>
              <a:rPr lang="en-US" dirty="0"/>
              <a:t> ve </a:t>
            </a:r>
            <a:r>
              <a:rPr lang="en-US" dirty="0" err="1"/>
              <a:t>optimizasyonu</a:t>
            </a:r>
            <a:r>
              <a:rPr lang="en-US" dirty="0"/>
              <a:t> ile daha </a:t>
            </a:r>
            <a:r>
              <a:rPr lang="en-US" dirty="0" err="1" smtClean="0"/>
              <a:t>güvenli</a:t>
            </a:r>
            <a:r>
              <a:rPr lang="tr-TR" dirty="0"/>
              <a:t> </a:t>
            </a:r>
            <a:r>
              <a:rPr lang="en-US" dirty="0" smtClean="0"/>
              <a:t>ve </a:t>
            </a:r>
            <a:r>
              <a:rPr lang="en-US" dirty="0" err="1"/>
              <a:t>doğru</a:t>
            </a:r>
            <a:r>
              <a:rPr lang="en-US" dirty="0"/>
              <a:t> bir </a:t>
            </a:r>
            <a:r>
              <a:rPr lang="en-US" dirty="0" err="1"/>
              <a:t>radyasyon</a:t>
            </a:r>
            <a:r>
              <a:rPr lang="en-US" dirty="0"/>
              <a:t> </a:t>
            </a:r>
            <a:r>
              <a:rPr lang="en-US" dirty="0" err="1"/>
              <a:t>yönetimine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açan</a:t>
            </a:r>
            <a:r>
              <a:rPr lang="en-US" dirty="0"/>
              <a:t> bu </a:t>
            </a:r>
            <a:r>
              <a:rPr lang="en-US" dirty="0" err="1"/>
              <a:t>adımların</a:t>
            </a:r>
            <a:r>
              <a:rPr lang="en-US" dirty="0"/>
              <a:t> </a:t>
            </a:r>
            <a:r>
              <a:rPr lang="en-US" dirty="0" err="1"/>
              <a:t>kalitesini</a:t>
            </a:r>
            <a:r>
              <a:rPr lang="en-US" dirty="0"/>
              <a:t>, </a:t>
            </a:r>
            <a:r>
              <a:rPr lang="en-US" dirty="0" err="1"/>
              <a:t>standardizasyonunu</a:t>
            </a:r>
            <a:r>
              <a:rPr lang="en-US" dirty="0"/>
              <a:t> ve </a:t>
            </a:r>
            <a:r>
              <a:rPr lang="en-US" dirty="0" err="1" smtClean="0"/>
              <a:t>hızlandırılmasını</a:t>
            </a:r>
            <a:r>
              <a:rPr lang="tr-TR" dirty="0"/>
              <a:t> </a:t>
            </a:r>
            <a:r>
              <a:rPr lang="en-US" dirty="0" err="1" smtClean="0"/>
              <a:t>artırmak</a:t>
            </a:r>
            <a:r>
              <a:rPr lang="en-US" dirty="0" smtClean="0"/>
              <a:t> </a:t>
            </a:r>
            <a:r>
              <a:rPr lang="en-US" dirty="0"/>
              <a:t>için bir </a:t>
            </a:r>
            <a:r>
              <a:rPr lang="en-US" dirty="0" err="1"/>
              <a:t>araç</a:t>
            </a:r>
            <a:r>
              <a:rPr lang="en-US" dirty="0"/>
              <a:t> olarak </a:t>
            </a:r>
            <a:r>
              <a:rPr lang="en-US" dirty="0" err="1"/>
              <a:t>kullanılabilir</a:t>
            </a:r>
            <a:r>
              <a:rPr lang="en-US" dirty="0"/>
              <a:t>. </a:t>
            </a:r>
            <a:endParaRPr lang="tr-TR" dirty="0" smtClean="0"/>
          </a:p>
          <a:p>
            <a:pPr algn="just"/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/>
              <a:t>bir </a:t>
            </a:r>
            <a:r>
              <a:rPr lang="en-US" dirty="0" err="1"/>
              <a:t>kavram</a:t>
            </a:r>
            <a:r>
              <a:rPr lang="en-US" dirty="0"/>
              <a:t> </a:t>
            </a:r>
            <a:r>
              <a:rPr lang="en-US" dirty="0" err="1"/>
              <a:t>olmasa</a:t>
            </a:r>
            <a:r>
              <a:rPr lang="en-US" dirty="0"/>
              <a:t> da bilgi </a:t>
            </a:r>
            <a:r>
              <a:rPr lang="en-US" dirty="0" err="1"/>
              <a:t>işlem</a:t>
            </a:r>
            <a:r>
              <a:rPr lang="en-US" dirty="0"/>
              <a:t> </a:t>
            </a:r>
            <a:r>
              <a:rPr lang="en-US" dirty="0" err="1" smtClean="0"/>
              <a:t>gücü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err="1" smtClean="0"/>
              <a:t>algoritmalar</a:t>
            </a:r>
            <a:r>
              <a:rPr lang="en-US" dirty="0" smtClean="0"/>
              <a:t> </a:t>
            </a:r>
            <a:r>
              <a:rPr lang="en-US" dirty="0"/>
              <a:t>ve otomatik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toplamadaki</a:t>
            </a:r>
            <a:r>
              <a:rPr lang="en-US" dirty="0"/>
              <a:t> son </a:t>
            </a:r>
            <a:r>
              <a:rPr lang="en-US" dirty="0" err="1"/>
              <a:t>gelişmeler</a:t>
            </a:r>
            <a:r>
              <a:rPr lang="en-US" dirty="0"/>
              <a:t>, </a:t>
            </a:r>
            <a:r>
              <a:rPr lang="en-US" dirty="0" err="1"/>
              <a:t>yeteneklerinde</a:t>
            </a:r>
            <a:r>
              <a:rPr lang="en-US" dirty="0"/>
              <a:t> ve </a:t>
            </a:r>
            <a:r>
              <a:rPr lang="en-US" dirty="0" err="1"/>
              <a:t>kullanımında</a:t>
            </a:r>
            <a:r>
              <a:rPr lang="en-US" dirty="0"/>
              <a:t> </a:t>
            </a:r>
            <a:r>
              <a:rPr lang="en-US" dirty="0" err="1"/>
              <a:t>belirgin</a:t>
            </a:r>
            <a:r>
              <a:rPr lang="en-US" dirty="0"/>
              <a:t> </a:t>
            </a:r>
            <a:r>
              <a:rPr lang="en-US" dirty="0" err="1" smtClean="0"/>
              <a:t>artış</a:t>
            </a:r>
            <a:r>
              <a:rPr lang="tr-TR" dirty="0"/>
              <a:t> </a:t>
            </a:r>
            <a:r>
              <a:rPr lang="en-US" dirty="0" err="1" smtClean="0"/>
              <a:t>sağlamıştır</a:t>
            </a:r>
            <a:r>
              <a:rPr lang="en-US" dirty="0"/>
              <a:t>. </a:t>
            </a:r>
            <a:endParaRPr lang="tr-TR" dirty="0" smtClean="0"/>
          </a:p>
          <a:p>
            <a:pPr algn="just"/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/>
              <a:t>kalitesini</a:t>
            </a:r>
            <a:r>
              <a:rPr lang="en-US" dirty="0"/>
              <a:t>, </a:t>
            </a:r>
            <a:r>
              <a:rPr lang="en-US" dirty="0" err="1"/>
              <a:t>güvenliği</a:t>
            </a:r>
            <a:r>
              <a:rPr lang="en-US" dirty="0"/>
              <a:t>, </a:t>
            </a:r>
            <a:r>
              <a:rPr lang="en-US" dirty="0" err="1"/>
              <a:t>kullanılabilirliğini</a:t>
            </a:r>
            <a:r>
              <a:rPr lang="en-US" dirty="0"/>
              <a:t> </a:t>
            </a:r>
            <a:r>
              <a:rPr lang="en-US" dirty="0" err="1"/>
              <a:t>anlamak</a:t>
            </a:r>
            <a:r>
              <a:rPr lang="en-US" dirty="0"/>
              <a:t>;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geliştirme</a:t>
            </a:r>
            <a:r>
              <a:rPr lang="en-US" dirty="0"/>
              <a:t> ve 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 smtClean="0"/>
              <a:t>uygulamada</a:t>
            </a:r>
            <a:r>
              <a:rPr lang="tr-TR" dirty="0"/>
              <a:t> </a:t>
            </a:r>
            <a:r>
              <a:rPr lang="en-US" dirty="0" err="1" smtClean="0"/>
              <a:t>kullanma</a:t>
            </a:r>
            <a:r>
              <a:rPr lang="en-US" dirty="0" smtClean="0"/>
              <a:t> </a:t>
            </a:r>
            <a:r>
              <a:rPr lang="en-US" dirty="0" err="1"/>
              <a:t>zorluklarını</a:t>
            </a:r>
            <a:r>
              <a:rPr lang="en-US" dirty="0"/>
              <a:t> </a:t>
            </a:r>
            <a:r>
              <a:rPr lang="en-US" dirty="0" err="1"/>
              <a:t>bilmek</a:t>
            </a:r>
            <a:r>
              <a:rPr lang="en-US" dirty="0"/>
              <a:t>; </a:t>
            </a:r>
            <a:r>
              <a:rPr lang="en-US" dirty="0" err="1"/>
              <a:t>yasal</a:t>
            </a:r>
            <a:r>
              <a:rPr lang="en-US" dirty="0"/>
              <a:t> ve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sorunları</a:t>
            </a:r>
            <a:r>
              <a:rPr lang="en-US" dirty="0"/>
              <a:t> </a:t>
            </a:r>
            <a:r>
              <a:rPr lang="en-US" dirty="0" err="1"/>
              <a:t>bilerek</a:t>
            </a:r>
            <a:r>
              <a:rPr lang="en-US" dirty="0"/>
              <a:t> </a:t>
            </a:r>
            <a:r>
              <a:rPr lang="en-US" dirty="0" err="1"/>
              <a:t>klinisyenin</a:t>
            </a:r>
            <a:r>
              <a:rPr lang="en-US" dirty="0"/>
              <a:t>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bilimi</a:t>
            </a:r>
            <a:r>
              <a:rPr lang="en-US" dirty="0"/>
              <a:t> </a:t>
            </a:r>
            <a:r>
              <a:rPr lang="en-US" dirty="0" err="1" smtClean="0"/>
              <a:t>toplumundaki</a:t>
            </a:r>
            <a:r>
              <a:rPr lang="tr-TR" dirty="0"/>
              <a:t> </a:t>
            </a:r>
            <a:r>
              <a:rPr lang="en-US" dirty="0" err="1" smtClean="0"/>
              <a:t>yerini</a:t>
            </a:r>
            <a:r>
              <a:rPr lang="en-US" dirty="0" smtClean="0"/>
              <a:t> </a:t>
            </a:r>
            <a:r>
              <a:rPr lang="en-US" dirty="0" err="1"/>
              <a:t>kavramak</a:t>
            </a:r>
            <a:r>
              <a:rPr lang="en-US" dirty="0"/>
              <a:t> </a:t>
            </a:r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zekâ</a:t>
            </a:r>
            <a:r>
              <a:rPr lang="en-US" dirty="0"/>
              <a:t> uygulama ve </a:t>
            </a:r>
            <a:r>
              <a:rPr lang="en-US" dirty="0" err="1"/>
              <a:t>geliştirmesinde</a:t>
            </a:r>
            <a:r>
              <a:rPr lang="en-US" dirty="0"/>
              <a:t> </a:t>
            </a:r>
            <a:r>
              <a:rPr lang="en-US" dirty="0" err="1"/>
              <a:t>karşılaşılan</a:t>
            </a:r>
            <a:r>
              <a:rPr lang="en-US" dirty="0"/>
              <a:t> </a:t>
            </a:r>
            <a:r>
              <a:rPr lang="en-US" dirty="0" err="1"/>
              <a:t>sorunların</a:t>
            </a:r>
            <a:r>
              <a:rPr lang="en-US" dirty="0"/>
              <a:t> </a:t>
            </a:r>
            <a:r>
              <a:rPr lang="en-US" dirty="0" err="1" smtClean="0"/>
              <a:t>aşılmasında</a:t>
            </a:r>
            <a:r>
              <a:rPr lang="tr-TR" dirty="0"/>
              <a:t> </a:t>
            </a:r>
            <a:r>
              <a:rPr lang="en-US" dirty="0" err="1" smtClean="0"/>
              <a:t>önemlidir</a:t>
            </a:r>
            <a:r>
              <a:rPr lang="en-US" dirty="0"/>
              <a:t>. </a:t>
            </a:r>
            <a:endParaRPr lang="tr-TR" dirty="0" smtClean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7753"/>
            <a:ext cx="2493818" cy="141763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618" y="5117753"/>
            <a:ext cx="2535382" cy="14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9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Radyasyon Onkolojisinde </a:t>
            </a:r>
            <a:r>
              <a:rPr lang="en-US" b="1" dirty="0" err="1"/>
              <a:t>Yapay</a:t>
            </a:r>
            <a:r>
              <a:rPr lang="en-US" b="1" dirty="0"/>
              <a:t> </a:t>
            </a:r>
            <a:r>
              <a:rPr lang="en-US" b="1" dirty="0" err="1"/>
              <a:t>Zeka</a:t>
            </a:r>
            <a:r>
              <a:rPr lang="en-US" b="1" dirty="0"/>
              <a:t> </a:t>
            </a:r>
            <a:r>
              <a:rPr lang="en-US" b="1" dirty="0" err="1"/>
              <a:t>Kullanım</a:t>
            </a:r>
            <a:r>
              <a:rPr lang="en-US" b="1" dirty="0"/>
              <a:t> </a:t>
            </a:r>
            <a:r>
              <a:rPr lang="en-US" b="1" dirty="0" err="1"/>
              <a:t>Alanları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5"/>
            <a:ext cx="7751619" cy="4351338"/>
          </a:xfrm>
        </p:spPr>
        <p:txBody>
          <a:bodyPr>
            <a:normAutofit/>
          </a:bodyPr>
          <a:lstStyle/>
          <a:p>
            <a:r>
              <a:rPr lang="tr-TR" dirty="0" smtClean="0"/>
              <a:t>Hasta Değerlendirmesi</a:t>
            </a:r>
          </a:p>
          <a:p>
            <a:r>
              <a:rPr lang="tr-TR" dirty="0" smtClean="0"/>
              <a:t>Simülasyon</a:t>
            </a:r>
          </a:p>
          <a:p>
            <a:r>
              <a:rPr lang="tr-TR" dirty="0" smtClean="0"/>
              <a:t>Konturlama</a:t>
            </a:r>
          </a:p>
          <a:p>
            <a:r>
              <a:rPr lang="tr-TR" dirty="0" smtClean="0"/>
              <a:t>Planlama</a:t>
            </a:r>
          </a:p>
          <a:p>
            <a:r>
              <a:rPr lang="tr-TR" dirty="0" smtClean="0"/>
              <a:t>Kalite Kontrol ve Tedavi</a:t>
            </a:r>
          </a:p>
          <a:p>
            <a:r>
              <a:rPr lang="tr-TR" dirty="0" smtClean="0"/>
              <a:t>Tedavi Uygulanması</a:t>
            </a:r>
          </a:p>
          <a:p>
            <a:r>
              <a:rPr lang="tr-TR" dirty="0" smtClean="0"/>
              <a:t>Tedavi Yanıtı ve Hasta Takibi</a:t>
            </a:r>
          </a:p>
          <a:p>
            <a:r>
              <a:rPr lang="tr-TR" dirty="0" err="1" smtClean="0"/>
              <a:t>Toksisite</a:t>
            </a:r>
            <a:r>
              <a:rPr lang="tr-TR" dirty="0" smtClean="0"/>
              <a:t> Tahmini</a:t>
            </a:r>
          </a:p>
          <a:p>
            <a:r>
              <a:rPr lang="tr-TR" dirty="0" smtClean="0"/>
              <a:t>Sağ Kalım Sürelerinin Tahmini</a:t>
            </a:r>
            <a:endParaRPr lang="en-US" dirty="0"/>
          </a:p>
        </p:txBody>
      </p:sp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727" y="1894106"/>
            <a:ext cx="7301345" cy="348145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082" y="5495492"/>
            <a:ext cx="3955472" cy="115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6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Hasta Değerlendirilmesi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09538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RT </a:t>
            </a:r>
            <a:r>
              <a:rPr lang="en-US" dirty="0" err="1"/>
              <a:t>süreci</a:t>
            </a:r>
            <a:r>
              <a:rPr lang="en-US" dirty="0"/>
              <a:t>, </a:t>
            </a:r>
            <a:r>
              <a:rPr lang="en-US" dirty="0" err="1"/>
              <a:t>radyasyon</a:t>
            </a:r>
            <a:r>
              <a:rPr lang="en-US" dirty="0"/>
              <a:t> </a:t>
            </a:r>
            <a:r>
              <a:rPr lang="en-US" dirty="0" err="1"/>
              <a:t>onkoloğunun</a:t>
            </a:r>
            <a:r>
              <a:rPr lang="en-US" dirty="0"/>
              <a:t> </a:t>
            </a:r>
            <a:r>
              <a:rPr lang="en-US" dirty="0" err="1"/>
              <a:t>tedavinin</a:t>
            </a:r>
            <a:r>
              <a:rPr lang="en-US" dirty="0"/>
              <a:t> </a:t>
            </a:r>
            <a:r>
              <a:rPr lang="en-US" dirty="0" err="1"/>
              <a:t>risklerini</a:t>
            </a:r>
            <a:r>
              <a:rPr lang="en-US" dirty="0"/>
              <a:t> ve </a:t>
            </a:r>
            <a:r>
              <a:rPr lang="en-US" dirty="0" err="1"/>
              <a:t>yararlarını</a:t>
            </a:r>
            <a:r>
              <a:rPr lang="en-US" dirty="0"/>
              <a:t> bir tedavi </a:t>
            </a:r>
            <a:r>
              <a:rPr lang="en-US" dirty="0" err="1"/>
              <a:t>stratejisi</a:t>
            </a:r>
            <a:r>
              <a:rPr lang="en-US" dirty="0"/>
              <a:t> </a:t>
            </a:r>
            <a:r>
              <a:rPr lang="en-US" dirty="0" err="1"/>
              <a:t>belirlemek</a:t>
            </a:r>
            <a:r>
              <a:rPr lang="en-US" dirty="0"/>
              <a:t> için hastanın </a:t>
            </a:r>
            <a:r>
              <a:rPr lang="en-US" dirty="0" err="1"/>
              <a:t>klinik</a:t>
            </a:r>
            <a:r>
              <a:rPr lang="en-US" dirty="0"/>
              <a:t> </a:t>
            </a:r>
            <a:r>
              <a:rPr lang="en-US" dirty="0" err="1"/>
              <a:t>durumu</a:t>
            </a:r>
            <a:r>
              <a:rPr lang="en-US" dirty="0"/>
              <a:t> ile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değerlendirdiği</a:t>
            </a:r>
            <a:r>
              <a:rPr lang="en-US" dirty="0"/>
              <a:t> </a:t>
            </a:r>
            <a:r>
              <a:rPr lang="en-US" dirty="0" err="1"/>
              <a:t>konsültasyon</a:t>
            </a:r>
            <a:r>
              <a:rPr lang="en-US" dirty="0"/>
              <a:t> </a:t>
            </a:r>
            <a:r>
              <a:rPr lang="en-US" dirty="0" err="1"/>
              <a:t>aşaması</a:t>
            </a:r>
            <a:r>
              <a:rPr lang="en-US" dirty="0"/>
              <a:t> ile </a:t>
            </a:r>
            <a:r>
              <a:rPr lang="en-US" dirty="0" err="1"/>
              <a:t>başlar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r>
              <a:rPr lang="en-US" dirty="0" smtClean="0"/>
              <a:t> </a:t>
            </a:r>
            <a:r>
              <a:rPr lang="en-US" dirty="0" err="1"/>
              <a:t>Tümör</a:t>
            </a:r>
            <a:r>
              <a:rPr lang="en-US" dirty="0"/>
              <a:t> </a:t>
            </a:r>
            <a:r>
              <a:rPr lang="en-US" dirty="0" err="1"/>
              <a:t>evresi</a:t>
            </a:r>
            <a:r>
              <a:rPr lang="en-US" dirty="0"/>
              <a:t>, </a:t>
            </a:r>
            <a:r>
              <a:rPr lang="en-US" dirty="0" err="1"/>
              <a:t>genetik</a:t>
            </a:r>
            <a:r>
              <a:rPr lang="en-US" dirty="0"/>
              <a:t> durum (</a:t>
            </a:r>
            <a:r>
              <a:rPr lang="en-US" dirty="0" err="1"/>
              <a:t>örneğin</a:t>
            </a:r>
            <a:r>
              <a:rPr lang="en-US" dirty="0"/>
              <a:t> O6-metilguanin DNA </a:t>
            </a:r>
            <a:r>
              <a:rPr lang="en-US" dirty="0" err="1"/>
              <a:t>metiltransferaz</a:t>
            </a:r>
            <a:r>
              <a:rPr lang="en-US" dirty="0"/>
              <a:t>-MGMT </a:t>
            </a:r>
            <a:r>
              <a:rPr lang="en-US" dirty="0" err="1"/>
              <a:t>mutasyonu</a:t>
            </a:r>
            <a:r>
              <a:rPr lang="en-US" dirty="0"/>
              <a:t>), viral durum (</a:t>
            </a:r>
            <a:r>
              <a:rPr lang="en-US" dirty="0" err="1"/>
              <a:t>örneğin</a:t>
            </a:r>
            <a:r>
              <a:rPr lang="en-US" dirty="0"/>
              <a:t> HPV), önceki ve </a:t>
            </a:r>
            <a:r>
              <a:rPr lang="en-US" dirty="0" err="1"/>
              <a:t>mevcut</a:t>
            </a:r>
            <a:r>
              <a:rPr lang="en-US" dirty="0"/>
              <a:t> </a:t>
            </a:r>
            <a:r>
              <a:rPr lang="en-US" dirty="0" err="1"/>
              <a:t>tedaviler</a:t>
            </a:r>
            <a:r>
              <a:rPr lang="en-US" dirty="0"/>
              <a:t>, </a:t>
            </a:r>
            <a:r>
              <a:rPr lang="en-US" dirty="0" err="1"/>
              <a:t>operasyon</a:t>
            </a:r>
            <a:r>
              <a:rPr lang="en-US" dirty="0"/>
              <a:t> </a:t>
            </a:r>
            <a:r>
              <a:rPr lang="en-US" dirty="0" err="1"/>
              <a:t>durumu</a:t>
            </a:r>
            <a:r>
              <a:rPr lang="en-US" dirty="0"/>
              <a:t>, </a:t>
            </a:r>
            <a:r>
              <a:rPr lang="en-US" dirty="0" err="1"/>
              <a:t>cerrahi</a:t>
            </a:r>
            <a:r>
              <a:rPr lang="en-US" dirty="0"/>
              <a:t> </a:t>
            </a:r>
            <a:r>
              <a:rPr lang="en-US" dirty="0" err="1"/>
              <a:t>sınır</a:t>
            </a:r>
            <a:r>
              <a:rPr lang="en-US" dirty="0"/>
              <a:t> </a:t>
            </a:r>
            <a:r>
              <a:rPr lang="en-US" dirty="0" err="1"/>
              <a:t>bilgisi</a:t>
            </a:r>
            <a:r>
              <a:rPr lang="en-US" dirty="0"/>
              <a:t> ve </a:t>
            </a:r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performans</a:t>
            </a:r>
            <a:r>
              <a:rPr lang="en-US" dirty="0"/>
              <a:t> </a:t>
            </a:r>
            <a:r>
              <a:rPr lang="en-US" dirty="0" err="1"/>
              <a:t>durumu</a:t>
            </a:r>
            <a:r>
              <a:rPr lang="en-US" dirty="0"/>
              <a:t> gibi </a:t>
            </a:r>
            <a:r>
              <a:rPr lang="en-US" dirty="0" err="1"/>
              <a:t>bilgiler</a:t>
            </a:r>
            <a:r>
              <a:rPr lang="en-US" dirty="0"/>
              <a:t> tedavi </a:t>
            </a:r>
            <a:r>
              <a:rPr lang="en-US" dirty="0" err="1"/>
              <a:t>almasındaki</a:t>
            </a:r>
            <a:r>
              <a:rPr lang="en-US" dirty="0"/>
              <a:t> </a:t>
            </a:r>
            <a:r>
              <a:rPr lang="en-US" dirty="0" err="1"/>
              <a:t>potansiyel</a:t>
            </a:r>
            <a:r>
              <a:rPr lang="en-US" dirty="0"/>
              <a:t> </a:t>
            </a:r>
            <a:r>
              <a:rPr lang="en-US" dirty="0" err="1"/>
              <a:t>yararı</a:t>
            </a:r>
            <a:r>
              <a:rPr lang="en-US" dirty="0"/>
              <a:t> </a:t>
            </a:r>
            <a:r>
              <a:rPr lang="en-US" dirty="0" err="1"/>
              <a:t>değerlendirmek</a:t>
            </a:r>
            <a:r>
              <a:rPr lang="en-US" dirty="0"/>
              <a:t> için </a:t>
            </a:r>
            <a:r>
              <a:rPr lang="en-US" dirty="0" err="1"/>
              <a:t>değerlendirilen</a:t>
            </a:r>
            <a:r>
              <a:rPr lang="en-US" dirty="0"/>
              <a:t> </a:t>
            </a:r>
            <a:r>
              <a:rPr lang="en-US" dirty="0" err="1"/>
              <a:t>parametreler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alır</a:t>
            </a:r>
            <a:r>
              <a:rPr lang="en-US" dirty="0" smtClean="0"/>
              <a:t>.</a:t>
            </a:r>
            <a:endParaRPr lang="tr-TR" dirty="0"/>
          </a:p>
          <a:p>
            <a:pPr algn="just"/>
            <a:r>
              <a:rPr lang="en-US" dirty="0" smtClean="0"/>
              <a:t> </a:t>
            </a:r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 err="1"/>
              <a:t>yaş</a:t>
            </a:r>
            <a:r>
              <a:rPr lang="en-US" dirty="0"/>
              <a:t>, </a:t>
            </a:r>
            <a:r>
              <a:rPr lang="en-US" dirty="0" err="1"/>
              <a:t>komorbiditeler</a:t>
            </a:r>
            <a:r>
              <a:rPr lang="en-US" dirty="0"/>
              <a:t>, organ </a:t>
            </a:r>
            <a:r>
              <a:rPr lang="en-US" dirty="0" err="1"/>
              <a:t>fonksiyonları</a:t>
            </a:r>
            <a:r>
              <a:rPr lang="en-US" dirty="0"/>
              <a:t> (</a:t>
            </a:r>
            <a:r>
              <a:rPr lang="en-US" dirty="0" err="1"/>
              <a:t>örn</a:t>
            </a:r>
            <a:r>
              <a:rPr lang="en-US" dirty="0"/>
              <a:t>. </a:t>
            </a:r>
            <a:r>
              <a:rPr lang="en-US" dirty="0" err="1"/>
              <a:t>böbrek</a:t>
            </a:r>
            <a:r>
              <a:rPr lang="en-US" dirty="0"/>
              <a:t> ve </a:t>
            </a:r>
            <a:r>
              <a:rPr lang="en-US" dirty="0" err="1"/>
              <a:t>karaciğer</a:t>
            </a:r>
            <a:r>
              <a:rPr lang="en-US" dirty="0"/>
              <a:t>), </a:t>
            </a:r>
            <a:r>
              <a:rPr lang="en-US" dirty="0" err="1"/>
              <a:t>tümör</a:t>
            </a:r>
            <a:r>
              <a:rPr lang="en-US" dirty="0"/>
              <a:t> ile normal 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dokular</a:t>
            </a:r>
            <a:r>
              <a:rPr lang="en-US" dirty="0"/>
              <a:t> </a:t>
            </a:r>
            <a:r>
              <a:rPr lang="en-US" dirty="0" err="1"/>
              <a:t>arasındaki</a:t>
            </a:r>
            <a:r>
              <a:rPr lang="en-US" dirty="0"/>
              <a:t> </a:t>
            </a:r>
            <a:r>
              <a:rPr lang="en-US" dirty="0" err="1"/>
              <a:t>yakınlık</a:t>
            </a:r>
            <a:r>
              <a:rPr lang="en-US" dirty="0"/>
              <a:t> tedaviye </a:t>
            </a:r>
            <a:r>
              <a:rPr lang="en-US" dirty="0" err="1"/>
              <a:t>toleransı</a:t>
            </a:r>
            <a:r>
              <a:rPr lang="en-US" dirty="0"/>
              <a:t> </a:t>
            </a:r>
            <a:r>
              <a:rPr lang="en-US" dirty="0" err="1"/>
              <a:t>etkileyen</a:t>
            </a:r>
            <a:r>
              <a:rPr lang="en-US" dirty="0"/>
              <a:t> </a:t>
            </a:r>
            <a:r>
              <a:rPr lang="en-US" dirty="0" err="1"/>
              <a:t>parametrelerdir</a:t>
            </a:r>
            <a:r>
              <a:rPr lang="en-US" dirty="0"/>
              <a:t>. </a:t>
            </a:r>
            <a:endParaRPr lang="tr-TR" dirty="0" smtClean="0"/>
          </a:p>
          <a:p>
            <a:pPr algn="just"/>
            <a:r>
              <a:rPr lang="en-US" dirty="0" err="1" smtClean="0"/>
              <a:t>Bunların</a:t>
            </a:r>
            <a:r>
              <a:rPr lang="en-US" dirty="0" smtClean="0"/>
              <a:t> </a:t>
            </a:r>
            <a:r>
              <a:rPr lang="en-US" dirty="0" err="1"/>
              <a:t>hepsi</a:t>
            </a:r>
            <a:r>
              <a:rPr lang="en-US" dirty="0"/>
              <a:t>, tedavi </a:t>
            </a:r>
            <a:r>
              <a:rPr lang="en-US" dirty="0" err="1"/>
              <a:t>sonucu</a:t>
            </a:r>
            <a:r>
              <a:rPr lang="en-US" dirty="0"/>
              <a:t> ve </a:t>
            </a:r>
            <a:r>
              <a:rPr lang="en-US" dirty="0" err="1"/>
              <a:t>toksisite</a:t>
            </a:r>
            <a:r>
              <a:rPr lang="en-US" dirty="0"/>
              <a:t> tahmin </a:t>
            </a:r>
            <a:r>
              <a:rPr lang="en-US" dirty="0" err="1"/>
              <a:t>modellerini</a:t>
            </a:r>
            <a:r>
              <a:rPr lang="en-US" dirty="0"/>
              <a:t> </a:t>
            </a:r>
            <a:r>
              <a:rPr lang="en-US" dirty="0" err="1"/>
              <a:t>oluşturmak</a:t>
            </a:r>
            <a:r>
              <a:rPr lang="en-US" dirty="0"/>
              <a:t> için </a:t>
            </a:r>
            <a:r>
              <a:rPr lang="en-US" dirty="0" err="1"/>
              <a:t>kullanılabilecek</a:t>
            </a:r>
            <a:r>
              <a:rPr lang="en-US" dirty="0"/>
              <a:t> </a:t>
            </a:r>
            <a:r>
              <a:rPr lang="en-US" dirty="0" err="1"/>
              <a:t>özelliklerdir</a:t>
            </a:r>
            <a:r>
              <a:rPr lang="en-US" dirty="0"/>
              <a:t>. </a:t>
            </a:r>
            <a:endParaRPr lang="tr-TR" dirty="0" smtClean="0"/>
          </a:p>
          <a:p>
            <a:pPr algn="just"/>
            <a:r>
              <a:rPr lang="en-US" dirty="0" smtClean="0"/>
              <a:t>Bu </a:t>
            </a:r>
            <a:r>
              <a:rPr lang="en-US" dirty="0" err="1"/>
              <a:t>modeller</a:t>
            </a:r>
            <a:r>
              <a:rPr lang="en-US" dirty="0"/>
              <a:t> daha sonra </a:t>
            </a:r>
            <a:r>
              <a:rPr lang="en-US" dirty="0" err="1"/>
              <a:t>riskleri</a:t>
            </a:r>
            <a:r>
              <a:rPr lang="en-US" dirty="0"/>
              <a:t> ve </a:t>
            </a:r>
            <a:r>
              <a:rPr lang="en-US" dirty="0" err="1"/>
              <a:t>yararı</a:t>
            </a:r>
            <a:r>
              <a:rPr lang="en-US" dirty="0"/>
              <a:t> </a:t>
            </a:r>
            <a:r>
              <a:rPr lang="en-US" dirty="0" err="1"/>
              <a:t>belirlemek</a:t>
            </a:r>
            <a:r>
              <a:rPr lang="en-US" dirty="0"/>
              <a:t> ve </a:t>
            </a:r>
            <a:r>
              <a:rPr lang="en-US" dirty="0" err="1"/>
              <a:t>doktorlara</a:t>
            </a:r>
            <a:r>
              <a:rPr lang="en-US" dirty="0"/>
              <a:t> </a:t>
            </a:r>
            <a:r>
              <a:rPr lang="en-US" dirty="0" err="1"/>
              <a:t>rehberlik</a:t>
            </a:r>
            <a:r>
              <a:rPr lang="en-US" dirty="0"/>
              <a:t> </a:t>
            </a:r>
            <a:r>
              <a:rPr lang="en-US" dirty="0" err="1"/>
              <a:t>etmek</a:t>
            </a:r>
            <a:r>
              <a:rPr lang="en-US" dirty="0"/>
              <a:t> için </a:t>
            </a:r>
            <a:r>
              <a:rPr lang="en-US" dirty="0" err="1"/>
              <a:t>kullanılabilir</a:t>
            </a:r>
            <a:r>
              <a:rPr lang="en-US" dirty="0"/>
              <a:t>. </a:t>
            </a:r>
            <a:endParaRPr lang="tr-TR" dirty="0" smtClean="0"/>
          </a:p>
          <a:p>
            <a:pPr algn="just"/>
            <a:r>
              <a:rPr lang="en-US" dirty="0" smtClean="0"/>
              <a:t>Bu </a:t>
            </a:r>
            <a:r>
              <a:rPr lang="en-US" dirty="0" err="1"/>
              <a:t>aşamada</a:t>
            </a:r>
            <a:r>
              <a:rPr lang="en-US" dirty="0"/>
              <a:t> </a:t>
            </a:r>
            <a:r>
              <a:rPr lang="en-US" dirty="0" err="1"/>
              <a:t>mevcut</a:t>
            </a:r>
            <a:r>
              <a:rPr lang="en-US" dirty="0"/>
              <a:t>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tanımlamak</a:t>
            </a:r>
            <a:r>
              <a:rPr lang="en-US" dirty="0"/>
              <a:t> ve </a:t>
            </a:r>
            <a:r>
              <a:rPr lang="en-US" dirty="0" err="1"/>
              <a:t>sınıflandırmak</a:t>
            </a:r>
            <a:r>
              <a:rPr lang="en-US" dirty="0"/>
              <a:t> için </a:t>
            </a:r>
            <a:r>
              <a:rPr lang="en-US" dirty="0" err="1"/>
              <a:t>yeterli</a:t>
            </a:r>
            <a:r>
              <a:rPr lang="en-US" dirty="0"/>
              <a:t> </a:t>
            </a:r>
            <a:r>
              <a:rPr lang="en-US" dirty="0" err="1"/>
              <a:t>bilgiye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olmak, herhangi bir tahmin </a:t>
            </a:r>
            <a:r>
              <a:rPr lang="en-US" dirty="0" err="1"/>
              <a:t>modelinin</a:t>
            </a:r>
            <a:r>
              <a:rPr lang="en-US" dirty="0"/>
              <a:t> </a:t>
            </a:r>
            <a:r>
              <a:rPr lang="en-US" dirty="0" err="1"/>
              <a:t>başarılı</a:t>
            </a:r>
            <a:r>
              <a:rPr lang="en-US" dirty="0"/>
              <a:t> bir şekilde </a:t>
            </a:r>
            <a:r>
              <a:rPr lang="en-US" dirty="0" err="1"/>
              <a:t>uygulanması</a:t>
            </a:r>
            <a:r>
              <a:rPr lang="en-US" dirty="0"/>
              <a:t> için </a:t>
            </a:r>
            <a:r>
              <a:rPr lang="en-US" dirty="0" err="1" smtClean="0"/>
              <a:t>önemlidir</a:t>
            </a:r>
            <a:r>
              <a:rPr lang="tr-T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3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Simülasyon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/>
              <a:t>Radyoterapi </a:t>
            </a:r>
            <a:r>
              <a:rPr lang="en-US" dirty="0" err="1"/>
              <a:t>kararı</a:t>
            </a:r>
            <a:r>
              <a:rPr lang="en-US" dirty="0"/>
              <a:t> </a:t>
            </a:r>
            <a:r>
              <a:rPr lang="en-US" dirty="0" err="1"/>
              <a:t>verildikten</a:t>
            </a:r>
            <a:r>
              <a:rPr lang="en-US" dirty="0"/>
              <a:t> sonra </a:t>
            </a:r>
            <a:r>
              <a:rPr lang="en-US" dirty="0" err="1"/>
              <a:t>doğru</a:t>
            </a:r>
            <a:r>
              <a:rPr lang="en-US" dirty="0"/>
              <a:t> </a:t>
            </a:r>
            <a:r>
              <a:rPr lang="en-US" dirty="0" err="1"/>
              <a:t>tedaviyi</a:t>
            </a:r>
            <a:r>
              <a:rPr lang="en-US" dirty="0"/>
              <a:t> </a:t>
            </a:r>
            <a:r>
              <a:rPr lang="en-US" dirty="0" err="1"/>
              <a:t>uygulayabilmek</a:t>
            </a:r>
            <a:r>
              <a:rPr lang="en-US" dirty="0"/>
              <a:t> için iyi bir immobilizasyon ile uygun </a:t>
            </a:r>
            <a:r>
              <a:rPr lang="en-US" dirty="0" err="1"/>
              <a:t>tarama</a:t>
            </a:r>
            <a:r>
              <a:rPr lang="en-US" dirty="0"/>
              <a:t> </a:t>
            </a:r>
            <a:r>
              <a:rPr lang="en-US" dirty="0" err="1"/>
              <a:t>aralığı</a:t>
            </a:r>
            <a:r>
              <a:rPr lang="en-US" dirty="0"/>
              <a:t> ve tedavi alanının iyi </a:t>
            </a:r>
            <a:r>
              <a:rPr lang="en-US" dirty="0" err="1"/>
              <a:t>belirlenmesi</a:t>
            </a:r>
            <a:r>
              <a:rPr lang="en-US" dirty="0"/>
              <a:t> </a:t>
            </a:r>
            <a:r>
              <a:rPr lang="en-US" dirty="0" err="1"/>
              <a:t>önemlidir</a:t>
            </a:r>
            <a:r>
              <a:rPr lang="en-US" dirty="0"/>
              <a:t>. </a:t>
            </a:r>
            <a:endParaRPr lang="tr-TR" dirty="0" smtClean="0"/>
          </a:p>
          <a:p>
            <a:pPr algn="just"/>
            <a:r>
              <a:rPr lang="en-US" dirty="0" err="1" smtClean="0"/>
              <a:t>Simülasyon</a:t>
            </a:r>
            <a:r>
              <a:rPr lang="en-US" dirty="0" smtClean="0"/>
              <a:t> </a:t>
            </a:r>
            <a:r>
              <a:rPr lang="en-US" dirty="0"/>
              <a:t>için </a:t>
            </a:r>
            <a:r>
              <a:rPr lang="en-US" dirty="0" err="1"/>
              <a:t>referans</a:t>
            </a:r>
            <a:r>
              <a:rPr lang="en-US" dirty="0"/>
              <a:t> </a:t>
            </a:r>
            <a:r>
              <a:rPr lang="en-US" dirty="0" err="1"/>
              <a:t>kullanımı</a:t>
            </a:r>
            <a:r>
              <a:rPr lang="en-US" dirty="0"/>
              <a:t>, dolu/boş mesane ve dolu/boş rektum gibi </a:t>
            </a:r>
            <a:r>
              <a:rPr lang="en-US" dirty="0" err="1"/>
              <a:t>ön</a:t>
            </a:r>
            <a:r>
              <a:rPr lang="en-US" dirty="0"/>
              <a:t> </a:t>
            </a:r>
            <a:r>
              <a:rPr lang="en-US" dirty="0" err="1"/>
              <a:t>hazırlıklar</a:t>
            </a:r>
            <a:r>
              <a:rPr lang="en-US" dirty="0"/>
              <a:t>, </a:t>
            </a:r>
            <a:r>
              <a:rPr lang="en-US" dirty="0" err="1"/>
              <a:t>intravenöz</a:t>
            </a:r>
            <a:r>
              <a:rPr lang="en-US" dirty="0"/>
              <a:t> </a:t>
            </a:r>
            <a:r>
              <a:rPr lang="en-US" dirty="0" err="1"/>
              <a:t>kontrast</a:t>
            </a:r>
            <a:r>
              <a:rPr lang="en-US" dirty="0"/>
              <a:t> </a:t>
            </a:r>
            <a:r>
              <a:rPr lang="en-US" dirty="0" err="1"/>
              <a:t>madde</a:t>
            </a:r>
            <a:r>
              <a:rPr lang="en-US" dirty="0"/>
              <a:t> </a:t>
            </a:r>
            <a:r>
              <a:rPr lang="en-US" dirty="0" err="1"/>
              <a:t>uygulanacaksa</a:t>
            </a:r>
            <a:r>
              <a:rPr lang="en-US" dirty="0"/>
              <a:t> </a:t>
            </a:r>
            <a:r>
              <a:rPr lang="en-US" dirty="0" err="1"/>
              <a:t>böbrek</a:t>
            </a:r>
            <a:r>
              <a:rPr lang="en-US" dirty="0"/>
              <a:t> </a:t>
            </a:r>
            <a:r>
              <a:rPr lang="en-US" dirty="0" err="1"/>
              <a:t>fonksiyon</a:t>
            </a:r>
            <a:r>
              <a:rPr lang="en-US" dirty="0"/>
              <a:t> testleri ve </a:t>
            </a:r>
            <a:r>
              <a:rPr lang="en-US" dirty="0" err="1"/>
              <a:t>açlık</a:t>
            </a:r>
            <a:r>
              <a:rPr lang="en-US" dirty="0"/>
              <a:t> </a:t>
            </a:r>
            <a:r>
              <a:rPr lang="en-US" dirty="0" err="1"/>
              <a:t>durumu</a:t>
            </a:r>
            <a:r>
              <a:rPr lang="en-US" dirty="0"/>
              <a:t> gibi </a:t>
            </a:r>
            <a:r>
              <a:rPr lang="en-US" dirty="0" err="1"/>
              <a:t>parametreler</a:t>
            </a:r>
            <a:r>
              <a:rPr lang="en-US" dirty="0"/>
              <a:t> </a:t>
            </a:r>
            <a:r>
              <a:rPr lang="en-US" dirty="0" err="1"/>
              <a:t>öncesinde</a:t>
            </a:r>
            <a:r>
              <a:rPr lang="en-US" dirty="0"/>
              <a:t> </a:t>
            </a:r>
            <a:r>
              <a:rPr lang="en-US" dirty="0" err="1"/>
              <a:t>değerlendirilmelidir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r>
              <a:rPr lang="en-US" dirty="0" smtClean="0"/>
              <a:t> </a:t>
            </a:r>
            <a:r>
              <a:rPr lang="en-US" dirty="0"/>
              <a:t>Klinik </a:t>
            </a:r>
            <a:r>
              <a:rPr lang="en-US" dirty="0" err="1"/>
              <a:t>uygulamada</a:t>
            </a:r>
            <a:r>
              <a:rPr lang="en-US" dirty="0"/>
              <a:t>, </a:t>
            </a:r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tarama</a:t>
            </a:r>
            <a:r>
              <a:rPr lang="en-US" dirty="0"/>
              <a:t> </a:t>
            </a:r>
            <a:r>
              <a:rPr lang="en-US" dirty="0" err="1"/>
              <a:t>aralığı</a:t>
            </a:r>
            <a:r>
              <a:rPr lang="en-US" dirty="0"/>
              <a:t>, </a:t>
            </a:r>
            <a:r>
              <a:rPr lang="en-US" dirty="0" err="1"/>
              <a:t>yetersiz</a:t>
            </a:r>
            <a:r>
              <a:rPr lang="en-US" dirty="0"/>
              <a:t>/</a:t>
            </a:r>
            <a:r>
              <a:rPr lang="en-US" dirty="0" err="1"/>
              <a:t>yanlış</a:t>
            </a:r>
            <a:r>
              <a:rPr lang="en-US" dirty="0"/>
              <a:t> immobilizasyon </a:t>
            </a:r>
            <a:r>
              <a:rPr lang="en-US" dirty="0" err="1"/>
              <a:t>tekniği</a:t>
            </a:r>
            <a:r>
              <a:rPr lang="en-US" dirty="0"/>
              <a:t>, uygun </a:t>
            </a:r>
            <a:r>
              <a:rPr lang="en-US" dirty="0" err="1"/>
              <a:t>olmayan</a:t>
            </a:r>
            <a:r>
              <a:rPr lang="en-US" dirty="0"/>
              <a:t> mesane/ rektum </a:t>
            </a:r>
            <a:r>
              <a:rPr lang="en-US" dirty="0" err="1"/>
              <a:t>içeriği</a:t>
            </a:r>
            <a:r>
              <a:rPr lang="en-US" dirty="0"/>
              <a:t> </a:t>
            </a:r>
            <a:r>
              <a:rPr lang="en-US" dirty="0" err="1"/>
              <a:t>seviyesi</a:t>
            </a:r>
            <a:r>
              <a:rPr lang="en-US" dirty="0"/>
              <a:t> veya </a:t>
            </a:r>
            <a:r>
              <a:rPr lang="en-US" dirty="0" err="1"/>
              <a:t>donanıma</a:t>
            </a:r>
            <a:r>
              <a:rPr lang="en-US" dirty="0"/>
              <a:t> </a:t>
            </a:r>
            <a:r>
              <a:rPr lang="en-US" dirty="0" err="1"/>
              <a:t>bağlı</a:t>
            </a:r>
            <a:r>
              <a:rPr lang="en-US" dirty="0"/>
              <a:t> </a:t>
            </a:r>
            <a:r>
              <a:rPr lang="en-US" dirty="0" err="1"/>
              <a:t>artefaktlar</a:t>
            </a:r>
            <a:r>
              <a:rPr lang="en-US" dirty="0"/>
              <a:t> gibi BT </a:t>
            </a:r>
            <a:r>
              <a:rPr lang="en-US" dirty="0" err="1"/>
              <a:t>simülasyonu</a:t>
            </a:r>
            <a:r>
              <a:rPr lang="en-US" dirty="0"/>
              <a:t> </a:t>
            </a:r>
            <a:r>
              <a:rPr lang="en-US" dirty="0" err="1"/>
              <a:t>sırasındaki</a:t>
            </a:r>
            <a:r>
              <a:rPr lang="en-US" dirty="0"/>
              <a:t> </a:t>
            </a:r>
            <a:r>
              <a:rPr lang="en-US" dirty="0" err="1"/>
              <a:t>eksiklikler</a:t>
            </a:r>
            <a:r>
              <a:rPr lang="en-US" dirty="0"/>
              <a:t> ve </a:t>
            </a:r>
            <a:r>
              <a:rPr lang="en-US" dirty="0" err="1"/>
              <a:t>yanlışlıklar</a:t>
            </a:r>
            <a:r>
              <a:rPr lang="en-US" dirty="0"/>
              <a:t> nedeniyle </a:t>
            </a:r>
            <a:r>
              <a:rPr lang="en-US" dirty="0" err="1"/>
              <a:t>BT’nin</a:t>
            </a:r>
            <a:r>
              <a:rPr lang="en-US" dirty="0"/>
              <a:t> </a:t>
            </a:r>
            <a:r>
              <a:rPr lang="en-US" dirty="0" err="1"/>
              <a:t>tekrarlanması</a:t>
            </a:r>
            <a:r>
              <a:rPr lang="en-US" dirty="0"/>
              <a:t> nadir </a:t>
            </a:r>
            <a:r>
              <a:rPr lang="en-US" dirty="0" err="1" smtClean="0"/>
              <a:t>değildir</a:t>
            </a:r>
            <a:r>
              <a:rPr lang="tr-TR" dirty="0"/>
              <a:t>.</a:t>
            </a:r>
            <a:endParaRPr lang="tr-TR" dirty="0" smtClean="0"/>
          </a:p>
          <a:p>
            <a:pPr algn="just"/>
            <a:r>
              <a:rPr lang="en-US" dirty="0" smtClean="0"/>
              <a:t>MÖ </a:t>
            </a:r>
            <a:r>
              <a:rPr lang="en-US" dirty="0" err="1"/>
              <a:t>algoritmaları</a:t>
            </a:r>
            <a:r>
              <a:rPr lang="en-US" dirty="0"/>
              <a:t> ile bu </a:t>
            </a:r>
            <a:r>
              <a:rPr lang="en-US" dirty="0" err="1"/>
              <a:t>aşamada</a:t>
            </a:r>
            <a:r>
              <a:rPr lang="en-US" dirty="0"/>
              <a:t> da </a:t>
            </a:r>
            <a:r>
              <a:rPr lang="en-US" dirty="0" err="1"/>
              <a:t>yanıtlanabilecek</a:t>
            </a:r>
            <a:r>
              <a:rPr lang="en-US" dirty="0"/>
              <a:t> birçok </a:t>
            </a:r>
            <a:r>
              <a:rPr lang="en-US" dirty="0" err="1"/>
              <a:t>soru</a:t>
            </a:r>
            <a:r>
              <a:rPr lang="en-US" dirty="0"/>
              <a:t> </a:t>
            </a:r>
            <a:r>
              <a:rPr lang="en-US" dirty="0" err="1"/>
              <a:t>vardır</a:t>
            </a:r>
            <a:r>
              <a:rPr lang="en-US" dirty="0"/>
              <a:t>. </a:t>
            </a:r>
            <a:r>
              <a:rPr lang="en-US" dirty="0" err="1"/>
              <a:t>Örneğin</a:t>
            </a:r>
            <a:r>
              <a:rPr lang="en-US" dirty="0"/>
              <a:t>, bu hasta </a:t>
            </a:r>
            <a:r>
              <a:rPr lang="en-US" dirty="0" err="1"/>
              <a:t>intravenöz</a:t>
            </a:r>
            <a:r>
              <a:rPr lang="en-US" dirty="0"/>
              <a:t> </a:t>
            </a:r>
            <a:r>
              <a:rPr lang="en-US" dirty="0" err="1"/>
              <a:t>kontrast</a:t>
            </a:r>
            <a:r>
              <a:rPr lang="en-US" dirty="0"/>
              <a:t> </a:t>
            </a:r>
            <a:r>
              <a:rPr lang="en-US" dirty="0" err="1"/>
              <a:t>madde</a:t>
            </a:r>
            <a:r>
              <a:rPr lang="en-US" dirty="0"/>
              <a:t> </a:t>
            </a:r>
            <a:r>
              <a:rPr lang="en-US" dirty="0" err="1"/>
              <a:t>kullanımından</a:t>
            </a:r>
            <a:r>
              <a:rPr lang="en-US" dirty="0"/>
              <a:t> </a:t>
            </a:r>
            <a:r>
              <a:rPr lang="en-US" dirty="0" err="1"/>
              <a:t>fayda</a:t>
            </a:r>
            <a:r>
              <a:rPr lang="en-US" dirty="0"/>
              <a:t> </a:t>
            </a:r>
            <a:r>
              <a:rPr lang="en-US" dirty="0" err="1"/>
              <a:t>görecek</a:t>
            </a:r>
            <a:r>
              <a:rPr lang="en-US" dirty="0"/>
              <a:t> mi? </a:t>
            </a:r>
            <a:r>
              <a:rPr lang="en-US" dirty="0" err="1"/>
              <a:t>Hangi</a:t>
            </a:r>
            <a:r>
              <a:rPr lang="en-US" dirty="0"/>
              <a:t> immobilizasyon </a:t>
            </a:r>
            <a:r>
              <a:rPr lang="en-US" dirty="0" err="1"/>
              <a:t>tekniği</a:t>
            </a:r>
            <a:r>
              <a:rPr lang="en-US" dirty="0"/>
              <a:t> </a:t>
            </a:r>
            <a:r>
              <a:rPr lang="en-US" dirty="0" err="1"/>
              <a:t>kullanılmalıdır</a:t>
            </a:r>
            <a:r>
              <a:rPr lang="en-US" dirty="0"/>
              <a:t>? </a:t>
            </a:r>
            <a:r>
              <a:rPr lang="en-US" dirty="0" err="1"/>
              <a:t>Dört</a:t>
            </a:r>
            <a:r>
              <a:rPr lang="en-US" dirty="0"/>
              <a:t> </a:t>
            </a:r>
            <a:r>
              <a:rPr lang="en-US" dirty="0" err="1"/>
              <a:t>boyutlu</a:t>
            </a:r>
            <a:r>
              <a:rPr lang="en-US" dirty="0"/>
              <a:t> </a:t>
            </a:r>
            <a:r>
              <a:rPr lang="en-US" dirty="0" err="1"/>
              <a:t>solunum</a:t>
            </a:r>
            <a:r>
              <a:rPr lang="en-US" dirty="0"/>
              <a:t> </a:t>
            </a:r>
            <a:r>
              <a:rPr lang="en-US" dirty="0" err="1"/>
              <a:t>takibi</a:t>
            </a:r>
            <a:r>
              <a:rPr lang="en-US" dirty="0"/>
              <a:t> ile çekilen BT (4DCT) bu hasta için </a:t>
            </a:r>
            <a:r>
              <a:rPr lang="en-US" dirty="0" err="1"/>
              <a:t>faydalı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 mi? Bu gibi </a:t>
            </a:r>
            <a:r>
              <a:rPr lang="en-US" dirty="0" err="1"/>
              <a:t>soruları</a:t>
            </a:r>
            <a:r>
              <a:rPr lang="en-US" dirty="0"/>
              <a:t> </a:t>
            </a:r>
            <a:r>
              <a:rPr lang="en-US" dirty="0" err="1"/>
              <a:t>yanıtlayan</a:t>
            </a:r>
            <a:r>
              <a:rPr lang="en-US" dirty="0"/>
              <a:t> </a:t>
            </a:r>
            <a:r>
              <a:rPr lang="en-US" dirty="0" err="1"/>
              <a:t>algoritmalar</a:t>
            </a:r>
            <a:r>
              <a:rPr lang="en-US" dirty="0"/>
              <a:t> kullanılarak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akışında</a:t>
            </a:r>
            <a:r>
              <a:rPr lang="en-US" dirty="0"/>
              <a:t> </a:t>
            </a:r>
            <a:r>
              <a:rPr lang="en-US" dirty="0" err="1"/>
              <a:t>verimliliği</a:t>
            </a:r>
            <a:r>
              <a:rPr lang="en-US" dirty="0"/>
              <a:t> </a:t>
            </a:r>
            <a:r>
              <a:rPr lang="en-US" dirty="0" err="1"/>
              <a:t>artırmak</a:t>
            </a:r>
            <a:r>
              <a:rPr lang="en-US" dirty="0"/>
              <a:t> </a:t>
            </a:r>
            <a:r>
              <a:rPr lang="en-US" dirty="0" err="1" smtClean="0"/>
              <a:t>mümkündür</a:t>
            </a:r>
            <a:r>
              <a:rPr lang="tr-T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6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Konturlama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272145"/>
            <a:ext cx="6726381" cy="43087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1800" dirty="0"/>
              <a:t>Standart RT uygulama </a:t>
            </a:r>
            <a:r>
              <a:rPr lang="en-US" sz="1800" dirty="0" err="1"/>
              <a:t>sürecinde</a:t>
            </a:r>
            <a:r>
              <a:rPr lang="en-US" sz="1800" dirty="0"/>
              <a:t> planlama </a:t>
            </a:r>
            <a:r>
              <a:rPr lang="en-US" sz="1800" dirty="0" err="1"/>
              <a:t>aşamasında</a:t>
            </a:r>
            <a:r>
              <a:rPr lang="en-US" sz="1800" dirty="0"/>
              <a:t>, </a:t>
            </a:r>
            <a:r>
              <a:rPr lang="en-US" sz="1800" dirty="0" err="1"/>
              <a:t>hedef</a:t>
            </a:r>
            <a:r>
              <a:rPr lang="en-US" sz="1800" dirty="0"/>
              <a:t> hacim ve risk </a:t>
            </a:r>
            <a:r>
              <a:rPr lang="en-US" sz="1800" dirty="0" err="1"/>
              <a:t>altındaki</a:t>
            </a:r>
            <a:r>
              <a:rPr lang="en-US" sz="1800" dirty="0"/>
              <a:t> </a:t>
            </a:r>
            <a:r>
              <a:rPr lang="en-US" sz="1800" dirty="0" err="1"/>
              <a:t>organlar</a:t>
            </a:r>
            <a:r>
              <a:rPr lang="en-US" sz="1800" dirty="0"/>
              <a:t> (OAR), </a:t>
            </a:r>
            <a:r>
              <a:rPr lang="en-US" sz="1800" dirty="0" err="1"/>
              <a:t>radyasyon</a:t>
            </a:r>
            <a:r>
              <a:rPr lang="en-US" sz="1800" dirty="0"/>
              <a:t> </a:t>
            </a:r>
            <a:r>
              <a:rPr lang="en-US" sz="1800" dirty="0" err="1"/>
              <a:t>onkoloğu</a:t>
            </a:r>
            <a:r>
              <a:rPr lang="en-US" sz="1800" dirty="0"/>
              <a:t> tarafından tek </a:t>
            </a:r>
            <a:r>
              <a:rPr lang="en-US" sz="1800" dirty="0" err="1"/>
              <a:t>tek</a:t>
            </a:r>
            <a:r>
              <a:rPr lang="en-US" sz="1800" dirty="0"/>
              <a:t> </a:t>
            </a:r>
            <a:r>
              <a:rPr lang="en-US" sz="1800" dirty="0" err="1"/>
              <a:t>manuel</a:t>
            </a:r>
            <a:r>
              <a:rPr lang="en-US" sz="1800" dirty="0"/>
              <a:t> olarak </a:t>
            </a:r>
            <a:r>
              <a:rPr lang="en-US" sz="1800" dirty="0" err="1"/>
              <a:t>konturlanmaktadır</a:t>
            </a:r>
            <a:r>
              <a:rPr lang="en-US" sz="1800" dirty="0"/>
              <a:t>. </a:t>
            </a:r>
            <a:endParaRPr lang="tr-TR" sz="1800" dirty="0" smtClean="0"/>
          </a:p>
          <a:p>
            <a:pPr algn="just"/>
            <a:r>
              <a:rPr lang="en-US" sz="1800" dirty="0"/>
              <a:t>Bu </a:t>
            </a:r>
            <a:r>
              <a:rPr lang="en-US" sz="1800" dirty="0" err="1"/>
              <a:t>oldukça</a:t>
            </a:r>
            <a:r>
              <a:rPr lang="en-US" sz="1800" dirty="0"/>
              <a:t> zaman alan ve </a:t>
            </a:r>
            <a:r>
              <a:rPr lang="en-US" sz="1800" dirty="0" err="1"/>
              <a:t>kişiler</a:t>
            </a:r>
            <a:r>
              <a:rPr lang="en-US" sz="1800" dirty="0"/>
              <a:t> </a:t>
            </a:r>
            <a:r>
              <a:rPr lang="en-US" sz="1800" dirty="0" err="1"/>
              <a:t>arasında</a:t>
            </a:r>
            <a:r>
              <a:rPr lang="en-US" sz="1800" dirty="0"/>
              <a:t> </a:t>
            </a:r>
            <a:r>
              <a:rPr lang="en-US" sz="1800" dirty="0" err="1"/>
              <a:t>arasında</a:t>
            </a:r>
            <a:r>
              <a:rPr lang="en-US" sz="1800" dirty="0"/>
              <a:t> </a:t>
            </a:r>
            <a:r>
              <a:rPr lang="en-US" sz="1800" dirty="0" err="1"/>
              <a:t>yüksek</a:t>
            </a:r>
            <a:r>
              <a:rPr lang="en-US" sz="1800" dirty="0"/>
              <a:t> </a:t>
            </a:r>
            <a:r>
              <a:rPr lang="en-US" sz="1800" dirty="0" err="1"/>
              <a:t>derecede</a:t>
            </a:r>
            <a:r>
              <a:rPr lang="en-US" sz="1800" dirty="0"/>
              <a:t> </a:t>
            </a:r>
            <a:r>
              <a:rPr lang="en-US" sz="1800" dirty="0" err="1"/>
              <a:t>değişkenliğe</a:t>
            </a:r>
            <a:r>
              <a:rPr lang="en-US" sz="1800" dirty="0"/>
              <a:t> </a:t>
            </a:r>
            <a:r>
              <a:rPr lang="en-US" sz="1800" dirty="0" err="1"/>
              <a:t>neden</a:t>
            </a:r>
            <a:r>
              <a:rPr lang="en-US" sz="1800" dirty="0"/>
              <a:t> </a:t>
            </a:r>
            <a:r>
              <a:rPr lang="en-US" sz="1800" dirty="0" err="1"/>
              <a:t>olabilen</a:t>
            </a:r>
            <a:r>
              <a:rPr lang="en-US" sz="1800" dirty="0"/>
              <a:t> bir </a:t>
            </a:r>
            <a:r>
              <a:rPr lang="en-US" sz="1800" dirty="0" err="1"/>
              <a:t>süreçtir</a:t>
            </a:r>
            <a:r>
              <a:rPr lang="en-US" sz="1800" dirty="0"/>
              <a:t>. </a:t>
            </a:r>
            <a:r>
              <a:rPr lang="en-US" sz="1800" dirty="0" err="1"/>
              <a:t>Dolayısıyla</a:t>
            </a:r>
            <a:r>
              <a:rPr lang="en-US" sz="1800" dirty="0"/>
              <a:t> da tedavi </a:t>
            </a:r>
            <a:r>
              <a:rPr lang="en-US" sz="1800" dirty="0" err="1"/>
              <a:t>planlamasındaki</a:t>
            </a:r>
            <a:r>
              <a:rPr lang="en-US" sz="1800" dirty="0"/>
              <a:t> en büyük </a:t>
            </a:r>
            <a:r>
              <a:rPr lang="en-US" sz="1800" dirty="0" err="1"/>
              <a:t>belirsizlik</a:t>
            </a:r>
            <a:r>
              <a:rPr lang="en-US" sz="1800" dirty="0"/>
              <a:t> </a:t>
            </a:r>
            <a:r>
              <a:rPr lang="en-US" sz="1800" dirty="0" err="1"/>
              <a:t>kaynaklarından</a:t>
            </a:r>
            <a:r>
              <a:rPr lang="en-US" sz="1800" dirty="0"/>
              <a:t> </a:t>
            </a:r>
            <a:r>
              <a:rPr lang="en-US" sz="1800" dirty="0" err="1"/>
              <a:t>birini</a:t>
            </a:r>
            <a:r>
              <a:rPr lang="en-US" sz="1800" dirty="0"/>
              <a:t> </a:t>
            </a:r>
            <a:r>
              <a:rPr lang="en-US" sz="1800" dirty="0" err="1" smtClean="0"/>
              <a:t>oluşturmaktadır</a:t>
            </a:r>
            <a:r>
              <a:rPr lang="tr-TR" sz="1800" dirty="0" smtClean="0"/>
              <a:t>.</a:t>
            </a:r>
          </a:p>
          <a:p>
            <a:pPr algn="just"/>
            <a:r>
              <a:rPr lang="en-US" sz="1800" dirty="0" err="1"/>
              <a:t>Tümör</a:t>
            </a:r>
            <a:r>
              <a:rPr lang="en-US" sz="1800" dirty="0"/>
              <a:t> hacminin </a:t>
            </a:r>
            <a:r>
              <a:rPr lang="en-US" sz="1800" dirty="0" err="1"/>
              <a:t>şekillendirilmesi</a:t>
            </a:r>
            <a:r>
              <a:rPr lang="en-US" sz="1800" dirty="0"/>
              <a:t>, </a:t>
            </a:r>
            <a:r>
              <a:rPr lang="en-US" sz="1800" dirty="0" err="1"/>
              <a:t>farklı</a:t>
            </a:r>
            <a:r>
              <a:rPr lang="en-US" sz="1800" dirty="0"/>
              <a:t> </a:t>
            </a:r>
            <a:r>
              <a:rPr lang="en-US" sz="1800" dirty="0" err="1"/>
              <a:t>şekil</a:t>
            </a:r>
            <a:r>
              <a:rPr lang="en-US" sz="1800" dirty="0"/>
              <a:t>, </a:t>
            </a:r>
            <a:r>
              <a:rPr lang="en-US" sz="1800" dirty="0" err="1"/>
              <a:t>boyut</a:t>
            </a:r>
            <a:r>
              <a:rPr lang="en-US" sz="1800" dirty="0"/>
              <a:t> ve </a:t>
            </a:r>
            <a:r>
              <a:rPr lang="en-US" sz="1800" dirty="0" err="1"/>
              <a:t>lokalizasyon</a:t>
            </a:r>
            <a:r>
              <a:rPr lang="en-US" sz="1800" dirty="0"/>
              <a:t> nedeniyle </a:t>
            </a:r>
            <a:r>
              <a:rPr lang="en-US" sz="1800" dirty="0" err="1"/>
              <a:t>genellikle</a:t>
            </a:r>
            <a:r>
              <a:rPr lang="en-US" sz="1800" dirty="0"/>
              <a:t> daha </a:t>
            </a:r>
            <a:r>
              <a:rPr lang="en-US" sz="1800" dirty="0" err="1"/>
              <a:t>zordur</a:t>
            </a:r>
            <a:r>
              <a:rPr lang="en-US" sz="1800" dirty="0"/>
              <a:t>. </a:t>
            </a:r>
            <a:r>
              <a:rPr lang="en-US" sz="1800" dirty="0" err="1"/>
              <a:t>Tümörlerin</a:t>
            </a:r>
            <a:r>
              <a:rPr lang="en-US" sz="1800" dirty="0"/>
              <a:t> </a:t>
            </a:r>
            <a:r>
              <a:rPr lang="en-US" sz="1800" dirty="0" err="1"/>
              <a:t>lokalizasyonu</a:t>
            </a:r>
            <a:r>
              <a:rPr lang="en-US" sz="1800" dirty="0"/>
              <a:t>, net </a:t>
            </a:r>
            <a:r>
              <a:rPr lang="en-US" sz="1800" dirty="0" err="1"/>
              <a:t>sınırların</a:t>
            </a:r>
            <a:r>
              <a:rPr lang="en-US" sz="1800" dirty="0"/>
              <a:t> </a:t>
            </a:r>
            <a:r>
              <a:rPr lang="en-US" sz="1800" dirty="0" err="1"/>
              <a:t>olmaması</a:t>
            </a:r>
            <a:r>
              <a:rPr lang="en-US" sz="1800" dirty="0"/>
              <a:t> ve </a:t>
            </a:r>
            <a:r>
              <a:rPr lang="en-US" sz="1800" dirty="0" err="1"/>
              <a:t>onkoloğun</a:t>
            </a:r>
            <a:r>
              <a:rPr lang="en-US" sz="1800" dirty="0"/>
              <a:t> bilgi ve </a:t>
            </a:r>
            <a:r>
              <a:rPr lang="en-US" sz="1800" dirty="0" err="1"/>
              <a:t>deneyimine</a:t>
            </a:r>
            <a:r>
              <a:rPr lang="en-US" sz="1800" dirty="0"/>
              <a:t> </a:t>
            </a:r>
            <a:r>
              <a:rPr lang="en-US" sz="1800" dirty="0" err="1"/>
              <a:t>bağımlılık</a:t>
            </a:r>
            <a:r>
              <a:rPr lang="en-US" sz="1800" dirty="0"/>
              <a:t> bu </a:t>
            </a:r>
            <a:r>
              <a:rPr lang="en-US" sz="1800" dirty="0" err="1"/>
              <a:t>aşamayı</a:t>
            </a:r>
            <a:r>
              <a:rPr lang="en-US" sz="1800" dirty="0"/>
              <a:t> </a:t>
            </a:r>
            <a:r>
              <a:rPr lang="en-US" sz="1800" dirty="0" err="1"/>
              <a:t>güçleştirmektedir</a:t>
            </a:r>
            <a:r>
              <a:rPr lang="en-US" sz="1800" dirty="0"/>
              <a:t>. </a:t>
            </a:r>
            <a:endParaRPr lang="tr-TR" sz="1800" dirty="0" smtClean="0"/>
          </a:p>
          <a:p>
            <a:pPr algn="just"/>
            <a:r>
              <a:rPr lang="en-US" sz="1800" dirty="0" smtClean="0"/>
              <a:t>Ancak </a:t>
            </a:r>
            <a:r>
              <a:rPr lang="en-US" sz="1800" dirty="0" err="1"/>
              <a:t>yine</a:t>
            </a:r>
            <a:r>
              <a:rPr lang="en-US" sz="1800" dirty="0"/>
              <a:t> de </a:t>
            </a:r>
            <a:r>
              <a:rPr lang="en-US" sz="1800" dirty="0" err="1"/>
              <a:t>beyin</a:t>
            </a:r>
            <a:r>
              <a:rPr lang="en-US" sz="1800" dirty="0"/>
              <a:t>, meme, </a:t>
            </a:r>
            <a:r>
              <a:rPr lang="en-US" sz="1800" dirty="0" err="1"/>
              <a:t>orofaringeal</a:t>
            </a:r>
            <a:r>
              <a:rPr lang="en-US" sz="1800" dirty="0"/>
              <a:t> ve rektum </a:t>
            </a:r>
            <a:r>
              <a:rPr lang="en-US" sz="1800" dirty="0" err="1"/>
              <a:t>kanserlerinde</a:t>
            </a:r>
            <a:r>
              <a:rPr lang="en-US" sz="1800" dirty="0"/>
              <a:t> </a:t>
            </a:r>
            <a:r>
              <a:rPr lang="en-US" sz="1800" dirty="0" err="1"/>
              <a:t>tümör</a:t>
            </a:r>
            <a:r>
              <a:rPr lang="en-US" sz="1800" dirty="0"/>
              <a:t> </a:t>
            </a:r>
            <a:r>
              <a:rPr lang="en-US" sz="1800" dirty="0" err="1"/>
              <a:t>şekillendirme</a:t>
            </a:r>
            <a:r>
              <a:rPr lang="en-US" sz="1800" dirty="0"/>
              <a:t> </a:t>
            </a:r>
            <a:r>
              <a:rPr lang="en-US" sz="1800" dirty="0" err="1"/>
              <a:t>amacıyla</a:t>
            </a:r>
            <a:r>
              <a:rPr lang="en-US" sz="1800" dirty="0"/>
              <a:t> </a:t>
            </a:r>
            <a:r>
              <a:rPr lang="en-US" sz="1800" dirty="0" err="1"/>
              <a:t>çalışmalar</a:t>
            </a:r>
            <a:r>
              <a:rPr lang="en-US" sz="1800" dirty="0"/>
              <a:t> </a:t>
            </a:r>
            <a:r>
              <a:rPr lang="en-US" sz="1800" dirty="0" err="1" smtClean="0"/>
              <a:t>bulunmaktadır</a:t>
            </a:r>
            <a:r>
              <a:rPr lang="tr-TR" sz="1800" dirty="0"/>
              <a:t>.</a:t>
            </a:r>
            <a:endParaRPr lang="en-US" sz="18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418" y="290946"/>
            <a:ext cx="4211782" cy="258078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055" y="3034145"/>
            <a:ext cx="4100945" cy="382385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264229" cy="189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8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Planlama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6"/>
            <a:ext cx="10328564" cy="2164484"/>
          </a:xfrm>
        </p:spPr>
        <p:txBody>
          <a:bodyPr>
            <a:normAutofit/>
          </a:bodyPr>
          <a:lstStyle/>
          <a:p>
            <a:r>
              <a:rPr lang="en-US" sz="1800" dirty="0"/>
              <a:t>RT </a:t>
            </a:r>
            <a:r>
              <a:rPr lang="en-US" sz="1800" dirty="0" err="1"/>
              <a:t>planlamadaki</a:t>
            </a:r>
            <a:r>
              <a:rPr lang="en-US" sz="1800" dirty="0"/>
              <a:t> </a:t>
            </a:r>
            <a:r>
              <a:rPr lang="en-US" sz="1800" dirty="0" err="1"/>
              <a:t>başarısızlık</a:t>
            </a:r>
            <a:r>
              <a:rPr lang="en-US" sz="1800" dirty="0"/>
              <a:t>, </a:t>
            </a:r>
            <a:r>
              <a:rPr lang="en-US" sz="1800" dirty="0" err="1"/>
              <a:t>tümörün</a:t>
            </a:r>
            <a:r>
              <a:rPr lang="en-US" sz="1800" dirty="0"/>
              <a:t> </a:t>
            </a:r>
            <a:r>
              <a:rPr lang="en-US" sz="1800" dirty="0" err="1"/>
              <a:t>gözden</a:t>
            </a:r>
            <a:r>
              <a:rPr lang="en-US" sz="1800" dirty="0"/>
              <a:t> </a:t>
            </a:r>
            <a:r>
              <a:rPr lang="en-US" sz="1800" dirty="0" err="1"/>
              <a:t>kaçırılması</a:t>
            </a:r>
            <a:r>
              <a:rPr lang="en-US" sz="1800" dirty="0"/>
              <a:t> veya normal </a:t>
            </a:r>
            <a:r>
              <a:rPr lang="en-US" sz="1800" dirty="0" err="1"/>
              <a:t>dokuya</a:t>
            </a:r>
            <a:r>
              <a:rPr lang="en-US" sz="1800" dirty="0"/>
              <a:t> </a:t>
            </a:r>
            <a:r>
              <a:rPr lang="en-US" sz="1800" dirty="0" err="1"/>
              <a:t>yüksek</a:t>
            </a:r>
            <a:r>
              <a:rPr lang="en-US" sz="1800" dirty="0"/>
              <a:t> doz </a:t>
            </a:r>
            <a:r>
              <a:rPr lang="en-US" sz="1800" dirty="0" err="1"/>
              <a:t>radyasyon</a:t>
            </a:r>
            <a:r>
              <a:rPr lang="en-US" sz="1800" dirty="0"/>
              <a:t> </a:t>
            </a:r>
            <a:r>
              <a:rPr lang="en-US" sz="1800" dirty="0" err="1"/>
              <a:t>uygulanması</a:t>
            </a:r>
            <a:r>
              <a:rPr lang="en-US" sz="1800" dirty="0"/>
              <a:t> gibi </a:t>
            </a:r>
            <a:r>
              <a:rPr lang="en-US" sz="1800" dirty="0" err="1"/>
              <a:t>hayatı</a:t>
            </a:r>
            <a:r>
              <a:rPr lang="en-US" sz="1800" dirty="0"/>
              <a:t> </a:t>
            </a:r>
            <a:r>
              <a:rPr lang="en-US" sz="1800" dirty="0" err="1"/>
              <a:t>tehdit</a:t>
            </a:r>
            <a:r>
              <a:rPr lang="en-US" sz="1800" dirty="0"/>
              <a:t> </a:t>
            </a:r>
            <a:r>
              <a:rPr lang="en-US" sz="1800" dirty="0" err="1"/>
              <a:t>eden</a:t>
            </a:r>
            <a:r>
              <a:rPr lang="en-US" sz="1800" dirty="0"/>
              <a:t> </a:t>
            </a:r>
            <a:r>
              <a:rPr lang="en-US" sz="1800" dirty="0" err="1"/>
              <a:t>durumlara</a:t>
            </a:r>
            <a:r>
              <a:rPr lang="en-US" sz="1800" dirty="0"/>
              <a:t> </a:t>
            </a:r>
            <a:r>
              <a:rPr lang="en-US" sz="1800" dirty="0" err="1"/>
              <a:t>neden</a:t>
            </a:r>
            <a:r>
              <a:rPr lang="en-US" sz="1800" dirty="0"/>
              <a:t> </a:t>
            </a:r>
            <a:r>
              <a:rPr lang="en-US" sz="1800" dirty="0" err="1"/>
              <a:t>olabilir</a:t>
            </a:r>
            <a:r>
              <a:rPr lang="en-US" sz="1800" dirty="0"/>
              <a:t>. </a:t>
            </a:r>
            <a:r>
              <a:rPr lang="en-US" sz="1800" dirty="0" err="1"/>
              <a:t>Teknoloji</a:t>
            </a:r>
            <a:r>
              <a:rPr lang="en-US" sz="1800" dirty="0"/>
              <a:t> </a:t>
            </a:r>
            <a:r>
              <a:rPr lang="en-US" sz="1800" dirty="0" err="1"/>
              <a:t>ilerledikçe</a:t>
            </a:r>
            <a:r>
              <a:rPr lang="en-US" sz="1800" dirty="0"/>
              <a:t> </a:t>
            </a:r>
            <a:r>
              <a:rPr lang="en-US" sz="1800" dirty="0" err="1"/>
              <a:t>tümöre</a:t>
            </a:r>
            <a:r>
              <a:rPr lang="en-US" sz="1800" dirty="0"/>
              <a:t> uygulanan </a:t>
            </a:r>
            <a:r>
              <a:rPr lang="en-US" sz="1800" dirty="0" err="1"/>
              <a:t>marj</a:t>
            </a:r>
            <a:r>
              <a:rPr lang="en-US" sz="1800" dirty="0"/>
              <a:t> </a:t>
            </a:r>
            <a:r>
              <a:rPr lang="en-US" sz="1800" dirty="0" err="1"/>
              <a:t>azalmakta</a:t>
            </a:r>
            <a:r>
              <a:rPr lang="en-US" sz="1800" dirty="0"/>
              <a:t>; </a:t>
            </a:r>
            <a:r>
              <a:rPr lang="en-US" sz="1800" dirty="0" err="1"/>
              <a:t>böylece</a:t>
            </a:r>
            <a:r>
              <a:rPr lang="en-US" sz="1800" dirty="0"/>
              <a:t> </a:t>
            </a:r>
            <a:r>
              <a:rPr lang="en-US" sz="1800" dirty="0" err="1"/>
              <a:t>küçük</a:t>
            </a:r>
            <a:r>
              <a:rPr lang="en-US" sz="1800" dirty="0"/>
              <a:t> bir hata </a:t>
            </a:r>
            <a:r>
              <a:rPr lang="en-US" sz="1800" dirty="0" err="1"/>
              <a:t>payıyla</a:t>
            </a:r>
            <a:r>
              <a:rPr lang="en-US" sz="1800" dirty="0"/>
              <a:t> bile </a:t>
            </a:r>
            <a:r>
              <a:rPr lang="en-US" sz="1800" dirty="0" err="1"/>
              <a:t>tümörün</a:t>
            </a:r>
            <a:r>
              <a:rPr lang="en-US" sz="1800" dirty="0"/>
              <a:t> </a:t>
            </a:r>
            <a:r>
              <a:rPr lang="en-US" sz="1800" dirty="0" err="1"/>
              <a:t>gözden</a:t>
            </a:r>
            <a:r>
              <a:rPr lang="en-US" sz="1800" dirty="0"/>
              <a:t> </a:t>
            </a:r>
            <a:r>
              <a:rPr lang="en-US" sz="1800" dirty="0" err="1"/>
              <a:t>kaçırılması</a:t>
            </a:r>
            <a:r>
              <a:rPr lang="en-US" sz="1800" dirty="0"/>
              <a:t> </a:t>
            </a:r>
            <a:r>
              <a:rPr lang="en-US" sz="1800" dirty="0" err="1"/>
              <a:t>riski</a:t>
            </a:r>
            <a:r>
              <a:rPr lang="en-US" sz="1800" dirty="0"/>
              <a:t> </a:t>
            </a:r>
            <a:r>
              <a:rPr lang="en-US" sz="1800" dirty="0" err="1"/>
              <a:t>ortaya</a:t>
            </a:r>
            <a:r>
              <a:rPr lang="en-US" sz="1800" dirty="0"/>
              <a:t> </a:t>
            </a:r>
            <a:r>
              <a:rPr lang="en-US" sz="1800" dirty="0" err="1"/>
              <a:t>çıkmaktadır</a:t>
            </a:r>
            <a:r>
              <a:rPr lang="en-US" sz="1800" dirty="0"/>
              <a:t>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10" y="3657600"/>
            <a:ext cx="6068292" cy="32004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555567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Kalite Kontrol ve Tedavi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3560617"/>
            <a:ext cx="10265229" cy="1853211"/>
          </a:xfrm>
        </p:spPr>
        <p:txBody>
          <a:bodyPr>
            <a:noAutofit/>
          </a:bodyPr>
          <a:lstStyle/>
          <a:p>
            <a:pPr algn="just"/>
            <a:r>
              <a:rPr lang="en-US" sz="1600" dirty="0"/>
              <a:t>Tedavi planlama </a:t>
            </a:r>
            <a:r>
              <a:rPr lang="en-US" sz="1600" dirty="0" err="1"/>
              <a:t>sürecinin</a:t>
            </a:r>
            <a:r>
              <a:rPr lang="en-US" sz="1600" dirty="0"/>
              <a:t> </a:t>
            </a:r>
            <a:r>
              <a:rPr lang="en-US" sz="1600" dirty="0" err="1"/>
              <a:t>tamamlanmasından</a:t>
            </a:r>
            <a:r>
              <a:rPr lang="en-US" sz="1600" dirty="0"/>
              <a:t> sonra </a:t>
            </a:r>
            <a:r>
              <a:rPr lang="en-US" sz="1600" dirty="0" err="1"/>
              <a:t>sıra</a:t>
            </a:r>
            <a:r>
              <a:rPr lang="en-US" sz="1600" dirty="0"/>
              <a:t> kabul edilen </a:t>
            </a:r>
            <a:r>
              <a:rPr lang="en-US" sz="1600" dirty="0" err="1"/>
              <a:t>planın</a:t>
            </a:r>
            <a:r>
              <a:rPr lang="en-US" sz="1600" dirty="0"/>
              <a:t> </a:t>
            </a:r>
            <a:r>
              <a:rPr lang="en-US" sz="1600" dirty="0" err="1"/>
              <a:t>hastaya</a:t>
            </a:r>
            <a:r>
              <a:rPr lang="en-US" sz="1600" dirty="0"/>
              <a:t> </a:t>
            </a:r>
            <a:r>
              <a:rPr lang="en-US" sz="1600" dirty="0" err="1"/>
              <a:t>güvenle</a:t>
            </a:r>
            <a:r>
              <a:rPr lang="en-US" sz="1600" dirty="0"/>
              <a:t> </a:t>
            </a:r>
            <a:r>
              <a:rPr lang="en-US" sz="1600" dirty="0" err="1"/>
              <a:t>uygulanma</a:t>
            </a:r>
            <a:r>
              <a:rPr lang="en-US" sz="1600" dirty="0"/>
              <a:t> </a:t>
            </a:r>
            <a:r>
              <a:rPr lang="en-US" sz="1600" dirty="0" err="1"/>
              <a:t>aşamasındadır</a:t>
            </a:r>
            <a:r>
              <a:rPr lang="en-US" sz="1600" dirty="0"/>
              <a:t>. </a:t>
            </a:r>
            <a:endParaRPr lang="tr-TR" sz="1600" dirty="0" smtClean="0"/>
          </a:p>
          <a:p>
            <a:pPr algn="just"/>
            <a:r>
              <a:rPr lang="en-US" sz="1600" dirty="0"/>
              <a:t>Medikal </a:t>
            </a:r>
            <a:r>
              <a:rPr lang="en-US" sz="1600" dirty="0" err="1"/>
              <a:t>fizik</a:t>
            </a:r>
            <a:r>
              <a:rPr lang="en-US" sz="1600" dirty="0"/>
              <a:t> </a:t>
            </a:r>
            <a:r>
              <a:rPr lang="en-US" sz="1600" dirty="0" err="1" smtClean="0"/>
              <a:t>uzmanları</a:t>
            </a:r>
            <a:r>
              <a:rPr lang="en-US" sz="1600" dirty="0" smtClean="0"/>
              <a:t> </a:t>
            </a:r>
            <a:r>
              <a:rPr lang="en-US" sz="1600" dirty="0" err="1"/>
              <a:t>ayrıntılı</a:t>
            </a:r>
            <a:r>
              <a:rPr lang="en-US" sz="1600" dirty="0"/>
              <a:t> ve </a:t>
            </a:r>
            <a:r>
              <a:rPr lang="en-US" sz="1600" dirty="0" err="1"/>
              <a:t>titiz</a:t>
            </a:r>
            <a:r>
              <a:rPr lang="en-US" sz="1600" dirty="0"/>
              <a:t> </a:t>
            </a:r>
            <a:r>
              <a:rPr lang="en-US" sz="1600" dirty="0" err="1"/>
              <a:t>kalite</a:t>
            </a:r>
            <a:r>
              <a:rPr lang="en-US" sz="1600" dirty="0"/>
              <a:t> kontrol (QA) yöntemleri ile </a:t>
            </a:r>
            <a:r>
              <a:rPr lang="en-US" sz="1600" dirty="0" err="1"/>
              <a:t>reçetelenen</a:t>
            </a:r>
            <a:r>
              <a:rPr lang="en-US" sz="1600" dirty="0"/>
              <a:t> </a:t>
            </a:r>
            <a:r>
              <a:rPr lang="en-US" sz="1600" dirty="0" err="1"/>
              <a:t>radyasyon</a:t>
            </a:r>
            <a:r>
              <a:rPr lang="en-US" sz="1600" dirty="0"/>
              <a:t> </a:t>
            </a:r>
            <a:r>
              <a:rPr lang="en-US" sz="1600" dirty="0" err="1"/>
              <a:t>dozunun</a:t>
            </a:r>
            <a:r>
              <a:rPr lang="en-US" sz="1600" dirty="0"/>
              <a:t> </a:t>
            </a:r>
            <a:r>
              <a:rPr lang="en-US" sz="1600" dirty="0" err="1"/>
              <a:t>güvenli</a:t>
            </a:r>
            <a:r>
              <a:rPr lang="en-US" sz="1600" dirty="0"/>
              <a:t> </a:t>
            </a:r>
            <a:r>
              <a:rPr lang="en-US" sz="1600" dirty="0" smtClean="0"/>
              <a:t>ve</a:t>
            </a:r>
            <a:r>
              <a:rPr lang="tr-TR" sz="1600" dirty="0" smtClean="0"/>
              <a:t> doğru şekilde verilmesini sağlarlar. </a:t>
            </a:r>
            <a:r>
              <a:rPr lang="en-US" sz="1600" dirty="0" smtClean="0"/>
              <a:t> </a:t>
            </a:r>
            <a:endParaRPr lang="tr-TR" sz="1600" dirty="0" smtClean="0"/>
          </a:p>
          <a:p>
            <a:pPr algn="just"/>
            <a:r>
              <a:rPr lang="tr-TR" sz="1600" dirty="0" err="1"/>
              <a:t>Y</a:t>
            </a:r>
            <a:r>
              <a:rPr lang="en-US" sz="1600" dirty="0" err="1" smtClean="0"/>
              <a:t>eni</a:t>
            </a:r>
            <a:r>
              <a:rPr lang="en-US" sz="1600" dirty="0" smtClean="0"/>
              <a:t> </a:t>
            </a:r>
            <a:r>
              <a:rPr lang="en-US" sz="1600" dirty="0" err="1"/>
              <a:t>yaklaşım</a:t>
            </a:r>
            <a:r>
              <a:rPr lang="en-US" sz="1600" dirty="0"/>
              <a:t>, hata </a:t>
            </a:r>
            <a:r>
              <a:rPr lang="en-US" sz="1600" dirty="0" err="1"/>
              <a:t>yapma</a:t>
            </a:r>
            <a:r>
              <a:rPr lang="en-US" sz="1600" dirty="0"/>
              <a:t> </a:t>
            </a:r>
            <a:r>
              <a:rPr lang="en-US" sz="1600" dirty="0" err="1"/>
              <a:t>riski</a:t>
            </a:r>
            <a:r>
              <a:rPr lang="en-US" sz="1600" dirty="0"/>
              <a:t> </a:t>
            </a:r>
            <a:r>
              <a:rPr lang="en-US" sz="1600" dirty="0" err="1"/>
              <a:t>yüksek</a:t>
            </a:r>
            <a:r>
              <a:rPr lang="en-US" sz="1600" dirty="0"/>
              <a:t> </a:t>
            </a:r>
            <a:r>
              <a:rPr lang="en-US" sz="1600" dirty="0" err="1"/>
              <a:t>planlar</a:t>
            </a:r>
            <a:r>
              <a:rPr lang="en-US" sz="1600" dirty="0"/>
              <a:t> </a:t>
            </a:r>
            <a:r>
              <a:rPr lang="en-US" sz="1600" dirty="0" err="1"/>
              <a:t>üzerinde</a:t>
            </a:r>
            <a:r>
              <a:rPr lang="en-US" sz="1600" dirty="0"/>
              <a:t> </a:t>
            </a:r>
            <a:r>
              <a:rPr lang="en-US" sz="1600" dirty="0" err="1"/>
              <a:t>kalite</a:t>
            </a:r>
            <a:r>
              <a:rPr lang="en-US" sz="1600" dirty="0"/>
              <a:t> </a:t>
            </a:r>
            <a:r>
              <a:rPr lang="en-US" sz="1600" dirty="0" err="1"/>
              <a:t>güvenliği</a:t>
            </a:r>
            <a:r>
              <a:rPr lang="en-US" sz="1600" dirty="0"/>
              <a:t> </a:t>
            </a:r>
            <a:r>
              <a:rPr lang="en-US" sz="1600" dirty="0" err="1"/>
              <a:t>kontrollerinin</a:t>
            </a:r>
            <a:r>
              <a:rPr lang="en-US" sz="1600" dirty="0"/>
              <a:t> daha </a:t>
            </a:r>
            <a:r>
              <a:rPr lang="en-US" sz="1600" dirty="0" err="1"/>
              <a:t>hızlı</a:t>
            </a:r>
            <a:r>
              <a:rPr lang="en-US" sz="1600" dirty="0"/>
              <a:t> ve </a:t>
            </a:r>
            <a:r>
              <a:rPr lang="en-US" sz="1600" dirty="0" err="1"/>
              <a:t>titiz</a:t>
            </a:r>
            <a:r>
              <a:rPr lang="en-US" sz="1600" dirty="0"/>
              <a:t> bir şekilde </a:t>
            </a:r>
            <a:r>
              <a:rPr lang="en-US" sz="1600" dirty="0" err="1"/>
              <a:t>gerçekleştirilmesine</a:t>
            </a:r>
            <a:r>
              <a:rPr lang="en-US" sz="1600" dirty="0"/>
              <a:t>, planlama ve QA </a:t>
            </a:r>
            <a:r>
              <a:rPr lang="en-US" sz="1600" dirty="0" err="1"/>
              <a:t>sürecinde</a:t>
            </a:r>
            <a:r>
              <a:rPr lang="en-US" sz="1600" dirty="0"/>
              <a:t> büyük planlama </a:t>
            </a:r>
            <a:r>
              <a:rPr lang="en-US" sz="1600" dirty="0" err="1"/>
              <a:t>hatalarını</a:t>
            </a:r>
            <a:r>
              <a:rPr lang="en-US" sz="1600" dirty="0"/>
              <a:t> erken </a:t>
            </a:r>
            <a:r>
              <a:rPr lang="en-US" sz="1600" dirty="0" err="1"/>
              <a:t>tespit</a:t>
            </a:r>
            <a:r>
              <a:rPr lang="en-US" sz="1600" dirty="0"/>
              <a:t> </a:t>
            </a:r>
            <a:r>
              <a:rPr lang="en-US" sz="1600" dirty="0" err="1"/>
              <a:t>ederek</a:t>
            </a:r>
            <a:r>
              <a:rPr lang="en-US" sz="1600" dirty="0"/>
              <a:t> tedavi </a:t>
            </a:r>
            <a:r>
              <a:rPr lang="en-US" sz="1600" dirty="0" err="1" smtClean="0"/>
              <a:t>gecikmelerini</a:t>
            </a:r>
            <a:r>
              <a:rPr lang="en-US" sz="1600" dirty="0" smtClean="0"/>
              <a:t> </a:t>
            </a:r>
            <a:r>
              <a:rPr lang="en-US" sz="1600" dirty="0" err="1"/>
              <a:t>önlemesine</a:t>
            </a:r>
            <a:r>
              <a:rPr lang="en-US" sz="1600" dirty="0"/>
              <a:t> </a:t>
            </a:r>
            <a:r>
              <a:rPr lang="en-US" sz="1600" dirty="0" err="1" smtClean="0"/>
              <a:t>yarayabilir</a:t>
            </a:r>
            <a:r>
              <a:rPr lang="en-US" sz="1600" dirty="0" smtClean="0"/>
              <a:t>.</a:t>
            </a:r>
            <a:endParaRPr lang="tr-TR" sz="1600" dirty="0"/>
          </a:p>
          <a:p>
            <a:pPr algn="just"/>
            <a:r>
              <a:rPr lang="en-US" sz="1600" dirty="0" err="1" smtClean="0"/>
              <a:t>Linak</a:t>
            </a:r>
            <a:r>
              <a:rPr lang="en-US" sz="1600" dirty="0" smtClean="0"/>
              <a:t> </a:t>
            </a:r>
            <a:r>
              <a:rPr lang="en-US" sz="1600" dirty="0" err="1"/>
              <a:t>performansını</a:t>
            </a:r>
            <a:r>
              <a:rPr lang="en-US" sz="1600" dirty="0"/>
              <a:t> </a:t>
            </a:r>
            <a:r>
              <a:rPr lang="en-US" sz="1600" dirty="0" err="1"/>
              <a:t>yakından</a:t>
            </a:r>
            <a:r>
              <a:rPr lang="en-US" sz="1600" dirty="0"/>
              <a:t> </a:t>
            </a:r>
            <a:r>
              <a:rPr lang="en-US" sz="1600" dirty="0" err="1" smtClean="0"/>
              <a:t>izle</a:t>
            </a:r>
            <a:r>
              <a:rPr lang="tr-TR" sz="1600" dirty="0" smtClean="0"/>
              <a:t>yen</a:t>
            </a:r>
            <a:r>
              <a:rPr lang="tr-TR" sz="1600" dirty="0" smtClean="0"/>
              <a:t>, </a:t>
            </a:r>
            <a:r>
              <a:rPr lang="en-US" sz="1600" dirty="0" smtClean="0"/>
              <a:t>hasta </a:t>
            </a:r>
            <a:r>
              <a:rPr lang="en-US" sz="1600" dirty="0" err="1"/>
              <a:t>güvenliğinin</a:t>
            </a:r>
            <a:r>
              <a:rPr lang="en-US" sz="1600" dirty="0"/>
              <a:t> ve </a:t>
            </a:r>
            <a:r>
              <a:rPr lang="en-US" sz="1600" dirty="0" err="1"/>
              <a:t>bakım</a:t>
            </a:r>
            <a:r>
              <a:rPr lang="en-US" sz="1600" dirty="0"/>
              <a:t> </a:t>
            </a:r>
            <a:r>
              <a:rPr lang="en-US" sz="1600" dirty="0" err="1"/>
              <a:t>kalitesinin</a:t>
            </a:r>
            <a:r>
              <a:rPr lang="en-US" sz="1600" dirty="0"/>
              <a:t> </a:t>
            </a:r>
            <a:r>
              <a:rPr lang="en-US" sz="1600" dirty="0" err="1"/>
              <a:t>sürekli</a:t>
            </a:r>
            <a:r>
              <a:rPr lang="en-US" sz="1600" dirty="0"/>
              <a:t> </a:t>
            </a:r>
            <a:r>
              <a:rPr lang="en-US" sz="1600" dirty="0" err="1"/>
              <a:t>iyileştirilmesi</a:t>
            </a:r>
            <a:r>
              <a:rPr lang="en-US" sz="1600" dirty="0"/>
              <a:t> için </a:t>
            </a:r>
            <a:r>
              <a:rPr lang="en-US" sz="1600" dirty="0" err="1"/>
              <a:t>kritik</a:t>
            </a:r>
            <a:r>
              <a:rPr lang="en-US" sz="1600" dirty="0"/>
              <a:t> </a:t>
            </a:r>
            <a:r>
              <a:rPr lang="en-US" sz="1600" dirty="0" err="1"/>
              <a:t>öneme</a:t>
            </a:r>
            <a:r>
              <a:rPr lang="en-US" sz="1600" dirty="0"/>
              <a:t> </a:t>
            </a:r>
            <a:r>
              <a:rPr lang="tr-TR" sz="1600" dirty="0" smtClean="0"/>
              <a:t>ait algoritmalar </a:t>
            </a:r>
            <a:r>
              <a:rPr lang="tr-TR" sz="1600" dirty="0" smtClean="0"/>
              <a:t>geliştirilmektedir.</a:t>
            </a:r>
            <a:endParaRPr lang="en-US" sz="16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0686"/>
            <a:ext cx="3394364" cy="82731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782" y="6030686"/>
            <a:ext cx="3408218" cy="82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80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Tedavi Uygulanması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Bir diğer </a:t>
            </a:r>
            <a:r>
              <a:rPr lang="en-US" dirty="0" err="1"/>
              <a:t>kullanılabilecek</a:t>
            </a:r>
            <a:r>
              <a:rPr lang="en-US" dirty="0"/>
              <a:t> uygulama alanı da </a:t>
            </a:r>
            <a:r>
              <a:rPr lang="en-US" dirty="0" err="1"/>
              <a:t>küçük</a:t>
            </a:r>
            <a:r>
              <a:rPr lang="en-US" dirty="0"/>
              <a:t> </a:t>
            </a:r>
            <a:r>
              <a:rPr lang="en-US" dirty="0" err="1"/>
              <a:t>hücreli</a:t>
            </a:r>
            <a:r>
              <a:rPr lang="en-US" dirty="0"/>
              <a:t> </a:t>
            </a:r>
            <a:r>
              <a:rPr lang="en-US" dirty="0" err="1"/>
              <a:t>akciğer</a:t>
            </a:r>
            <a:r>
              <a:rPr lang="en-US" dirty="0"/>
              <a:t> kanseri veya HPV </a:t>
            </a:r>
            <a:r>
              <a:rPr lang="en-US" dirty="0" err="1"/>
              <a:t>pozitif</a:t>
            </a:r>
            <a:r>
              <a:rPr lang="en-US" dirty="0"/>
              <a:t> </a:t>
            </a:r>
            <a:r>
              <a:rPr lang="en-US" dirty="0" err="1"/>
              <a:t>skuamöz</a:t>
            </a:r>
            <a:r>
              <a:rPr lang="en-US" dirty="0"/>
              <a:t> </a:t>
            </a:r>
            <a:r>
              <a:rPr lang="en-US" dirty="0" err="1"/>
              <a:t>hücreli</a:t>
            </a:r>
            <a:r>
              <a:rPr lang="en-US" dirty="0"/>
              <a:t> </a:t>
            </a:r>
            <a:r>
              <a:rPr lang="en-US" dirty="0" err="1"/>
              <a:t>karsinom</a:t>
            </a:r>
            <a:r>
              <a:rPr lang="en-US" dirty="0"/>
              <a:t> gibi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yanıt</a:t>
            </a:r>
            <a:r>
              <a:rPr lang="en-US" dirty="0"/>
              <a:t> </a:t>
            </a:r>
            <a:r>
              <a:rPr lang="en-US" dirty="0" err="1"/>
              <a:t>veren</a:t>
            </a:r>
            <a:r>
              <a:rPr lang="en-US" dirty="0"/>
              <a:t>, </a:t>
            </a:r>
            <a:r>
              <a:rPr lang="en-US" dirty="0" err="1"/>
              <a:t>tümör</a:t>
            </a:r>
            <a:r>
              <a:rPr lang="en-US" dirty="0"/>
              <a:t> hacminin tedavi </a:t>
            </a:r>
            <a:r>
              <a:rPr lang="en-US" dirty="0" err="1"/>
              <a:t>sırasında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küçüldüğü</a:t>
            </a:r>
            <a:r>
              <a:rPr lang="en-US" dirty="0"/>
              <a:t> ve </a:t>
            </a:r>
            <a:r>
              <a:rPr lang="en-US" dirty="0" err="1"/>
              <a:t>gereksiz</a:t>
            </a:r>
            <a:r>
              <a:rPr lang="en-US" dirty="0"/>
              <a:t> doku </a:t>
            </a:r>
            <a:r>
              <a:rPr lang="en-US" dirty="0" err="1"/>
              <a:t>ışınlanmasının</a:t>
            </a:r>
            <a:r>
              <a:rPr lang="en-US" dirty="0"/>
              <a:t> </a:t>
            </a:r>
            <a:r>
              <a:rPr lang="en-US" dirty="0" err="1"/>
              <a:t>olabileceği</a:t>
            </a:r>
            <a:r>
              <a:rPr lang="en-US" dirty="0"/>
              <a:t> </a:t>
            </a:r>
            <a:r>
              <a:rPr lang="en-US" dirty="0" err="1"/>
              <a:t>tümör</a:t>
            </a:r>
            <a:r>
              <a:rPr lang="en-US" dirty="0"/>
              <a:t> </a:t>
            </a:r>
            <a:r>
              <a:rPr lang="en-US" dirty="0" err="1"/>
              <a:t>grubundadır</a:t>
            </a:r>
            <a:r>
              <a:rPr lang="en-US" dirty="0"/>
              <a:t>. </a:t>
            </a:r>
            <a:r>
              <a:rPr lang="en-US" dirty="0" err="1"/>
              <a:t>Bunun</a:t>
            </a:r>
            <a:r>
              <a:rPr lang="en-US" dirty="0"/>
              <a:t> </a:t>
            </a:r>
            <a:r>
              <a:rPr lang="en-US" dirty="0" err="1"/>
              <a:t>dışında</a:t>
            </a:r>
            <a:r>
              <a:rPr lang="en-US" dirty="0"/>
              <a:t> tedavi </a:t>
            </a:r>
            <a:r>
              <a:rPr lang="en-US" dirty="0" err="1"/>
              <a:t>esnasında</a:t>
            </a:r>
            <a:r>
              <a:rPr lang="en-US" dirty="0"/>
              <a:t> hastaların kilo </a:t>
            </a:r>
            <a:r>
              <a:rPr lang="en-US" dirty="0" err="1"/>
              <a:t>kaybı</a:t>
            </a:r>
            <a:r>
              <a:rPr lang="en-US" dirty="0"/>
              <a:t> da </a:t>
            </a:r>
            <a:r>
              <a:rPr lang="en-US" dirty="0" err="1"/>
              <a:t>tedavinin</a:t>
            </a:r>
            <a:r>
              <a:rPr lang="en-US" dirty="0"/>
              <a:t> </a:t>
            </a:r>
            <a:r>
              <a:rPr lang="en-US" dirty="0" err="1"/>
              <a:t>doğruluğunu</a:t>
            </a:r>
            <a:r>
              <a:rPr lang="en-US" dirty="0"/>
              <a:t> </a:t>
            </a:r>
            <a:r>
              <a:rPr lang="en-US" dirty="0" err="1"/>
              <a:t>etkileyebilir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r>
              <a:rPr lang="en-US" dirty="0" err="1" smtClean="0"/>
              <a:t>Adaptif</a:t>
            </a:r>
            <a:r>
              <a:rPr lang="en-US" dirty="0" smtClean="0"/>
              <a:t> </a:t>
            </a:r>
            <a:r>
              <a:rPr lang="en-US" dirty="0"/>
              <a:t>planlama bu gibi durumlarda hastanın </a:t>
            </a:r>
            <a:r>
              <a:rPr lang="en-US" dirty="0" err="1"/>
              <a:t>dinamik</a:t>
            </a:r>
            <a:r>
              <a:rPr lang="en-US" dirty="0"/>
              <a:t> </a:t>
            </a:r>
            <a:r>
              <a:rPr lang="en-US" dirty="0" err="1"/>
              <a:t>anatomisine</a:t>
            </a:r>
            <a:r>
              <a:rPr lang="en-US" dirty="0"/>
              <a:t> tam olarak </a:t>
            </a:r>
            <a:r>
              <a:rPr lang="en-US" dirty="0" err="1"/>
              <a:t>uyarlama</a:t>
            </a:r>
            <a:r>
              <a:rPr lang="en-US" dirty="0"/>
              <a:t> </a:t>
            </a:r>
            <a:r>
              <a:rPr lang="en-US" dirty="0" err="1"/>
              <a:t>potansiyeline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bir </a:t>
            </a: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alanıdır</a:t>
            </a:r>
            <a:r>
              <a:rPr lang="en-US" dirty="0"/>
              <a:t> Hastanın </a:t>
            </a:r>
            <a:r>
              <a:rPr lang="en-US" sz="1800" dirty="0"/>
              <a:t>tedavi öncesi pozisyonu gibi </a:t>
            </a:r>
            <a:r>
              <a:rPr lang="en-US" sz="1800" dirty="0" err="1"/>
              <a:t>çevrimiçi</a:t>
            </a:r>
            <a:r>
              <a:rPr lang="en-US" sz="1800" dirty="0"/>
              <a:t> </a:t>
            </a:r>
            <a:r>
              <a:rPr lang="en-US" sz="1800" dirty="0" err="1"/>
              <a:t>faktörlerin</a:t>
            </a:r>
            <a:r>
              <a:rPr lang="en-US" sz="1800" dirty="0"/>
              <a:t> </a:t>
            </a:r>
            <a:r>
              <a:rPr lang="en-US" sz="1800" dirty="0" err="1"/>
              <a:t>yanı</a:t>
            </a:r>
            <a:r>
              <a:rPr lang="en-US" sz="1800" dirty="0"/>
              <a:t> </a:t>
            </a:r>
            <a:r>
              <a:rPr lang="en-US" sz="1800" dirty="0" err="1"/>
              <a:t>sıra</a:t>
            </a:r>
            <a:r>
              <a:rPr lang="en-US" sz="1800" dirty="0"/>
              <a:t> </a:t>
            </a:r>
            <a:r>
              <a:rPr lang="en-US" sz="1800" dirty="0" err="1"/>
              <a:t>anatomik</a:t>
            </a:r>
            <a:r>
              <a:rPr lang="en-US" sz="1800" dirty="0"/>
              <a:t> </a:t>
            </a:r>
            <a:r>
              <a:rPr lang="en-US" sz="1800" dirty="0" err="1"/>
              <a:t>değişiklikler</a:t>
            </a:r>
            <a:r>
              <a:rPr lang="en-US" sz="1800" dirty="0"/>
              <a:t> ve tedaviye </a:t>
            </a:r>
            <a:r>
              <a:rPr lang="en-US" sz="1800" dirty="0" err="1"/>
              <a:t>yanıtla</a:t>
            </a:r>
            <a:r>
              <a:rPr lang="en-US" sz="1800" dirty="0"/>
              <a:t> </a:t>
            </a:r>
            <a:r>
              <a:rPr lang="en-US" sz="1800" dirty="0" err="1"/>
              <a:t>ilgili</a:t>
            </a:r>
            <a:r>
              <a:rPr lang="en-US" sz="1800" dirty="0"/>
              <a:t> daha </a:t>
            </a:r>
            <a:r>
              <a:rPr lang="en-US" sz="1800" dirty="0" err="1"/>
              <a:t>uzun</a:t>
            </a:r>
            <a:r>
              <a:rPr lang="en-US" sz="1800" dirty="0"/>
              <a:t> </a:t>
            </a:r>
            <a:r>
              <a:rPr lang="en-US" sz="1800" dirty="0" err="1"/>
              <a:t>vadeli</a:t>
            </a:r>
            <a:r>
              <a:rPr lang="en-US" sz="1800" dirty="0"/>
              <a:t> </a:t>
            </a:r>
            <a:r>
              <a:rPr lang="en-US" sz="1800" dirty="0" err="1"/>
              <a:t>faktörlerin</a:t>
            </a:r>
            <a:r>
              <a:rPr lang="en-US" sz="1800" dirty="0"/>
              <a:t> bir </a:t>
            </a:r>
            <a:r>
              <a:rPr lang="en-US" sz="1800" dirty="0" err="1"/>
              <a:t>sonucu</a:t>
            </a:r>
            <a:r>
              <a:rPr lang="en-US" sz="1800" dirty="0"/>
              <a:t> olarak da </a:t>
            </a:r>
            <a:r>
              <a:rPr lang="en-US" sz="1800" dirty="0" err="1"/>
              <a:t>ayarlamalar</a:t>
            </a:r>
            <a:r>
              <a:rPr lang="en-US" sz="1800" dirty="0"/>
              <a:t> </a:t>
            </a:r>
            <a:r>
              <a:rPr lang="en-US" sz="1800" dirty="0" err="1"/>
              <a:t>yapmak</a:t>
            </a:r>
            <a:r>
              <a:rPr lang="en-US" sz="1800" dirty="0"/>
              <a:t> gerekmektedir. </a:t>
            </a:r>
            <a:endParaRPr lang="tr-TR" sz="1800" dirty="0" smtClean="0"/>
          </a:p>
          <a:p>
            <a:pPr algn="just"/>
            <a:r>
              <a:rPr lang="en-US" sz="1800" dirty="0" smtClean="0"/>
              <a:t>MÖ </a:t>
            </a:r>
            <a:r>
              <a:rPr lang="en-US" sz="1800" dirty="0" err="1"/>
              <a:t>yeniden</a:t>
            </a:r>
            <a:r>
              <a:rPr lang="en-US" sz="1800" dirty="0"/>
              <a:t> planlama </a:t>
            </a:r>
            <a:r>
              <a:rPr lang="en-US" sz="1800" dirty="0" err="1"/>
              <a:t>yani</a:t>
            </a:r>
            <a:r>
              <a:rPr lang="en-US" sz="1800" dirty="0"/>
              <a:t> </a:t>
            </a:r>
            <a:r>
              <a:rPr lang="en-US" sz="1800" dirty="0" err="1"/>
              <a:t>adaptif</a:t>
            </a:r>
            <a:r>
              <a:rPr lang="en-US" sz="1800" dirty="0"/>
              <a:t> RT için </a:t>
            </a:r>
            <a:r>
              <a:rPr lang="en-US" sz="1800" dirty="0" err="1"/>
              <a:t>aday</a:t>
            </a:r>
            <a:r>
              <a:rPr lang="en-US" sz="1800" dirty="0"/>
              <a:t> hastaların </a:t>
            </a:r>
            <a:r>
              <a:rPr lang="en-US" sz="1800" dirty="0" err="1"/>
              <a:t>tanımlanmasında</a:t>
            </a:r>
            <a:r>
              <a:rPr lang="en-US" sz="1800" dirty="0"/>
              <a:t> da </a:t>
            </a:r>
            <a:r>
              <a:rPr lang="en-US" sz="1800" dirty="0" err="1"/>
              <a:t>kullanılmıştır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algn="just"/>
            <a:r>
              <a:rPr lang="en-US" sz="1800" dirty="0" smtClean="0"/>
              <a:t> </a:t>
            </a:r>
            <a:r>
              <a:rPr lang="en-US" sz="1800" dirty="0" err="1"/>
              <a:t>Fraksiyonel</a:t>
            </a:r>
            <a:r>
              <a:rPr lang="en-US" sz="1800" dirty="0"/>
              <a:t> RT </a:t>
            </a:r>
            <a:r>
              <a:rPr lang="en-US" sz="1800" dirty="0" err="1"/>
              <a:t>sırasında</a:t>
            </a:r>
            <a:r>
              <a:rPr lang="en-US" sz="1800" dirty="0"/>
              <a:t> </a:t>
            </a:r>
            <a:r>
              <a:rPr lang="en-US" sz="1800" dirty="0" err="1"/>
              <a:t>güncel</a:t>
            </a:r>
            <a:r>
              <a:rPr lang="en-US" sz="1800" dirty="0"/>
              <a:t> </a:t>
            </a:r>
            <a:r>
              <a:rPr lang="en-US" sz="1800" dirty="0" err="1"/>
              <a:t>planlardan</a:t>
            </a:r>
            <a:r>
              <a:rPr lang="en-US" sz="1800" dirty="0"/>
              <a:t> en fazla </a:t>
            </a:r>
            <a:r>
              <a:rPr lang="en-US" sz="1800" dirty="0" err="1"/>
              <a:t>fayda</a:t>
            </a:r>
            <a:r>
              <a:rPr lang="en-US" sz="1800" dirty="0"/>
              <a:t> </a:t>
            </a:r>
            <a:r>
              <a:rPr lang="en-US" sz="1800" dirty="0" err="1"/>
              <a:t>görecek</a:t>
            </a:r>
            <a:r>
              <a:rPr lang="en-US" sz="1800" dirty="0"/>
              <a:t> </a:t>
            </a:r>
            <a:r>
              <a:rPr lang="en-US" sz="1800" dirty="0" err="1"/>
              <a:t>hastaları</a:t>
            </a:r>
            <a:r>
              <a:rPr lang="en-US" sz="1800" dirty="0"/>
              <a:t> </a:t>
            </a:r>
            <a:r>
              <a:rPr lang="en-US" sz="1800" dirty="0" err="1"/>
              <a:t>anatomik</a:t>
            </a:r>
            <a:r>
              <a:rPr lang="en-US" sz="1800" dirty="0"/>
              <a:t> ve </a:t>
            </a:r>
            <a:r>
              <a:rPr lang="en-US" sz="1800" dirty="0" err="1"/>
              <a:t>dozimetrik</a:t>
            </a:r>
            <a:r>
              <a:rPr lang="en-US" sz="1800" dirty="0"/>
              <a:t> </a:t>
            </a:r>
            <a:r>
              <a:rPr lang="en-US" sz="1800" dirty="0" err="1"/>
              <a:t>varyasyonlara</a:t>
            </a:r>
            <a:r>
              <a:rPr lang="en-US" sz="1800" dirty="0"/>
              <a:t> (</a:t>
            </a:r>
            <a:r>
              <a:rPr lang="en-US" sz="1800" dirty="0" err="1"/>
              <a:t>tümör</a:t>
            </a:r>
            <a:r>
              <a:rPr lang="en-US" sz="1800" dirty="0"/>
              <a:t> </a:t>
            </a:r>
            <a:r>
              <a:rPr lang="en-US" sz="1800" dirty="0" err="1"/>
              <a:t>küçülmesi</a:t>
            </a:r>
            <a:r>
              <a:rPr lang="en-US" sz="1800" dirty="0"/>
              <a:t>, hasta </a:t>
            </a:r>
            <a:r>
              <a:rPr lang="en-US" sz="1800" dirty="0" err="1"/>
              <a:t>zayıflaması</a:t>
            </a:r>
            <a:r>
              <a:rPr lang="en-US" sz="1800" dirty="0"/>
              <a:t>, </a:t>
            </a:r>
            <a:r>
              <a:rPr lang="en-US" sz="1800" dirty="0" err="1"/>
              <a:t>ödem</a:t>
            </a:r>
            <a:r>
              <a:rPr lang="en-US" sz="1800" dirty="0"/>
              <a:t> vb.) göre tahmin </a:t>
            </a:r>
            <a:r>
              <a:rPr lang="en-US" sz="1800" dirty="0" err="1"/>
              <a:t>etmek</a:t>
            </a:r>
            <a:r>
              <a:rPr lang="en-US" sz="1800" dirty="0"/>
              <a:t> için </a:t>
            </a:r>
            <a:r>
              <a:rPr lang="en-US" sz="1800" dirty="0" err="1"/>
              <a:t>sınıflandırıcılar</a:t>
            </a:r>
            <a:r>
              <a:rPr lang="en-US" sz="1800" dirty="0"/>
              <a:t> ve </a:t>
            </a:r>
            <a:r>
              <a:rPr lang="en-US" sz="1800" dirty="0" err="1"/>
              <a:t>kümeleme</a:t>
            </a:r>
            <a:r>
              <a:rPr lang="en-US" sz="1800" dirty="0"/>
              <a:t> </a:t>
            </a:r>
            <a:r>
              <a:rPr lang="en-US" sz="1800" dirty="0" err="1"/>
              <a:t>algoritmaları</a:t>
            </a:r>
            <a:r>
              <a:rPr lang="en-US" sz="1800" dirty="0"/>
              <a:t> </a:t>
            </a:r>
            <a:r>
              <a:rPr lang="en-US" sz="1800" dirty="0" err="1" smtClean="0"/>
              <a:t>geliştirilmiştir</a:t>
            </a:r>
            <a:r>
              <a:rPr lang="tr-TR" sz="1800" dirty="0" smtClean="0"/>
              <a:t>.</a:t>
            </a:r>
          </a:p>
          <a:p>
            <a:pPr algn="just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8924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 Yanıtı-</a:t>
            </a:r>
            <a:r>
              <a:rPr lang="tr-TR" dirty="0" err="1" smtClean="0"/>
              <a:t>Toksisite</a:t>
            </a:r>
            <a:r>
              <a:rPr lang="tr-TR" dirty="0" smtClean="0"/>
              <a:t> Tahmini-</a:t>
            </a:r>
            <a:r>
              <a:rPr lang="tr-TR" dirty="0" err="1" smtClean="0"/>
              <a:t>Sağkalım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1800" dirty="0" err="1"/>
              <a:t>Tümör</a:t>
            </a:r>
            <a:r>
              <a:rPr lang="en-US" sz="1800" dirty="0"/>
              <a:t> </a:t>
            </a:r>
            <a:r>
              <a:rPr lang="en-US" sz="1800" dirty="0" err="1"/>
              <a:t>histopatolojisindeki</a:t>
            </a:r>
            <a:r>
              <a:rPr lang="en-US" sz="1800" dirty="0"/>
              <a:t> </a:t>
            </a:r>
            <a:r>
              <a:rPr lang="en-US" sz="1800" dirty="0" err="1"/>
              <a:t>çeşitlilikler</a:t>
            </a:r>
            <a:r>
              <a:rPr lang="en-US" sz="1800" dirty="0"/>
              <a:t>, </a:t>
            </a:r>
            <a:r>
              <a:rPr lang="en-US" sz="1800" dirty="0" err="1"/>
              <a:t>radyasyona</a:t>
            </a:r>
            <a:r>
              <a:rPr lang="en-US" sz="1800" dirty="0"/>
              <a:t> normal </a:t>
            </a:r>
            <a:r>
              <a:rPr lang="en-US" sz="1800" dirty="0" err="1"/>
              <a:t>dokunun</a:t>
            </a:r>
            <a:r>
              <a:rPr lang="en-US" sz="1800" dirty="0"/>
              <a:t> </a:t>
            </a:r>
            <a:r>
              <a:rPr lang="en-US" sz="1800" dirty="0" err="1"/>
              <a:t>cevabı</a:t>
            </a:r>
            <a:r>
              <a:rPr lang="en-US" sz="1800" dirty="0"/>
              <a:t>, </a:t>
            </a:r>
            <a:r>
              <a:rPr lang="en-US" sz="1800" dirty="0" err="1"/>
              <a:t>anatomideki</a:t>
            </a:r>
            <a:r>
              <a:rPr lang="en-US" sz="1800" dirty="0"/>
              <a:t> </a:t>
            </a:r>
            <a:r>
              <a:rPr lang="en-US" sz="1800" dirty="0" err="1"/>
              <a:t>varyasyonlar</a:t>
            </a:r>
            <a:r>
              <a:rPr lang="en-US" sz="1800" dirty="0"/>
              <a:t>, </a:t>
            </a:r>
            <a:r>
              <a:rPr lang="en-US" sz="1800" dirty="0" err="1"/>
              <a:t>hedef</a:t>
            </a:r>
            <a:r>
              <a:rPr lang="en-US" sz="1800" dirty="0"/>
              <a:t> </a:t>
            </a:r>
            <a:r>
              <a:rPr lang="en-US" sz="1800" dirty="0" err="1"/>
              <a:t>hacmin</a:t>
            </a:r>
            <a:r>
              <a:rPr lang="en-US" sz="1800" dirty="0"/>
              <a:t> </a:t>
            </a:r>
            <a:r>
              <a:rPr lang="en-US" sz="1800" dirty="0" err="1"/>
              <a:t>göreceli</a:t>
            </a:r>
            <a:r>
              <a:rPr lang="en-US" sz="1800" dirty="0"/>
              <a:t> </a:t>
            </a:r>
            <a:r>
              <a:rPr lang="en-US" sz="1800" dirty="0" err="1"/>
              <a:t>konumu</a:t>
            </a:r>
            <a:r>
              <a:rPr lang="en-US" sz="1800" dirty="0"/>
              <a:t> ve </a:t>
            </a:r>
            <a:r>
              <a:rPr lang="en-US" sz="1800" dirty="0" err="1"/>
              <a:t>boyutu</a:t>
            </a:r>
            <a:r>
              <a:rPr lang="en-US" sz="1800" dirty="0"/>
              <a:t>, </a:t>
            </a:r>
            <a:r>
              <a:rPr lang="en-US" sz="1800" dirty="0" err="1"/>
              <a:t>dokuların</a:t>
            </a:r>
            <a:r>
              <a:rPr lang="en-US" sz="1800" dirty="0"/>
              <a:t> </a:t>
            </a:r>
            <a:r>
              <a:rPr lang="en-US" sz="1800" dirty="0" err="1"/>
              <a:t>radyasyona</a:t>
            </a:r>
            <a:r>
              <a:rPr lang="en-US" sz="1800" dirty="0"/>
              <a:t> </a:t>
            </a:r>
            <a:r>
              <a:rPr lang="en-US" sz="1800" dirty="0" err="1"/>
              <a:t>duyarlılıklarındaki</a:t>
            </a:r>
            <a:r>
              <a:rPr lang="en-US" sz="1800" dirty="0"/>
              <a:t> </a:t>
            </a:r>
            <a:r>
              <a:rPr lang="en-US" sz="1800" dirty="0" err="1"/>
              <a:t>değişiklikler</a:t>
            </a:r>
            <a:r>
              <a:rPr lang="en-US" sz="1800" dirty="0"/>
              <a:t> nedeniyle tedavi </a:t>
            </a:r>
            <a:r>
              <a:rPr lang="en-US" sz="1800" dirty="0" err="1"/>
              <a:t>sonuçlarını</a:t>
            </a:r>
            <a:r>
              <a:rPr lang="en-US" sz="1800" dirty="0"/>
              <a:t> ve </a:t>
            </a:r>
            <a:r>
              <a:rPr lang="en-US" sz="1800" dirty="0" err="1"/>
              <a:t>komplikasyon</a:t>
            </a:r>
            <a:r>
              <a:rPr lang="en-US" sz="1800" dirty="0"/>
              <a:t> </a:t>
            </a:r>
            <a:r>
              <a:rPr lang="en-US" sz="1800" dirty="0" err="1"/>
              <a:t>oranlarını</a:t>
            </a:r>
            <a:r>
              <a:rPr lang="en-US" sz="1800" dirty="0"/>
              <a:t> tahmin </a:t>
            </a:r>
            <a:r>
              <a:rPr lang="en-US" sz="1800" dirty="0" err="1"/>
              <a:t>etmek</a:t>
            </a:r>
            <a:r>
              <a:rPr lang="en-US" sz="1800" dirty="0"/>
              <a:t> </a:t>
            </a:r>
            <a:r>
              <a:rPr lang="en-US" sz="1800" dirty="0" err="1"/>
              <a:t>oldukça</a:t>
            </a:r>
            <a:r>
              <a:rPr lang="en-US" sz="1800" dirty="0"/>
              <a:t> </a:t>
            </a:r>
            <a:r>
              <a:rPr lang="en-US" sz="1800" dirty="0" err="1"/>
              <a:t>zordur</a:t>
            </a:r>
            <a:r>
              <a:rPr lang="en-US" sz="1800" dirty="0"/>
              <a:t>. </a:t>
            </a:r>
            <a:endParaRPr lang="tr-TR" sz="1800" dirty="0" smtClean="0"/>
          </a:p>
          <a:p>
            <a:pPr algn="just"/>
            <a:r>
              <a:rPr lang="en-US" sz="1800" dirty="0" err="1" smtClean="0"/>
              <a:t>Bunun</a:t>
            </a:r>
            <a:r>
              <a:rPr lang="en-US" sz="1800" dirty="0" smtClean="0"/>
              <a:t> </a:t>
            </a:r>
            <a:r>
              <a:rPr lang="en-US" sz="1800" dirty="0" err="1"/>
              <a:t>yanında</a:t>
            </a:r>
            <a:r>
              <a:rPr lang="en-US" sz="1800" dirty="0"/>
              <a:t> </a:t>
            </a:r>
            <a:r>
              <a:rPr lang="en-US" sz="1800" dirty="0" err="1"/>
              <a:t>hekimlerin</a:t>
            </a:r>
            <a:r>
              <a:rPr lang="en-US" sz="1800" dirty="0"/>
              <a:t> tedavi </a:t>
            </a:r>
            <a:r>
              <a:rPr lang="en-US" sz="1800" dirty="0" err="1"/>
              <a:t>uygulamalarındaki</a:t>
            </a:r>
            <a:r>
              <a:rPr lang="en-US" sz="1800" dirty="0"/>
              <a:t> </a:t>
            </a:r>
            <a:r>
              <a:rPr lang="en-US" sz="1800" dirty="0" err="1"/>
              <a:t>farklılıklar</a:t>
            </a:r>
            <a:r>
              <a:rPr lang="en-US" sz="1800" dirty="0"/>
              <a:t>, tedavi </a:t>
            </a:r>
            <a:r>
              <a:rPr lang="en-US" sz="1800" dirty="0" err="1"/>
              <a:t>planlaması</a:t>
            </a:r>
            <a:r>
              <a:rPr lang="en-US" sz="1800" dirty="0"/>
              <a:t> ve </a:t>
            </a:r>
            <a:r>
              <a:rPr lang="en-US" sz="1800" dirty="0" err="1"/>
              <a:t>adjuvan</a:t>
            </a:r>
            <a:r>
              <a:rPr lang="en-US" sz="1800" dirty="0"/>
              <a:t> </a:t>
            </a:r>
            <a:r>
              <a:rPr lang="en-US" sz="1800" dirty="0" err="1"/>
              <a:t>tedavideki</a:t>
            </a:r>
            <a:r>
              <a:rPr lang="en-US" sz="1800" dirty="0"/>
              <a:t> </a:t>
            </a:r>
            <a:r>
              <a:rPr lang="en-US" sz="1800" dirty="0" err="1"/>
              <a:t>çeşitlilikler</a:t>
            </a:r>
            <a:r>
              <a:rPr lang="en-US" sz="1800" dirty="0"/>
              <a:t> gibi </a:t>
            </a:r>
            <a:r>
              <a:rPr lang="en-US" sz="1800" dirty="0" err="1"/>
              <a:t>faktörler</a:t>
            </a:r>
            <a:r>
              <a:rPr lang="en-US" sz="1800" dirty="0"/>
              <a:t> de bu </a:t>
            </a:r>
            <a:r>
              <a:rPr lang="en-US" sz="1800" dirty="0" err="1"/>
              <a:t>tahminlerin</a:t>
            </a:r>
            <a:r>
              <a:rPr lang="en-US" sz="1800" dirty="0"/>
              <a:t> </a:t>
            </a:r>
            <a:r>
              <a:rPr lang="en-US" sz="1800" dirty="0" err="1"/>
              <a:t>doğruluk</a:t>
            </a:r>
            <a:r>
              <a:rPr lang="en-US" sz="1800" dirty="0"/>
              <a:t> </a:t>
            </a:r>
            <a:r>
              <a:rPr lang="en-US" sz="1800" dirty="0" err="1"/>
              <a:t>paylarını</a:t>
            </a:r>
            <a:r>
              <a:rPr lang="en-US" sz="1800" dirty="0"/>
              <a:t> </a:t>
            </a:r>
            <a:r>
              <a:rPr lang="en-US" sz="1800" dirty="0" err="1"/>
              <a:t>etkilemektedir</a:t>
            </a:r>
            <a:r>
              <a:rPr lang="en-US" sz="1800" dirty="0"/>
              <a:t>. </a:t>
            </a:r>
            <a:endParaRPr lang="tr-TR" sz="1800" dirty="0"/>
          </a:p>
          <a:p>
            <a:pPr algn="just"/>
            <a:r>
              <a:rPr lang="tr-TR" sz="1800" dirty="0" smtClean="0"/>
              <a:t>YZ algoritmaları </a:t>
            </a:r>
            <a:r>
              <a:rPr lang="en-US" sz="1800" dirty="0"/>
              <a:t>daha </a:t>
            </a:r>
            <a:r>
              <a:rPr lang="en-US" sz="1800" dirty="0" err="1"/>
              <a:t>kapsamlı</a:t>
            </a:r>
            <a:r>
              <a:rPr lang="en-US" sz="1800" dirty="0"/>
              <a:t> ve </a:t>
            </a:r>
            <a:r>
              <a:rPr lang="en-US" sz="1800" dirty="0" err="1"/>
              <a:t>doğru</a:t>
            </a:r>
            <a:r>
              <a:rPr lang="en-US" sz="1800" dirty="0"/>
              <a:t> </a:t>
            </a:r>
            <a:r>
              <a:rPr lang="en-US" sz="1800" dirty="0" err="1"/>
              <a:t>sonuçlar</a:t>
            </a:r>
            <a:r>
              <a:rPr lang="en-US" sz="1800" dirty="0"/>
              <a:t> </a:t>
            </a:r>
            <a:r>
              <a:rPr lang="en-US" sz="1800" dirty="0" err="1"/>
              <a:t>sunarak</a:t>
            </a:r>
            <a:r>
              <a:rPr lang="en-US" sz="1800" dirty="0"/>
              <a:t>, </a:t>
            </a:r>
            <a:r>
              <a:rPr lang="en-US" sz="1800" dirty="0" err="1"/>
              <a:t>toksisite</a:t>
            </a:r>
            <a:r>
              <a:rPr lang="en-US" sz="1800" dirty="0"/>
              <a:t> </a:t>
            </a:r>
            <a:r>
              <a:rPr lang="en-US" sz="1800" dirty="0" err="1"/>
              <a:t>tahminlerini</a:t>
            </a:r>
            <a:r>
              <a:rPr lang="en-US" sz="1800" dirty="0"/>
              <a:t> </a:t>
            </a:r>
            <a:r>
              <a:rPr lang="en-US" sz="1800" dirty="0" err="1"/>
              <a:t>kolaylaştırma</a:t>
            </a:r>
            <a:r>
              <a:rPr lang="en-US" sz="1800" dirty="0"/>
              <a:t> ve tedavi </a:t>
            </a:r>
            <a:r>
              <a:rPr lang="en-US" sz="1800" dirty="0" err="1"/>
              <a:t>kalitesini</a:t>
            </a:r>
            <a:r>
              <a:rPr lang="en-US" sz="1800" dirty="0"/>
              <a:t> </a:t>
            </a:r>
            <a:r>
              <a:rPr lang="en-US" sz="1800" dirty="0" err="1"/>
              <a:t>artırma</a:t>
            </a:r>
            <a:r>
              <a:rPr lang="en-US" sz="1800" dirty="0"/>
              <a:t> </a:t>
            </a:r>
            <a:r>
              <a:rPr lang="en-US" sz="1800" dirty="0" err="1"/>
              <a:t>potansiyeline</a:t>
            </a:r>
            <a:r>
              <a:rPr lang="en-US" sz="1800" dirty="0"/>
              <a:t> </a:t>
            </a:r>
            <a:r>
              <a:rPr lang="en-US" sz="1800" dirty="0" err="1"/>
              <a:t>sahiptir</a:t>
            </a:r>
            <a:r>
              <a:rPr lang="en-US" sz="1800" dirty="0"/>
              <a:t>. YZ </a:t>
            </a:r>
            <a:r>
              <a:rPr lang="en-US" sz="1800" dirty="0" err="1"/>
              <a:t>algoritmaları</a:t>
            </a:r>
            <a:r>
              <a:rPr lang="en-US" sz="1800" dirty="0"/>
              <a:t>, karmaşık </a:t>
            </a:r>
            <a:r>
              <a:rPr lang="en-US" sz="1800" dirty="0" err="1"/>
              <a:t>dozimetrik</a:t>
            </a:r>
            <a:r>
              <a:rPr lang="en-US" sz="1800" dirty="0"/>
              <a:t> </a:t>
            </a:r>
            <a:r>
              <a:rPr lang="en-US" sz="1800" dirty="0" err="1"/>
              <a:t>verilere</a:t>
            </a:r>
            <a:r>
              <a:rPr lang="en-US" sz="1800" dirty="0"/>
              <a:t> ek olarak </a:t>
            </a:r>
            <a:r>
              <a:rPr lang="en-US" sz="1800" dirty="0" err="1"/>
              <a:t>ayrıntılı</a:t>
            </a:r>
            <a:r>
              <a:rPr lang="en-US" sz="1800" dirty="0"/>
              <a:t> </a:t>
            </a:r>
            <a:r>
              <a:rPr lang="en-US" sz="1800" dirty="0" err="1"/>
              <a:t>klinik</a:t>
            </a:r>
            <a:r>
              <a:rPr lang="en-US" sz="1800" dirty="0"/>
              <a:t> ve hastanın diğer </a:t>
            </a:r>
            <a:r>
              <a:rPr lang="en-US" sz="1800" dirty="0" err="1"/>
              <a:t>özelliklerini</a:t>
            </a:r>
            <a:r>
              <a:rPr lang="en-US" sz="1800" dirty="0"/>
              <a:t> de </a:t>
            </a:r>
            <a:r>
              <a:rPr lang="en-US" sz="1800" dirty="0" err="1"/>
              <a:t>detaylı</a:t>
            </a:r>
            <a:r>
              <a:rPr lang="en-US" sz="1800" dirty="0"/>
              <a:t> ve </a:t>
            </a:r>
            <a:r>
              <a:rPr lang="en-US" sz="1800" dirty="0" err="1"/>
              <a:t>nicel</a:t>
            </a:r>
            <a:r>
              <a:rPr lang="en-US" sz="1800" dirty="0"/>
              <a:t> bir </a:t>
            </a:r>
            <a:r>
              <a:rPr lang="en-US" sz="1800" dirty="0" err="1"/>
              <a:t>modele</a:t>
            </a:r>
            <a:r>
              <a:rPr lang="en-US" sz="1800" dirty="0"/>
              <a:t> </a:t>
            </a:r>
            <a:r>
              <a:rPr lang="en-US" sz="1800" dirty="0" err="1"/>
              <a:t>entegre</a:t>
            </a:r>
            <a:r>
              <a:rPr lang="en-US" sz="1800" dirty="0"/>
              <a:t> </a:t>
            </a:r>
            <a:r>
              <a:rPr lang="en-US" sz="1800" dirty="0" err="1"/>
              <a:t>ederek</a:t>
            </a:r>
            <a:r>
              <a:rPr lang="en-US" sz="1800" dirty="0"/>
              <a:t> </a:t>
            </a:r>
            <a:r>
              <a:rPr lang="en-US" sz="1800" dirty="0" err="1"/>
              <a:t>bizlerin</a:t>
            </a:r>
            <a:r>
              <a:rPr lang="en-US" sz="1800" dirty="0"/>
              <a:t> </a:t>
            </a:r>
            <a:r>
              <a:rPr lang="en-US" sz="1800" dirty="0" err="1"/>
              <a:t>komplikasyonları</a:t>
            </a:r>
            <a:r>
              <a:rPr lang="en-US" sz="1800" dirty="0"/>
              <a:t> tahmin </a:t>
            </a:r>
            <a:r>
              <a:rPr lang="en-US" sz="1800" dirty="0" err="1"/>
              <a:t>etme</a:t>
            </a:r>
            <a:r>
              <a:rPr lang="en-US" sz="1800" dirty="0"/>
              <a:t> </a:t>
            </a:r>
            <a:r>
              <a:rPr lang="en-US" sz="1800" dirty="0" err="1"/>
              <a:t>yeteneğini</a:t>
            </a:r>
            <a:r>
              <a:rPr lang="en-US" sz="1800" dirty="0"/>
              <a:t> </a:t>
            </a:r>
            <a:r>
              <a:rPr lang="en-US" sz="1800" dirty="0" err="1"/>
              <a:t>artırabilme</a:t>
            </a:r>
            <a:r>
              <a:rPr lang="en-US" sz="1800" dirty="0"/>
              <a:t> </a:t>
            </a:r>
            <a:r>
              <a:rPr lang="en-US" sz="1800" dirty="0" err="1"/>
              <a:t>özelliğine</a:t>
            </a:r>
            <a:r>
              <a:rPr lang="en-US" sz="1800" dirty="0"/>
              <a:t> </a:t>
            </a:r>
            <a:r>
              <a:rPr lang="en-US" sz="1800" dirty="0" err="1"/>
              <a:t>sahiptir</a:t>
            </a:r>
            <a:r>
              <a:rPr lang="en-US" sz="1800" dirty="0"/>
              <a:t> </a:t>
            </a:r>
            <a:endParaRPr lang="tr-TR" sz="1800" dirty="0" smtClean="0"/>
          </a:p>
          <a:p>
            <a:pPr algn="just"/>
            <a:r>
              <a:rPr lang="en-US" sz="1800" dirty="0"/>
              <a:t>RT alan hastalarda </a:t>
            </a:r>
            <a:r>
              <a:rPr lang="en-US" sz="1800" dirty="0" err="1"/>
              <a:t>yanıt</a:t>
            </a:r>
            <a:r>
              <a:rPr lang="en-US" sz="1800" dirty="0"/>
              <a:t> ve </a:t>
            </a:r>
            <a:r>
              <a:rPr lang="en-US" sz="1800" dirty="0" err="1"/>
              <a:t>sağkalım</a:t>
            </a:r>
            <a:r>
              <a:rPr lang="en-US" sz="1800" dirty="0"/>
              <a:t> </a:t>
            </a:r>
            <a:r>
              <a:rPr lang="en-US" sz="1800" dirty="0" err="1"/>
              <a:t>tahmini</a:t>
            </a:r>
            <a:r>
              <a:rPr lang="en-US" sz="1800" dirty="0"/>
              <a:t> için YZ </a:t>
            </a:r>
            <a:r>
              <a:rPr lang="en-US" sz="1800" dirty="0" err="1"/>
              <a:t>tekniklerin</a:t>
            </a:r>
            <a:r>
              <a:rPr lang="en-US" sz="1800" dirty="0"/>
              <a:t> </a:t>
            </a:r>
            <a:r>
              <a:rPr lang="en-US" sz="1800" dirty="0" err="1"/>
              <a:t>kullanılması</a:t>
            </a:r>
            <a:r>
              <a:rPr lang="en-US" sz="1800" dirty="0"/>
              <a:t>, hastalar için </a:t>
            </a:r>
            <a:r>
              <a:rPr lang="en-US" sz="1800" dirty="0" err="1"/>
              <a:t>çeşitli</a:t>
            </a:r>
            <a:r>
              <a:rPr lang="en-US" sz="1800" dirty="0"/>
              <a:t> tedavi </a:t>
            </a:r>
            <a:r>
              <a:rPr lang="en-US" sz="1800" dirty="0" err="1"/>
              <a:t>seçeneklerinin</a:t>
            </a:r>
            <a:r>
              <a:rPr lang="en-US" sz="1800" dirty="0"/>
              <a:t> </a:t>
            </a:r>
            <a:r>
              <a:rPr lang="en-US" sz="1800" dirty="0" err="1"/>
              <a:t>göreceli</a:t>
            </a:r>
            <a:r>
              <a:rPr lang="en-US" sz="1800" dirty="0"/>
              <a:t> </a:t>
            </a:r>
            <a:r>
              <a:rPr lang="en-US" sz="1800" dirty="0" err="1"/>
              <a:t>faydalarının</a:t>
            </a:r>
            <a:r>
              <a:rPr lang="en-US" sz="1800" dirty="0"/>
              <a:t> </a:t>
            </a:r>
            <a:r>
              <a:rPr lang="en-US" sz="1800" dirty="0" err="1"/>
              <a:t>objektif</a:t>
            </a:r>
            <a:r>
              <a:rPr lang="en-US" sz="1800" dirty="0"/>
              <a:t> bir </a:t>
            </a:r>
            <a:r>
              <a:rPr lang="en-US" sz="1800" dirty="0" err="1"/>
              <a:t>değerlendirmesini</a:t>
            </a:r>
            <a:r>
              <a:rPr lang="en-US" sz="1800" dirty="0"/>
              <a:t> </a:t>
            </a:r>
            <a:r>
              <a:rPr lang="en-US" sz="1800" dirty="0" err="1"/>
              <a:t>sağlamak</a:t>
            </a:r>
            <a:r>
              <a:rPr lang="en-US" sz="1800" dirty="0"/>
              <a:t> için </a:t>
            </a:r>
            <a:r>
              <a:rPr lang="en-US" sz="1800" dirty="0" err="1"/>
              <a:t>önemli</a:t>
            </a:r>
            <a:r>
              <a:rPr lang="en-US" sz="1800" dirty="0"/>
              <a:t> bir </a:t>
            </a:r>
            <a:r>
              <a:rPr lang="en-US" sz="1800" dirty="0" err="1"/>
              <a:t>fırsat</a:t>
            </a:r>
            <a:r>
              <a:rPr lang="en-US" sz="1800" dirty="0"/>
              <a:t> </a:t>
            </a:r>
            <a:r>
              <a:rPr lang="en-US" sz="1800" dirty="0" err="1"/>
              <a:t>sunar</a:t>
            </a:r>
            <a:r>
              <a:rPr lang="en-US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6260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Sorunlar?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Veri Kalitesi</a:t>
            </a:r>
          </a:p>
          <a:p>
            <a:r>
              <a:rPr lang="tr-TR" dirty="0" smtClean="0"/>
              <a:t>Veri Güvenliği</a:t>
            </a:r>
          </a:p>
          <a:p>
            <a:r>
              <a:rPr lang="tr-TR" dirty="0" smtClean="0"/>
              <a:t>Veri Kullanılabilirliği</a:t>
            </a:r>
          </a:p>
          <a:p>
            <a:r>
              <a:rPr lang="tr-TR" dirty="0" smtClean="0"/>
              <a:t>Algoritma Geliştirme Zorlukları</a:t>
            </a:r>
          </a:p>
          <a:p>
            <a:r>
              <a:rPr lang="tr-TR" dirty="0" smtClean="0"/>
              <a:t>Büyük Veri Kaynağı Olarak Klinik</a:t>
            </a:r>
          </a:p>
          <a:p>
            <a:r>
              <a:rPr lang="tr-TR" dirty="0" smtClean="0"/>
              <a:t>Yasal ve Etik Sorunlar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98" y="1898073"/>
            <a:ext cx="4253345" cy="303414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2" y="6167437"/>
            <a:ext cx="2175161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9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Veri Kalitesi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8712" y="2222287"/>
            <a:ext cx="4958633" cy="412309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kaynaklı</a:t>
            </a:r>
            <a:r>
              <a:rPr lang="en-US" dirty="0"/>
              <a:t> </a:t>
            </a:r>
            <a:r>
              <a:rPr lang="en-US" dirty="0" err="1"/>
              <a:t>veriler</a:t>
            </a:r>
            <a:r>
              <a:rPr lang="en-US" dirty="0"/>
              <a:t> </a:t>
            </a:r>
            <a:r>
              <a:rPr lang="en-US" dirty="0" err="1" smtClean="0"/>
              <a:t>çeşitli</a:t>
            </a:r>
            <a:r>
              <a:rPr lang="tr-TR" dirty="0" smtClean="0"/>
              <a:t> </a:t>
            </a:r>
            <a:r>
              <a:rPr lang="en-US" dirty="0" err="1" smtClean="0"/>
              <a:t>kaynaklardan</a:t>
            </a:r>
            <a:r>
              <a:rPr lang="en-US" dirty="0" smtClean="0"/>
              <a:t> </a:t>
            </a:r>
            <a:r>
              <a:rPr lang="en-US" dirty="0"/>
              <a:t>elde </a:t>
            </a:r>
            <a:r>
              <a:rPr lang="en-US" dirty="0" err="1"/>
              <a:t>edildiğinden</a:t>
            </a:r>
            <a:r>
              <a:rPr lang="en-US" dirty="0"/>
              <a:t> ve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yöntemler</a:t>
            </a:r>
            <a:r>
              <a:rPr lang="en-US" dirty="0"/>
              <a:t> </a:t>
            </a:r>
            <a:r>
              <a:rPr lang="en-US" dirty="0" smtClean="0"/>
              <a:t>kullanılarak</a:t>
            </a:r>
            <a:r>
              <a:rPr lang="tr-TR" dirty="0" smtClean="0"/>
              <a:t> </a:t>
            </a:r>
            <a:r>
              <a:rPr lang="nn-NO" dirty="0" smtClean="0"/>
              <a:t>toplandığından</a:t>
            </a:r>
            <a:r>
              <a:rPr lang="nn-NO" dirty="0"/>
              <a:t>, bilgiler eksik, tutarsız, taraflı </a:t>
            </a:r>
            <a:r>
              <a:rPr lang="nn-NO" dirty="0" smtClean="0"/>
              <a:t>veya</a:t>
            </a:r>
            <a:r>
              <a:rPr lang="tr-TR" dirty="0" smtClean="0"/>
              <a:t> </a:t>
            </a:r>
            <a:r>
              <a:rPr lang="en-US" dirty="0" err="1" smtClean="0"/>
              <a:t>belirsiz</a:t>
            </a:r>
            <a:r>
              <a:rPr lang="en-US" dirty="0" smtClean="0"/>
              <a:t> </a:t>
            </a:r>
            <a:r>
              <a:rPr lang="en-US" dirty="0" err="1"/>
              <a:t>olabilir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r>
              <a:rPr lang="en-US" dirty="0" smtClean="0"/>
              <a:t> </a:t>
            </a:r>
            <a:r>
              <a:rPr lang="en-US" dirty="0"/>
              <a:t>Bu nedenle,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kaynaklı</a:t>
            </a:r>
            <a:r>
              <a:rPr lang="en-US" dirty="0"/>
              <a:t> verileri </a:t>
            </a:r>
            <a:r>
              <a:rPr lang="en-US" dirty="0" err="1" smtClean="0"/>
              <a:t>kullanırken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smtClean="0"/>
              <a:t>verileri </a:t>
            </a:r>
            <a:r>
              <a:rPr lang="en-US" dirty="0" err="1"/>
              <a:t>kimin</a:t>
            </a:r>
            <a:r>
              <a:rPr lang="en-US" dirty="0"/>
              <a:t> </a:t>
            </a:r>
            <a:r>
              <a:rPr lang="en-US" dirty="0" err="1"/>
              <a:t>oluşturduğu</a:t>
            </a:r>
            <a:r>
              <a:rPr lang="en-US" dirty="0"/>
              <a:t>, verilerin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 smtClean="0"/>
              <a:t>oluşturulduğu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fi-FI" dirty="0" smtClean="0"/>
              <a:t>verilerin </a:t>
            </a:r>
            <a:r>
              <a:rPr lang="fi-FI" dirty="0"/>
              <a:t>ne zaman oluşturulduğu, verilerin </a:t>
            </a:r>
            <a:r>
              <a:rPr lang="fi-FI" dirty="0" smtClean="0"/>
              <a:t>nerede</a:t>
            </a:r>
            <a:r>
              <a:rPr lang="tr-TR" dirty="0" smtClean="0"/>
              <a:t> </a:t>
            </a:r>
            <a:r>
              <a:rPr lang="en-US" dirty="0" err="1" smtClean="0"/>
              <a:t>üretildiği</a:t>
            </a:r>
            <a:r>
              <a:rPr lang="en-US" dirty="0" smtClean="0"/>
              <a:t> </a:t>
            </a:r>
            <a:r>
              <a:rPr lang="en-US" dirty="0"/>
              <a:t>ve verileri ne </a:t>
            </a:r>
            <a:r>
              <a:rPr lang="en-US" dirty="0" err="1"/>
              <a:t>oluşturdu</a:t>
            </a:r>
            <a:r>
              <a:rPr lang="en-US" dirty="0"/>
              <a:t> </a:t>
            </a:r>
            <a:r>
              <a:rPr lang="en-US" dirty="0" err="1"/>
              <a:t>soruları</a:t>
            </a:r>
            <a:r>
              <a:rPr lang="en-US" dirty="0"/>
              <a:t> </a:t>
            </a:r>
            <a:r>
              <a:rPr lang="en-US" dirty="0" err="1" smtClean="0"/>
              <a:t>yanıtlanmalıdır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r>
              <a:rPr lang="tr-TR" dirty="0" smtClean="0"/>
              <a:t> </a:t>
            </a:r>
            <a:r>
              <a:rPr lang="en-US" dirty="0" smtClean="0"/>
              <a:t>Bir</a:t>
            </a:r>
            <a:r>
              <a:rPr lang="tr-TR" dirty="0" smtClean="0"/>
              <a:t> </a:t>
            </a:r>
            <a:r>
              <a:rPr lang="en-US" dirty="0" smtClean="0"/>
              <a:t>model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verilerle</a:t>
            </a:r>
            <a:r>
              <a:rPr lang="en-US" dirty="0"/>
              <a:t> </a:t>
            </a:r>
            <a:r>
              <a:rPr lang="en-US" dirty="0" err="1"/>
              <a:t>beslendiğinde</a:t>
            </a:r>
            <a:r>
              <a:rPr lang="en-US" dirty="0" smtClean="0"/>
              <a:t>/</a:t>
            </a:r>
            <a:r>
              <a:rPr lang="tr-TR" dirty="0" smtClean="0"/>
              <a:t> </a:t>
            </a:r>
            <a:r>
              <a:rPr lang="en-US" dirty="0" err="1" smtClean="0"/>
              <a:t>eğitildiğinde</a:t>
            </a:r>
            <a:r>
              <a:rPr lang="en-US" dirty="0"/>
              <a:t>, </a:t>
            </a:r>
            <a:r>
              <a:rPr lang="en-US" dirty="0" err="1" smtClean="0"/>
              <a:t>ortaya</a:t>
            </a:r>
            <a:r>
              <a:rPr lang="tr-TR" dirty="0"/>
              <a:t> </a:t>
            </a:r>
            <a:r>
              <a:rPr lang="en-US" dirty="0" smtClean="0"/>
              <a:t>çıkan </a:t>
            </a:r>
            <a:r>
              <a:rPr lang="en-US" dirty="0" err="1"/>
              <a:t>modelin</a:t>
            </a:r>
            <a:r>
              <a:rPr lang="en-US" dirty="0"/>
              <a:t> </a:t>
            </a:r>
            <a:r>
              <a:rPr lang="en-US" dirty="0" err="1"/>
              <a:t>kaçınılmaz</a:t>
            </a:r>
            <a:r>
              <a:rPr lang="en-US" dirty="0"/>
              <a:t> olarak daha az </a:t>
            </a:r>
            <a:r>
              <a:rPr lang="en-US" dirty="0" err="1"/>
              <a:t>doğru</a:t>
            </a:r>
            <a:r>
              <a:rPr lang="en-US" dirty="0"/>
              <a:t> olacaktır</a:t>
            </a:r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3" y="1884218"/>
            <a:ext cx="5874327" cy="497378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29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Veri Güvenliği</a:t>
            </a:r>
            <a:endParaRPr lang="en-US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853787"/>
            <a:ext cx="4530436" cy="104824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2036"/>
            <a:ext cx="4530436" cy="955964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810000" y="1981550"/>
            <a:ext cx="102731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Hasta </a:t>
            </a:r>
            <a:r>
              <a:rPr lang="en-US" dirty="0" err="1"/>
              <a:t>verilerinin</a:t>
            </a:r>
            <a:r>
              <a:rPr lang="en-US" dirty="0"/>
              <a:t> </a:t>
            </a:r>
            <a:r>
              <a:rPr lang="en-US" dirty="0" err="1"/>
              <a:t>gizliliğini</a:t>
            </a:r>
            <a:r>
              <a:rPr lang="en-US" dirty="0"/>
              <a:t> </a:t>
            </a:r>
            <a:r>
              <a:rPr lang="en-US" dirty="0" err="1"/>
              <a:t>korurken</a:t>
            </a:r>
            <a:r>
              <a:rPr lang="en-US" dirty="0"/>
              <a:t> birçok </a:t>
            </a:r>
            <a:r>
              <a:rPr lang="en-US" dirty="0" err="1" smtClean="0"/>
              <a:t>farklı</a:t>
            </a:r>
            <a:r>
              <a:rPr lang="tr-TR" dirty="0"/>
              <a:t> </a:t>
            </a:r>
            <a:r>
              <a:rPr lang="en-US" dirty="0" err="1" smtClean="0"/>
              <a:t>hastane</a:t>
            </a:r>
            <a:r>
              <a:rPr lang="en-US" dirty="0" smtClean="0"/>
              <a:t> </a:t>
            </a:r>
            <a:r>
              <a:rPr lang="en-US" dirty="0"/>
              <a:t>ve </a:t>
            </a:r>
            <a:r>
              <a:rPr lang="en-US" dirty="0" err="1"/>
              <a:t>kliniği</a:t>
            </a:r>
            <a:r>
              <a:rPr lang="en-US" dirty="0"/>
              <a:t> birbirine </a:t>
            </a:r>
            <a:r>
              <a:rPr lang="en-US" dirty="0" err="1"/>
              <a:t>bağlayan</a:t>
            </a:r>
            <a:r>
              <a:rPr lang="en-US" dirty="0"/>
              <a:t> bir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birliği</a:t>
            </a:r>
            <a:r>
              <a:rPr lang="en-US" dirty="0"/>
              <a:t> </a:t>
            </a:r>
            <a:r>
              <a:rPr lang="en-US" dirty="0" err="1" smtClean="0"/>
              <a:t>ortamı</a:t>
            </a:r>
            <a:r>
              <a:rPr lang="tr-TR" dirty="0"/>
              <a:t> </a:t>
            </a:r>
            <a:r>
              <a:rPr lang="en-US" dirty="0" err="1" smtClean="0"/>
              <a:t>yaratmanın</a:t>
            </a:r>
            <a:r>
              <a:rPr lang="en-US" dirty="0" smtClean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yönlü</a:t>
            </a:r>
            <a:r>
              <a:rPr lang="en-US" dirty="0"/>
              <a:t> bir </a:t>
            </a:r>
            <a:r>
              <a:rPr lang="en-US" dirty="0" err="1"/>
              <a:t>zorluk</a:t>
            </a:r>
            <a:r>
              <a:rPr lang="en-US" dirty="0"/>
              <a:t> </a:t>
            </a:r>
            <a:r>
              <a:rPr lang="en-US" dirty="0" err="1"/>
              <a:t>olduğunu</a:t>
            </a:r>
            <a:r>
              <a:rPr lang="en-US" dirty="0"/>
              <a:t> </a:t>
            </a:r>
            <a:r>
              <a:rPr lang="en-US" dirty="0" err="1"/>
              <a:t>belirtmek</a:t>
            </a:r>
            <a:r>
              <a:rPr lang="en-US" dirty="0"/>
              <a:t> </a:t>
            </a:r>
            <a:r>
              <a:rPr lang="en-US" dirty="0" err="1"/>
              <a:t>önemlidir</a:t>
            </a:r>
            <a:r>
              <a:rPr lang="en-US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miktarı</a:t>
            </a:r>
            <a:r>
              <a:rPr lang="en-US" dirty="0"/>
              <a:t> az olduğunda </a:t>
            </a:r>
            <a:r>
              <a:rPr lang="en-US" dirty="0" err="1"/>
              <a:t>veriyi</a:t>
            </a:r>
            <a:r>
              <a:rPr lang="en-US" dirty="0"/>
              <a:t> </a:t>
            </a:r>
            <a:r>
              <a:rPr lang="en-US" dirty="0" err="1"/>
              <a:t>kaynağında</a:t>
            </a:r>
            <a:r>
              <a:rPr lang="en-US" dirty="0"/>
              <a:t> </a:t>
            </a:r>
            <a:r>
              <a:rPr lang="en-US" dirty="0" err="1" smtClean="0"/>
              <a:t>tutmak</a:t>
            </a:r>
            <a:r>
              <a:rPr lang="tr-TR" dirty="0" smtClean="0"/>
              <a:t> </a:t>
            </a:r>
            <a:r>
              <a:rPr lang="en-US" dirty="0" err="1" smtClean="0"/>
              <a:t>yeterli</a:t>
            </a:r>
            <a:r>
              <a:rPr lang="en-US" dirty="0" smtClean="0"/>
              <a:t> </a:t>
            </a:r>
            <a:r>
              <a:rPr lang="en-US" dirty="0" err="1"/>
              <a:t>olmayabilir</a:t>
            </a:r>
            <a:r>
              <a:rPr lang="en-US" dirty="0"/>
              <a:t>. 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Altyapının</a:t>
            </a:r>
            <a:r>
              <a:rPr lang="en-US" dirty="0" smtClean="0"/>
              <a:t> </a:t>
            </a:r>
            <a:r>
              <a:rPr lang="en-US" dirty="0" err="1"/>
              <a:t>uyarlanabilir</a:t>
            </a:r>
            <a:r>
              <a:rPr lang="en-US" dirty="0"/>
              <a:t>, </a:t>
            </a:r>
            <a:r>
              <a:rPr lang="en-US" dirty="0" err="1"/>
              <a:t>esnek</a:t>
            </a:r>
            <a:r>
              <a:rPr lang="en-US" dirty="0"/>
              <a:t>, </a:t>
            </a:r>
            <a:r>
              <a:rPr lang="en-US" dirty="0" err="1" smtClean="0"/>
              <a:t>ölçeklenebilir</a:t>
            </a:r>
            <a:r>
              <a:rPr lang="tr-TR" dirty="0" smtClean="0"/>
              <a:t> </a:t>
            </a:r>
            <a:r>
              <a:rPr lang="en-US" dirty="0" smtClean="0"/>
              <a:t>ve </a:t>
            </a:r>
            <a:r>
              <a:rPr lang="en-US" dirty="0" err="1"/>
              <a:t>güvenli</a:t>
            </a:r>
            <a:r>
              <a:rPr lang="en-US" dirty="0"/>
              <a:t> olması </a:t>
            </a:r>
            <a:r>
              <a:rPr lang="en-US" dirty="0" err="1"/>
              <a:t>gerekir</a:t>
            </a:r>
            <a:r>
              <a:rPr lang="en-US" dirty="0"/>
              <a:t>. 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Güveni</a:t>
            </a:r>
            <a:r>
              <a:rPr lang="en-US" dirty="0" smtClean="0"/>
              <a:t> </a:t>
            </a:r>
            <a:r>
              <a:rPr lang="en-US" dirty="0" err="1"/>
              <a:t>sürdürmek</a:t>
            </a:r>
            <a:r>
              <a:rPr lang="en-US" dirty="0"/>
              <a:t> </a:t>
            </a:r>
            <a:r>
              <a:rPr lang="tr-TR" dirty="0" smtClean="0"/>
              <a:t>için </a:t>
            </a:r>
            <a:r>
              <a:rPr lang="en-US" dirty="0" err="1" smtClean="0"/>
              <a:t>hastaya</a:t>
            </a:r>
            <a:r>
              <a:rPr lang="tr-TR" dirty="0" smtClean="0"/>
              <a:t> </a:t>
            </a:r>
            <a:r>
              <a:rPr lang="en-US" dirty="0" smtClean="0"/>
              <a:t>ve </a:t>
            </a:r>
            <a:r>
              <a:rPr lang="en-US" dirty="0" err="1"/>
              <a:t>genel</a:t>
            </a:r>
            <a:r>
              <a:rPr lang="en-US" dirty="0"/>
              <a:t> olarak </a:t>
            </a:r>
            <a:r>
              <a:rPr lang="en-US" dirty="0" err="1"/>
              <a:t>topluma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şeffaf</a:t>
            </a:r>
            <a:r>
              <a:rPr lang="en-US" dirty="0"/>
              <a:t> </a:t>
            </a:r>
            <a:r>
              <a:rPr lang="en-US" dirty="0" err="1" smtClean="0"/>
              <a:t>ol</a:t>
            </a:r>
            <a:r>
              <a:rPr lang="tr-TR" dirty="0" smtClean="0"/>
              <a:t>un</a:t>
            </a:r>
            <a:r>
              <a:rPr lang="en-US" dirty="0" err="1" smtClean="0"/>
              <a:t>malıdır</a:t>
            </a:r>
            <a:r>
              <a:rPr lang="en-US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/>
              <a:t>Mahremiyete</a:t>
            </a:r>
            <a:r>
              <a:rPr lang="en-US" dirty="0"/>
              <a:t> </a:t>
            </a:r>
            <a:r>
              <a:rPr lang="en-US" dirty="0" err="1"/>
              <a:t>saygı</a:t>
            </a:r>
            <a:r>
              <a:rPr lang="en-US" dirty="0"/>
              <a:t> </a:t>
            </a:r>
            <a:r>
              <a:rPr lang="en-US" dirty="0" err="1"/>
              <a:t>duymak</a:t>
            </a:r>
            <a:r>
              <a:rPr lang="en-US" dirty="0"/>
              <a:t> ve </a:t>
            </a:r>
            <a:r>
              <a:rPr lang="en-US" dirty="0" err="1"/>
              <a:t>azami</a:t>
            </a:r>
            <a:r>
              <a:rPr lang="en-US" dirty="0"/>
              <a:t> </a:t>
            </a:r>
            <a:r>
              <a:rPr lang="en-US" dirty="0" err="1"/>
              <a:t>toplumsal</a:t>
            </a:r>
            <a:r>
              <a:rPr lang="en-US" dirty="0"/>
              <a:t> </a:t>
            </a:r>
            <a:r>
              <a:rPr lang="en-US" dirty="0" err="1"/>
              <a:t>fayda</a:t>
            </a:r>
            <a:r>
              <a:rPr lang="en-US" dirty="0"/>
              <a:t> </a:t>
            </a:r>
            <a:r>
              <a:rPr lang="en-US" dirty="0" err="1" smtClean="0"/>
              <a:t>yaratmak</a:t>
            </a:r>
            <a:r>
              <a:rPr lang="tr-TR" dirty="0" smtClean="0"/>
              <a:t> </a:t>
            </a:r>
            <a:r>
              <a:rPr lang="en-US" dirty="0" err="1" smtClean="0"/>
              <a:t>arasında</a:t>
            </a:r>
            <a:r>
              <a:rPr lang="en-US" dirty="0" smtClean="0"/>
              <a:t> </a:t>
            </a:r>
            <a:r>
              <a:rPr lang="en-US" dirty="0"/>
              <a:t>bir </a:t>
            </a:r>
            <a:r>
              <a:rPr lang="en-US" dirty="0" err="1"/>
              <a:t>denge</a:t>
            </a:r>
            <a:r>
              <a:rPr lang="en-US" dirty="0"/>
              <a:t> </a:t>
            </a:r>
            <a:r>
              <a:rPr lang="en-US" dirty="0" err="1"/>
              <a:t>sağlanmalıdır</a:t>
            </a:r>
            <a:r>
              <a:rPr lang="en-US" dirty="0" smtClean="0"/>
              <a:t>.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 smtClean="0"/>
              <a:t>Kamu</a:t>
            </a:r>
            <a:r>
              <a:rPr lang="en-US" dirty="0" smtClean="0"/>
              <a:t> </a:t>
            </a:r>
            <a:r>
              <a:rPr lang="en-US" dirty="0"/>
              <a:t>ve </a:t>
            </a:r>
            <a:r>
              <a:rPr lang="en-US" dirty="0" err="1" smtClean="0"/>
              <a:t>ticari</a:t>
            </a:r>
            <a:r>
              <a:rPr lang="tr-TR" dirty="0"/>
              <a:t> </a:t>
            </a:r>
            <a:r>
              <a:rPr lang="en-US" dirty="0" err="1" smtClean="0"/>
              <a:t>paydaşların</a:t>
            </a:r>
            <a:r>
              <a:rPr lang="en-US" dirty="0" smtClean="0"/>
              <a:t> </a:t>
            </a:r>
            <a:r>
              <a:rPr lang="en-US" dirty="0" err="1"/>
              <a:t>benimseyebileceği</a:t>
            </a:r>
            <a:r>
              <a:rPr lang="en-US" dirty="0"/>
              <a:t> ve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edebileceği</a:t>
            </a:r>
            <a:r>
              <a:rPr lang="en-US" dirty="0"/>
              <a:t> </a:t>
            </a:r>
            <a:r>
              <a:rPr lang="en-US" dirty="0" smtClean="0"/>
              <a:t>uygun</a:t>
            </a:r>
            <a:r>
              <a:rPr lang="tr-TR" dirty="0" smtClean="0"/>
              <a:t> </a:t>
            </a:r>
            <a:r>
              <a:rPr lang="en-US" dirty="0" err="1" smtClean="0"/>
              <a:t>yasal</a:t>
            </a:r>
            <a:r>
              <a:rPr lang="en-US" dirty="0" smtClean="0"/>
              <a:t> </a:t>
            </a:r>
            <a:r>
              <a:rPr lang="en-US" dirty="0" err="1"/>
              <a:t>çerçevelerin</a:t>
            </a:r>
            <a:r>
              <a:rPr lang="en-US" dirty="0"/>
              <a:t> </a:t>
            </a:r>
            <a:r>
              <a:rPr lang="en-US" dirty="0" err="1"/>
              <a:t>olmasını</a:t>
            </a:r>
            <a:r>
              <a:rPr lang="en-US" dirty="0"/>
              <a:t> </a:t>
            </a:r>
            <a:r>
              <a:rPr lang="en-US" dirty="0" err="1"/>
              <a:t>sağlamada</a:t>
            </a:r>
            <a:r>
              <a:rPr lang="en-US" dirty="0"/>
              <a:t> </a:t>
            </a:r>
            <a:r>
              <a:rPr lang="en-US" dirty="0" err="1"/>
              <a:t>yasal</a:t>
            </a:r>
            <a:r>
              <a:rPr lang="en-US" dirty="0"/>
              <a:t> ve </a:t>
            </a:r>
            <a:r>
              <a:rPr lang="en-US" dirty="0" err="1" smtClean="0"/>
              <a:t>profesyonel</a:t>
            </a:r>
            <a:r>
              <a:rPr lang="tr-TR" dirty="0"/>
              <a:t> </a:t>
            </a:r>
            <a:r>
              <a:rPr lang="en-US" dirty="0" err="1" smtClean="0"/>
              <a:t>organların</a:t>
            </a:r>
            <a:r>
              <a:rPr lang="en-US" dirty="0" smtClean="0"/>
              <a:t> </a:t>
            </a:r>
            <a:r>
              <a:rPr lang="en-US" dirty="0" err="1"/>
              <a:t>sahip</a:t>
            </a:r>
            <a:r>
              <a:rPr lang="en-US" dirty="0"/>
              <a:t> olduğu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rolün</a:t>
            </a:r>
            <a:r>
              <a:rPr lang="en-US" dirty="0"/>
              <a:t> kabul </a:t>
            </a:r>
            <a:r>
              <a:rPr lang="en-US" dirty="0" err="1" smtClean="0"/>
              <a:t>edilmesi</a:t>
            </a:r>
            <a:r>
              <a:rPr lang="tr-TR" dirty="0"/>
              <a:t> </a:t>
            </a:r>
            <a:r>
              <a:rPr lang="en-US" dirty="0" err="1" smtClean="0"/>
              <a:t>önemlidir</a:t>
            </a:r>
            <a:r>
              <a:rPr lang="en-US" dirty="0"/>
              <a:t>.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55" y="4853787"/>
            <a:ext cx="4114800" cy="200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4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Veri Kullanılabilirliği</a:t>
            </a:r>
            <a:endParaRPr lang="en-US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16291" y="5669216"/>
            <a:ext cx="3075709" cy="116378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69216"/>
            <a:ext cx="2673928" cy="116378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9" y="5669216"/>
            <a:ext cx="2736272" cy="118878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667" y="5669216"/>
            <a:ext cx="2978728" cy="1163782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150792" y="2187112"/>
            <a:ext cx="98904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YZ </a:t>
            </a:r>
            <a:r>
              <a:rPr lang="en-US" dirty="0" err="1"/>
              <a:t>araçlarının</a:t>
            </a:r>
            <a:r>
              <a:rPr lang="en-US" dirty="0"/>
              <a:t> en geniş ve en </a:t>
            </a:r>
            <a:r>
              <a:rPr lang="en-US" dirty="0" err="1"/>
              <a:t>etkili</a:t>
            </a:r>
            <a:r>
              <a:rPr lang="en-US" dirty="0"/>
              <a:t> şekilde </a:t>
            </a:r>
            <a:r>
              <a:rPr lang="en-US" dirty="0" err="1" smtClean="0"/>
              <a:t>yayılmasını</a:t>
            </a:r>
            <a:r>
              <a:rPr lang="tr-TR" dirty="0" smtClean="0"/>
              <a:t> </a:t>
            </a:r>
            <a:r>
              <a:rPr lang="en-US" dirty="0" err="1" smtClean="0"/>
              <a:t>sağlamak</a:t>
            </a:r>
            <a:r>
              <a:rPr lang="en-US" dirty="0" smtClean="0"/>
              <a:t> </a:t>
            </a:r>
            <a:r>
              <a:rPr lang="en-US" dirty="0"/>
              <a:t>için, </a:t>
            </a:r>
            <a:r>
              <a:rPr lang="en-US" dirty="0" err="1"/>
              <a:t>adil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 ve </a:t>
            </a:r>
            <a:r>
              <a:rPr lang="en-US" dirty="0" err="1"/>
              <a:t>dağıtımı</a:t>
            </a:r>
            <a:r>
              <a:rPr lang="en-US" dirty="0"/>
              <a:t> </a:t>
            </a:r>
            <a:r>
              <a:rPr lang="en-US" dirty="0" err="1"/>
              <a:t>kolaylaştırmamız</a:t>
            </a:r>
            <a:r>
              <a:rPr lang="en-US" dirty="0"/>
              <a:t> </a:t>
            </a:r>
            <a:r>
              <a:rPr lang="en-US" dirty="0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kısmen</a:t>
            </a:r>
            <a:r>
              <a:rPr lang="en-US" dirty="0" smtClean="0"/>
              <a:t> </a:t>
            </a:r>
            <a:r>
              <a:rPr lang="en-US" dirty="0"/>
              <a:t>veya </a:t>
            </a:r>
            <a:r>
              <a:rPr lang="en-US" dirty="0" err="1"/>
              <a:t>tamamen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fonları</a:t>
            </a:r>
            <a:r>
              <a:rPr lang="en-US" dirty="0"/>
              <a:t> kullanılarak </a:t>
            </a:r>
            <a:r>
              <a:rPr lang="en-US" dirty="0" err="1" smtClean="0"/>
              <a:t>oluşturulan</a:t>
            </a:r>
            <a:r>
              <a:rPr lang="tr-TR" dirty="0" smtClean="0"/>
              <a:t> </a:t>
            </a:r>
            <a:r>
              <a:rPr lang="en-US" dirty="0" err="1" smtClean="0"/>
              <a:t>verilerden</a:t>
            </a:r>
            <a:r>
              <a:rPr lang="en-US" dirty="0" smtClean="0"/>
              <a:t> </a:t>
            </a:r>
            <a:r>
              <a:rPr lang="en-US" dirty="0"/>
              <a:t>elde edilen </a:t>
            </a:r>
            <a:r>
              <a:rPr lang="en-US" dirty="0" err="1"/>
              <a:t>algoritmaların</a:t>
            </a:r>
            <a:r>
              <a:rPr lang="en-US" dirty="0"/>
              <a:t> </a:t>
            </a:r>
            <a:r>
              <a:rPr lang="en-US" dirty="0" err="1"/>
              <a:t>herkese</a:t>
            </a:r>
            <a:r>
              <a:rPr lang="en-US" dirty="0"/>
              <a:t> açık </a:t>
            </a:r>
            <a:r>
              <a:rPr lang="en-US" dirty="0" smtClean="0"/>
              <a:t>hale</a:t>
            </a:r>
            <a:r>
              <a:rPr lang="tr-TR" dirty="0" smtClean="0"/>
              <a:t> </a:t>
            </a:r>
            <a:r>
              <a:rPr lang="en-US" dirty="0" err="1" smtClean="0"/>
              <a:t>getirilmesi</a:t>
            </a:r>
            <a:r>
              <a:rPr lang="en-US" dirty="0" smtClean="0"/>
              <a:t> </a:t>
            </a:r>
            <a:r>
              <a:rPr lang="en-US" dirty="0" err="1"/>
              <a:t>önemlidir</a:t>
            </a:r>
            <a:r>
              <a:rPr lang="en-US" dirty="0" smtClean="0"/>
              <a:t>.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 smtClean="0"/>
              <a:t>FAİR ; T</a:t>
            </a:r>
            <a:r>
              <a:rPr lang="en-US" dirty="0" err="1" smtClean="0"/>
              <a:t>üm</a:t>
            </a:r>
            <a:r>
              <a:rPr lang="en-US" dirty="0" smtClean="0"/>
              <a:t>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setlerinin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 olması </a:t>
            </a:r>
            <a:r>
              <a:rPr lang="en-US" dirty="0" err="1" smtClean="0"/>
              <a:t>gerektiğini</a:t>
            </a:r>
            <a:r>
              <a:rPr lang="tr-TR" dirty="0" smtClean="0"/>
              <a:t> </a:t>
            </a:r>
            <a:r>
              <a:rPr lang="en-US" dirty="0" err="1" smtClean="0"/>
              <a:t>belirtir</a:t>
            </a:r>
            <a:r>
              <a:rPr lang="en-US" dirty="0"/>
              <a:t>: </a:t>
            </a:r>
            <a:r>
              <a:rPr lang="en-US" dirty="0" err="1"/>
              <a:t>bulunabilir</a:t>
            </a:r>
            <a:r>
              <a:rPr lang="en-US" dirty="0"/>
              <a:t>, </a:t>
            </a:r>
            <a:r>
              <a:rPr lang="en-US" dirty="0" err="1"/>
              <a:t>erişilebilir</a:t>
            </a:r>
            <a:r>
              <a:rPr lang="en-US" dirty="0"/>
              <a:t>,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çalışabilir</a:t>
            </a:r>
            <a:r>
              <a:rPr lang="en-US" dirty="0"/>
              <a:t> ve </a:t>
            </a:r>
            <a:r>
              <a:rPr lang="en-US" dirty="0" err="1" smtClean="0"/>
              <a:t>yeniden</a:t>
            </a:r>
            <a:r>
              <a:rPr lang="tr-TR" dirty="0"/>
              <a:t> </a:t>
            </a:r>
            <a:r>
              <a:rPr lang="en-US" dirty="0" err="1" smtClean="0"/>
              <a:t>kullanılabilir</a:t>
            </a:r>
            <a:r>
              <a:rPr lang="en-US" dirty="0" smtClean="0"/>
              <a:t> </a:t>
            </a:r>
            <a:r>
              <a:rPr lang="en-US" dirty="0" err="1"/>
              <a:t>olmakla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gizliliği</a:t>
            </a:r>
            <a:r>
              <a:rPr lang="en-US" dirty="0"/>
              <a:t> ve hasta </a:t>
            </a:r>
            <a:r>
              <a:rPr lang="en-US" dirty="0" err="1" smtClean="0"/>
              <a:t>gizliliği</a:t>
            </a:r>
            <a:r>
              <a:rPr lang="tr-TR" dirty="0"/>
              <a:t> </a:t>
            </a:r>
            <a:r>
              <a:rPr lang="sv-SE" dirty="0" smtClean="0"/>
              <a:t>ilkelerine </a:t>
            </a:r>
            <a:r>
              <a:rPr lang="sv-SE" dirty="0"/>
              <a:t>saygı gösterir. 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v-SE" dirty="0" smtClean="0"/>
              <a:t>Amaç</a:t>
            </a:r>
            <a:r>
              <a:rPr lang="sv-SE" dirty="0"/>
              <a:t>, hem insanlar hem </a:t>
            </a:r>
            <a:r>
              <a:rPr lang="sv-SE" dirty="0" smtClean="0"/>
              <a:t>de</a:t>
            </a:r>
            <a:r>
              <a:rPr lang="tr-TR" dirty="0" smtClean="0"/>
              <a:t> </a:t>
            </a:r>
            <a:r>
              <a:rPr lang="en-US" dirty="0" err="1" smtClean="0"/>
              <a:t>makineler</a:t>
            </a:r>
            <a:r>
              <a:rPr lang="en-US" dirty="0" smtClean="0"/>
              <a:t> </a:t>
            </a:r>
            <a:r>
              <a:rPr lang="en-US" dirty="0"/>
              <a:t>tarafından </a:t>
            </a:r>
            <a:r>
              <a:rPr lang="en-US" dirty="0" err="1"/>
              <a:t>okunabilen</a:t>
            </a:r>
            <a:r>
              <a:rPr lang="en-US" dirty="0"/>
              <a:t> </a:t>
            </a:r>
            <a:r>
              <a:rPr lang="en-US" dirty="0" err="1"/>
              <a:t>ayrıntılı</a:t>
            </a:r>
            <a:r>
              <a:rPr lang="en-US" dirty="0"/>
              <a:t> meta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 smtClean="0"/>
              <a:t>açıklamaları</a:t>
            </a:r>
            <a:r>
              <a:rPr lang="tr-TR" dirty="0"/>
              <a:t> </a:t>
            </a:r>
            <a:r>
              <a:rPr lang="en-US" dirty="0" err="1" smtClean="0"/>
              <a:t>sağlayarak</a:t>
            </a:r>
            <a:r>
              <a:rPr lang="en-US" dirty="0" smtClean="0"/>
              <a:t> </a:t>
            </a:r>
            <a:r>
              <a:rPr lang="en-US" dirty="0"/>
              <a:t>verilerin </a:t>
            </a:r>
            <a:r>
              <a:rPr lang="en-US" dirty="0" err="1"/>
              <a:t>kullanımını</a:t>
            </a:r>
            <a:r>
              <a:rPr lang="en-US" dirty="0"/>
              <a:t> </a:t>
            </a:r>
            <a:r>
              <a:rPr lang="en-US" dirty="0" err="1"/>
              <a:t>iyileştirmek</a:t>
            </a:r>
            <a:r>
              <a:rPr lang="en-US" dirty="0"/>
              <a:t> </a:t>
            </a:r>
            <a:r>
              <a:rPr lang="en-US" dirty="0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böylece</a:t>
            </a:r>
            <a:r>
              <a:rPr lang="en-US" dirty="0" smtClean="0"/>
              <a:t> </a:t>
            </a:r>
            <a:r>
              <a:rPr lang="en-US" dirty="0"/>
              <a:t>verileri </a:t>
            </a:r>
            <a:r>
              <a:rPr lang="en-US" dirty="0" err="1"/>
              <a:t>bulunabilir</a:t>
            </a:r>
            <a:r>
              <a:rPr lang="en-US" dirty="0"/>
              <a:t>, </a:t>
            </a:r>
            <a:r>
              <a:rPr lang="en-US" dirty="0" err="1"/>
              <a:t>erişilebilir</a:t>
            </a:r>
            <a:r>
              <a:rPr lang="en-US" dirty="0"/>
              <a:t> ve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 smtClean="0"/>
              <a:t>çalışabilir</a:t>
            </a:r>
            <a:r>
              <a:rPr lang="tr-TR" dirty="0"/>
              <a:t> </a:t>
            </a:r>
            <a:r>
              <a:rPr lang="en-US" dirty="0" smtClean="0"/>
              <a:t>hale </a:t>
            </a:r>
            <a:r>
              <a:rPr lang="en-US" dirty="0" err="1"/>
              <a:t>getirmektir</a:t>
            </a:r>
            <a:r>
              <a:rPr lang="en-US" dirty="0"/>
              <a:t>. 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Bu </a:t>
            </a:r>
            <a:r>
              <a:rPr lang="en-US" dirty="0"/>
              <a:t>nedenle,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kaynaklı</a:t>
            </a:r>
            <a:r>
              <a:rPr lang="en-US" dirty="0"/>
              <a:t> </a:t>
            </a:r>
            <a:r>
              <a:rPr lang="en-US" dirty="0" smtClean="0"/>
              <a:t>verilerin</a:t>
            </a:r>
            <a:r>
              <a:rPr lang="tr-TR" dirty="0" smtClean="0"/>
              <a:t> </a:t>
            </a:r>
            <a:r>
              <a:rPr lang="en-US" dirty="0" err="1" smtClean="0"/>
              <a:t>amaçlandığı</a:t>
            </a:r>
            <a:r>
              <a:rPr lang="en-US" dirty="0" smtClean="0"/>
              <a:t> </a:t>
            </a:r>
            <a:r>
              <a:rPr lang="en-US" dirty="0"/>
              <a:t>gibi </a:t>
            </a:r>
            <a:r>
              <a:rPr lang="en-US" dirty="0" err="1"/>
              <a:t>çalışması</a:t>
            </a:r>
            <a:r>
              <a:rPr lang="en-US" dirty="0"/>
              <a:t> için tüm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kaynakları</a:t>
            </a:r>
            <a:r>
              <a:rPr lang="en-US" dirty="0"/>
              <a:t> </a:t>
            </a:r>
            <a:r>
              <a:rPr lang="en-US" dirty="0" smtClean="0"/>
              <a:t>FAIR</a:t>
            </a:r>
            <a:r>
              <a:rPr lang="tr-TR" dirty="0" smtClean="0"/>
              <a:t> </a:t>
            </a:r>
            <a:r>
              <a:rPr lang="en-US" dirty="0" err="1" smtClean="0"/>
              <a:t>kılavuz</a:t>
            </a:r>
            <a:r>
              <a:rPr lang="en-US" dirty="0" smtClean="0"/>
              <a:t> </a:t>
            </a:r>
            <a:r>
              <a:rPr lang="en-US" dirty="0" err="1"/>
              <a:t>ilkelerine</a:t>
            </a:r>
            <a:r>
              <a:rPr lang="en-US" dirty="0"/>
              <a:t> </a:t>
            </a:r>
            <a:r>
              <a:rPr lang="en-US" dirty="0" err="1"/>
              <a:t>uymalı</a:t>
            </a:r>
            <a:r>
              <a:rPr lang="en-US" dirty="0"/>
              <a:t> ve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gizliliğine</a:t>
            </a:r>
            <a:r>
              <a:rPr lang="en-US" dirty="0"/>
              <a:t> </a:t>
            </a:r>
            <a:r>
              <a:rPr lang="en-US" dirty="0" err="1"/>
              <a:t>saygı</a:t>
            </a:r>
            <a:r>
              <a:rPr lang="en-US" dirty="0"/>
              <a:t> </a:t>
            </a:r>
            <a:r>
              <a:rPr lang="en-US" dirty="0" err="1"/>
              <a:t>göstermelidir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3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Algoritma Geliştirme Zorlukları</a:t>
            </a:r>
            <a:endParaRPr lang="en-US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78727" cy="832487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290" y="0"/>
            <a:ext cx="3837710" cy="832487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95745" y="2181100"/>
            <a:ext cx="65809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Cancer Imaging </a:t>
            </a:r>
            <a:r>
              <a:rPr lang="en-US" dirty="0" smtClean="0"/>
              <a:t>Archive</a:t>
            </a:r>
            <a:r>
              <a:rPr lang="tr-TR" dirty="0" smtClean="0"/>
              <a:t> </a:t>
            </a:r>
            <a:r>
              <a:rPr lang="en-US" dirty="0" smtClean="0"/>
              <a:t>gibi </a:t>
            </a:r>
            <a:r>
              <a:rPr lang="en-US" dirty="0" err="1"/>
              <a:t>tıbbi</a:t>
            </a:r>
            <a:r>
              <a:rPr lang="en-US" dirty="0"/>
              <a:t>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havuzlarının</a:t>
            </a:r>
            <a:r>
              <a:rPr lang="en-US" dirty="0"/>
              <a:t> </a:t>
            </a:r>
            <a:r>
              <a:rPr lang="en-US" dirty="0" err="1"/>
              <a:t>oluşturulması</a:t>
            </a:r>
            <a:r>
              <a:rPr lang="en-US" dirty="0"/>
              <a:t>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 smtClean="0"/>
              <a:t>paylaşımını</a:t>
            </a:r>
            <a:r>
              <a:rPr lang="tr-TR" dirty="0" smtClean="0"/>
              <a:t> </a:t>
            </a:r>
            <a:r>
              <a:rPr lang="en-US" dirty="0" err="1" smtClean="0"/>
              <a:t>desteklemeye</a:t>
            </a:r>
            <a:r>
              <a:rPr lang="en-US" dirty="0" smtClean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olmasına</a:t>
            </a:r>
            <a:r>
              <a:rPr lang="en-US" dirty="0"/>
              <a:t> ve </a:t>
            </a:r>
            <a:r>
              <a:rPr lang="en-US" dirty="0" err="1"/>
              <a:t>profesyonel</a:t>
            </a:r>
            <a:r>
              <a:rPr lang="en-US" dirty="0"/>
              <a:t> </a:t>
            </a:r>
            <a:r>
              <a:rPr lang="en-US" dirty="0" err="1" smtClean="0"/>
              <a:t>organizasyonların</a:t>
            </a:r>
            <a:r>
              <a:rPr lang="tr-TR" dirty="0"/>
              <a:t> </a:t>
            </a:r>
            <a:r>
              <a:rPr lang="en-US" dirty="0" err="1" smtClean="0"/>
              <a:t>radyasyon</a:t>
            </a:r>
            <a:r>
              <a:rPr lang="en-US" dirty="0" smtClean="0"/>
              <a:t> </a:t>
            </a:r>
            <a:r>
              <a:rPr lang="en-US" dirty="0" err="1"/>
              <a:t>onkolojisi</a:t>
            </a:r>
            <a:r>
              <a:rPr lang="en-US" dirty="0"/>
              <a:t> </a:t>
            </a:r>
            <a:r>
              <a:rPr lang="en-US" dirty="0" err="1" smtClean="0"/>
              <a:t>ontolojisini</a:t>
            </a:r>
            <a:r>
              <a:rPr lang="tr-TR" dirty="0"/>
              <a:t> </a:t>
            </a:r>
            <a:r>
              <a:rPr lang="en-US" dirty="0" err="1" smtClean="0"/>
              <a:t>standartlaştırmaya</a:t>
            </a:r>
            <a:r>
              <a:rPr lang="tr-TR" dirty="0"/>
              <a:t> </a:t>
            </a:r>
            <a:r>
              <a:rPr lang="en-US" dirty="0" err="1" smtClean="0"/>
              <a:t>çalışmasına</a:t>
            </a:r>
            <a:r>
              <a:rPr lang="en-US" dirty="0" smtClean="0"/>
              <a:t> </a:t>
            </a:r>
            <a:r>
              <a:rPr lang="en-US" dirty="0" err="1"/>
              <a:t>rağmen</a:t>
            </a:r>
            <a:r>
              <a:rPr lang="en-US" dirty="0"/>
              <a:t>, bu </a:t>
            </a:r>
            <a:r>
              <a:rPr lang="en-US" dirty="0" err="1"/>
              <a:t>alanda</a:t>
            </a:r>
            <a:r>
              <a:rPr lang="en-US" dirty="0"/>
              <a:t> daha </a:t>
            </a:r>
            <a:r>
              <a:rPr lang="en-US" dirty="0" smtClean="0"/>
              <a:t>fazla</a:t>
            </a:r>
            <a:r>
              <a:rPr lang="tr-TR" dirty="0" smtClean="0"/>
              <a:t> </a:t>
            </a:r>
            <a:r>
              <a:rPr lang="en-US" dirty="0" err="1" smtClean="0"/>
              <a:t>çalışmaya</a:t>
            </a:r>
            <a:r>
              <a:rPr lang="en-US" dirty="0" smtClean="0"/>
              <a:t> </a:t>
            </a:r>
            <a:r>
              <a:rPr lang="en-US" dirty="0"/>
              <a:t>ihtiyaç </a:t>
            </a:r>
            <a:r>
              <a:rPr lang="en-US" dirty="0" err="1" smtClean="0"/>
              <a:t>vardır</a:t>
            </a:r>
            <a:r>
              <a:rPr lang="en-US" dirty="0" smtClean="0"/>
              <a:t>.</a:t>
            </a:r>
            <a:endParaRPr lang="tr-TR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Tedavi </a:t>
            </a:r>
            <a:r>
              <a:rPr lang="en-US" dirty="0"/>
              <a:t>planlama </a:t>
            </a:r>
            <a:r>
              <a:rPr lang="en-US" dirty="0" err="1"/>
              <a:t>yazılım</a:t>
            </a:r>
            <a:r>
              <a:rPr lang="en-US" dirty="0"/>
              <a:t> </a:t>
            </a:r>
            <a:r>
              <a:rPr lang="en-US" dirty="0" err="1" smtClean="0"/>
              <a:t>paketlerinin</a:t>
            </a:r>
            <a:r>
              <a:rPr lang="tr-TR" dirty="0"/>
              <a:t> </a:t>
            </a:r>
            <a:r>
              <a:rPr lang="en-US" dirty="0" err="1" smtClean="0"/>
              <a:t>tescilli</a:t>
            </a:r>
            <a:r>
              <a:rPr lang="en-US" dirty="0" smtClean="0"/>
              <a:t> </a:t>
            </a:r>
            <a:r>
              <a:rPr lang="en-US" dirty="0"/>
              <a:t>olması ve </a:t>
            </a:r>
            <a:r>
              <a:rPr lang="en-US" dirty="0" err="1"/>
              <a:t>dolayısıyla</a:t>
            </a:r>
            <a:r>
              <a:rPr lang="en-US" dirty="0"/>
              <a:t> </a:t>
            </a:r>
            <a:r>
              <a:rPr lang="en-US" dirty="0" err="1"/>
              <a:t>optimizasyon</a:t>
            </a:r>
            <a:r>
              <a:rPr lang="en-US" dirty="0"/>
              <a:t> </a:t>
            </a:r>
            <a:r>
              <a:rPr lang="en-US" dirty="0" err="1" smtClean="0"/>
              <a:t>algoritmalarının</a:t>
            </a:r>
            <a:r>
              <a:rPr lang="tr-TR" dirty="0"/>
              <a:t> </a:t>
            </a:r>
            <a:r>
              <a:rPr lang="en-US" dirty="0" err="1" smtClean="0"/>
              <a:t>sınırlı</a:t>
            </a:r>
            <a:r>
              <a:rPr lang="en-US" dirty="0" smtClean="0"/>
              <a:t> </a:t>
            </a:r>
            <a:r>
              <a:rPr lang="en-US" dirty="0" err="1"/>
              <a:t>bilgisi</a:t>
            </a:r>
            <a:r>
              <a:rPr lang="en-US" dirty="0"/>
              <a:t>, </a:t>
            </a:r>
            <a:r>
              <a:rPr lang="en-US" dirty="0" err="1"/>
              <a:t>radyasyon</a:t>
            </a:r>
            <a:r>
              <a:rPr lang="en-US" dirty="0"/>
              <a:t> tedavisi için </a:t>
            </a:r>
            <a:r>
              <a:rPr lang="en-US" dirty="0" smtClean="0"/>
              <a:t>YZ</a:t>
            </a:r>
            <a:r>
              <a:rPr lang="tr-TR" dirty="0" smtClean="0"/>
              <a:t> </a:t>
            </a:r>
            <a:r>
              <a:rPr lang="en-US" dirty="0" err="1" smtClean="0"/>
              <a:t>yöntemlerinin</a:t>
            </a:r>
            <a:r>
              <a:rPr lang="en-US" dirty="0" smtClean="0"/>
              <a:t> </a:t>
            </a:r>
            <a:r>
              <a:rPr lang="en-US" dirty="0" err="1"/>
              <a:t>geliştirilmesinin</a:t>
            </a:r>
            <a:r>
              <a:rPr lang="en-US" dirty="0"/>
              <a:t> </a:t>
            </a:r>
            <a:r>
              <a:rPr lang="en-US" dirty="0" err="1"/>
              <a:t>önündeki</a:t>
            </a:r>
            <a:r>
              <a:rPr lang="en-US" dirty="0"/>
              <a:t> bir </a:t>
            </a:r>
            <a:r>
              <a:rPr lang="en-US" dirty="0" err="1"/>
              <a:t>başka</a:t>
            </a:r>
            <a:r>
              <a:rPr lang="en-US" dirty="0"/>
              <a:t> </a:t>
            </a:r>
            <a:r>
              <a:rPr lang="en-US" dirty="0" err="1"/>
              <a:t>engeldir</a:t>
            </a:r>
            <a:r>
              <a:rPr lang="en-US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Bazı </a:t>
            </a:r>
            <a:r>
              <a:rPr lang="en-US" dirty="0" err="1"/>
              <a:t>satıcılar</a:t>
            </a:r>
            <a:r>
              <a:rPr lang="en-US" dirty="0"/>
              <a:t>, </a:t>
            </a:r>
            <a:r>
              <a:rPr lang="en-US" dirty="0" err="1"/>
              <a:t>sınırlı</a:t>
            </a:r>
            <a:r>
              <a:rPr lang="en-US" dirty="0"/>
              <a:t> </a:t>
            </a:r>
            <a:r>
              <a:rPr lang="en-US" dirty="0" err="1"/>
              <a:t>kapsamlarla</a:t>
            </a:r>
            <a:r>
              <a:rPr lang="en-US" dirty="0"/>
              <a:t> da </a:t>
            </a:r>
            <a:r>
              <a:rPr lang="en-US" dirty="0" err="1"/>
              <a:t>olsa</a:t>
            </a:r>
            <a:r>
              <a:rPr lang="en-US" dirty="0"/>
              <a:t>, YZ </a:t>
            </a:r>
            <a:r>
              <a:rPr lang="en-US" dirty="0" err="1" smtClean="0"/>
              <a:t>algoritmalarını</a:t>
            </a:r>
            <a:r>
              <a:rPr lang="tr-TR" dirty="0"/>
              <a:t> </a:t>
            </a:r>
            <a:r>
              <a:rPr lang="nb-NO" dirty="0" smtClean="0"/>
              <a:t>klinik </a:t>
            </a:r>
            <a:r>
              <a:rPr lang="nb-NO" dirty="0"/>
              <a:t>yazılımlarla iletişim kurmak ve </a:t>
            </a:r>
            <a:r>
              <a:rPr lang="nb-NO" dirty="0" smtClean="0"/>
              <a:t>entegre</a:t>
            </a:r>
            <a:r>
              <a:rPr lang="tr-TR" dirty="0" smtClean="0"/>
              <a:t> </a:t>
            </a:r>
            <a:r>
              <a:rPr lang="en-US" dirty="0" err="1" smtClean="0"/>
              <a:t>etmek</a:t>
            </a:r>
            <a:r>
              <a:rPr lang="en-US" dirty="0" smtClean="0"/>
              <a:t> </a:t>
            </a:r>
            <a:r>
              <a:rPr lang="en-US" dirty="0"/>
              <a:t>için </a:t>
            </a: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çabalarına</a:t>
            </a:r>
            <a:r>
              <a:rPr lang="en-US" dirty="0"/>
              <a:t> </a:t>
            </a:r>
            <a:r>
              <a:rPr lang="en-US" dirty="0" err="1"/>
              <a:t>olanak</a:t>
            </a:r>
            <a:r>
              <a:rPr lang="en-US" dirty="0"/>
              <a:t> </a:t>
            </a:r>
            <a:r>
              <a:rPr lang="en-US" dirty="0" err="1"/>
              <a:t>tanıyan</a:t>
            </a:r>
            <a:r>
              <a:rPr lang="en-US" dirty="0"/>
              <a:t> </a:t>
            </a:r>
            <a:r>
              <a:rPr lang="en-US" dirty="0" smtClean="0"/>
              <a:t>uygulama</a:t>
            </a:r>
            <a:r>
              <a:rPr lang="tr-TR" dirty="0" smtClean="0"/>
              <a:t> </a:t>
            </a:r>
            <a:r>
              <a:rPr lang="en-US" dirty="0" err="1" smtClean="0"/>
              <a:t>programlama</a:t>
            </a:r>
            <a:r>
              <a:rPr lang="en-US" dirty="0" smtClean="0"/>
              <a:t> </a:t>
            </a:r>
            <a:r>
              <a:rPr lang="en-US" dirty="0" err="1"/>
              <a:t>ara</a:t>
            </a:r>
            <a:r>
              <a:rPr lang="en-US" dirty="0"/>
              <a:t> </a:t>
            </a:r>
            <a:r>
              <a:rPr lang="en-US" dirty="0" err="1"/>
              <a:t>yüzlerini</a:t>
            </a:r>
            <a:r>
              <a:rPr lang="en-US" dirty="0"/>
              <a:t> </a:t>
            </a:r>
            <a:r>
              <a:rPr lang="en-US" dirty="0" err="1"/>
              <a:t>yayınlamaya</a:t>
            </a:r>
            <a:r>
              <a:rPr lang="en-US" dirty="0"/>
              <a:t> </a:t>
            </a:r>
            <a:r>
              <a:rPr lang="en-US" dirty="0" err="1"/>
              <a:t>başladıkça</a:t>
            </a:r>
            <a:r>
              <a:rPr lang="en-US" dirty="0"/>
              <a:t> bu </a:t>
            </a:r>
            <a:r>
              <a:rPr lang="en-US" dirty="0" err="1" smtClean="0"/>
              <a:t>zorluk</a:t>
            </a:r>
            <a:r>
              <a:rPr lang="tr-TR" dirty="0"/>
              <a:t> </a:t>
            </a:r>
            <a:r>
              <a:rPr lang="en-US" dirty="0" err="1" smtClean="0"/>
              <a:t>hafiflemektedir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236" y="1690688"/>
            <a:ext cx="3920837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Büyük Veri Kaynağı Olarak Klinik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0000" y="1911927"/>
            <a:ext cx="5770418" cy="4946073"/>
          </a:xfrm>
        </p:spPr>
        <p:txBody>
          <a:bodyPr>
            <a:normAutofit/>
          </a:bodyPr>
          <a:lstStyle/>
          <a:p>
            <a:pPr algn="just"/>
            <a:r>
              <a:rPr lang="de-DE" sz="1800" dirty="0" smtClean="0"/>
              <a:t>Klinik</a:t>
            </a:r>
            <a:r>
              <a:rPr lang="tr-TR" sz="1800" dirty="0" smtClean="0"/>
              <a:t> </a:t>
            </a:r>
            <a:r>
              <a:rPr lang="en-US" sz="1800" dirty="0" smtClean="0"/>
              <a:t>büyük </a:t>
            </a:r>
            <a:r>
              <a:rPr lang="en-US" sz="1800" dirty="0"/>
              <a:t>bir </a:t>
            </a:r>
            <a:r>
              <a:rPr lang="en-US" sz="1800" dirty="0" err="1"/>
              <a:t>veri</a:t>
            </a:r>
            <a:r>
              <a:rPr lang="en-US" sz="1800" dirty="0"/>
              <a:t> </a:t>
            </a:r>
            <a:r>
              <a:rPr lang="en-US" sz="1800" dirty="0" err="1"/>
              <a:t>kaynağıdır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algn="just"/>
            <a:r>
              <a:rPr lang="en-US" sz="1800" dirty="0" smtClean="0"/>
              <a:t>Bu </a:t>
            </a:r>
            <a:r>
              <a:rPr lang="en-US" sz="1800" dirty="0"/>
              <a:t>verileri </a:t>
            </a:r>
            <a:r>
              <a:rPr lang="en-US" sz="1800" dirty="0" err="1"/>
              <a:t>toplamak</a:t>
            </a:r>
            <a:r>
              <a:rPr lang="en-US" sz="1800" dirty="0"/>
              <a:t>, </a:t>
            </a:r>
            <a:r>
              <a:rPr lang="en-US" sz="1800" dirty="0" err="1"/>
              <a:t>birleştirmek</a:t>
            </a:r>
            <a:r>
              <a:rPr lang="en-US" sz="1800" dirty="0"/>
              <a:t> ve </a:t>
            </a:r>
            <a:r>
              <a:rPr lang="en-US" sz="1800" dirty="0" err="1"/>
              <a:t>yeniden</a:t>
            </a:r>
            <a:r>
              <a:rPr lang="en-US" sz="1800" dirty="0"/>
              <a:t> </a:t>
            </a:r>
            <a:r>
              <a:rPr lang="en-US" sz="1800" dirty="0" err="1" smtClean="0"/>
              <a:t>işlemek</a:t>
            </a:r>
            <a:r>
              <a:rPr lang="tr-TR" sz="1800" dirty="0"/>
              <a:t>,</a:t>
            </a:r>
            <a:r>
              <a:rPr lang="de-DE" sz="1800" dirty="0" err="1" smtClean="0"/>
              <a:t>üstesinden</a:t>
            </a:r>
            <a:r>
              <a:rPr lang="de-DE" sz="1800" dirty="0" smtClean="0"/>
              <a:t> </a:t>
            </a:r>
            <a:r>
              <a:rPr lang="de-DE" sz="1800" dirty="0" err="1"/>
              <a:t>gelinmesi</a:t>
            </a:r>
            <a:r>
              <a:rPr lang="de-DE" sz="1800" dirty="0"/>
              <a:t> </a:t>
            </a:r>
            <a:r>
              <a:rPr lang="de-DE" sz="1800" dirty="0" err="1"/>
              <a:t>gereken</a:t>
            </a:r>
            <a:r>
              <a:rPr lang="de-DE" sz="1800" dirty="0"/>
              <a:t> en büyük </a:t>
            </a:r>
            <a:r>
              <a:rPr lang="de-DE" sz="1800" dirty="0" err="1"/>
              <a:t>zorluktur</a:t>
            </a:r>
            <a:r>
              <a:rPr lang="de-DE" sz="1800" dirty="0" smtClean="0"/>
              <a:t>. </a:t>
            </a:r>
            <a:endParaRPr lang="tr-TR" sz="1800" dirty="0" smtClean="0"/>
          </a:p>
          <a:p>
            <a:pPr algn="just"/>
            <a:r>
              <a:rPr lang="en-US" sz="1800" dirty="0" err="1" smtClean="0"/>
              <a:t>Yaygın</a:t>
            </a:r>
            <a:r>
              <a:rPr lang="en-US" sz="1800" dirty="0" smtClean="0"/>
              <a:t> </a:t>
            </a:r>
            <a:r>
              <a:rPr lang="en-US" sz="1800" dirty="0" err="1"/>
              <a:t>veri</a:t>
            </a:r>
            <a:r>
              <a:rPr lang="en-US" sz="1800" dirty="0"/>
              <a:t> </a:t>
            </a:r>
            <a:r>
              <a:rPr lang="en-US" sz="1800" dirty="0" err="1"/>
              <a:t>türleri</a:t>
            </a:r>
            <a:r>
              <a:rPr lang="en-US" sz="1800" dirty="0"/>
              <a:t> </a:t>
            </a:r>
            <a:r>
              <a:rPr lang="en-US" sz="1800" dirty="0" err="1"/>
              <a:t>tıbbi</a:t>
            </a:r>
            <a:r>
              <a:rPr lang="en-US" sz="1800" dirty="0"/>
              <a:t> </a:t>
            </a:r>
            <a:r>
              <a:rPr lang="en-US" sz="1800" dirty="0" smtClean="0"/>
              <a:t>görüntüleri,</a:t>
            </a:r>
            <a:r>
              <a:rPr lang="tr-TR" sz="1800" dirty="0" smtClean="0"/>
              <a:t> </a:t>
            </a:r>
            <a:r>
              <a:rPr lang="en-US" sz="1800" dirty="0" err="1" smtClean="0"/>
              <a:t>elektronik</a:t>
            </a:r>
            <a:r>
              <a:rPr lang="en-US" sz="1800" dirty="0" smtClean="0"/>
              <a:t> </a:t>
            </a:r>
            <a:r>
              <a:rPr lang="en-US" sz="1800" dirty="0" err="1"/>
              <a:t>sağlık</a:t>
            </a:r>
            <a:r>
              <a:rPr lang="en-US" sz="1800" dirty="0"/>
              <a:t> </a:t>
            </a:r>
            <a:r>
              <a:rPr lang="en-US" sz="1800" dirty="0" err="1"/>
              <a:t>kayıtlarını</a:t>
            </a:r>
            <a:r>
              <a:rPr lang="en-US" sz="1800" dirty="0"/>
              <a:t> ve hasta tarafından </a:t>
            </a:r>
            <a:r>
              <a:rPr lang="en-US" sz="1800" dirty="0" err="1" smtClean="0"/>
              <a:t>bildirilen</a:t>
            </a:r>
            <a:r>
              <a:rPr lang="tr-TR" sz="1800" dirty="0"/>
              <a:t> </a:t>
            </a:r>
            <a:r>
              <a:rPr lang="en-US" sz="1800" dirty="0" smtClean="0"/>
              <a:t>sonuçları </a:t>
            </a:r>
            <a:r>
              <a:rPr lang="en-US" sz="1800" dirty="0" err="1" smtClean="0"/>
              <a:t>içerir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algn="just"/>
            <a:r>
              <a:rPr lang="en-US" sz="1800" dirty="0" err="1" smtClean="0"/>
              <a:t>Bununla</a:t>
            </a:r>
            <a:r>
              <a:rPr lang="en-US" sz="1800" dirty="0" smtClean="0"/>
              <a:t> </a:t>
            </a:r>
            <a:r>
              <a:rPr lang="en-US" sz="1800" dirty="0" err="1"/>
              <a:t>birlikte</a:t>
            </a:r>
            <a:r>
              <a:rPr lang="en-US" sz="1800" dirty="0"/>
              <a:t> </a:t>
            </a:r>
            <a:r>
              <a:rPr lang="en-US" sz="1800" dirty="0" err="1"/>
              <a:t>klinik</a:t>
            </a:r>
            <a:r>
              <a:rPr lang="en-US" sz="1800" dirty="0"/>
              <a:t>, </a:t>
            </a:r>
            <a:r>
              <a:rPr lang="en-US" sz="1800" dirty="0" smtClean="0"/>
              <a:t>verileri</a:t>
            </a:r>
            <a:r>
              <a:rPr lang="tr-TR" sz="1800" dirty="0" smtClean="0"/>
              <a:t> </a:t>
            </a:r>
            <a:r>
              <a:rPr lang="en-US" sz="1800" dirty="0" err="1" smtClean="0"/>
              <a:t>işleyen</a:t>
            </a:r>
            <a:r>
              <a:rPr lang="en-US" sz="1800" dirty="0" smtClean="0"/>
              <a:t> </a:t>
            </a:r>
            <a:r>
              <a:rPr lang="en-US" sz="1800" dirty="0" err="1"/>
              <a:t>algoritmalardan</a:t>
            </a:r>
            <a:r>
              <a:rPr lang="en-US" sz="1800" dirty="0"/>
              <a:t> </a:t>
            </a:r>
            <a:r>
              <a:rPr lang="en-US" sz="1800" dirty="0" err="1"/>
              <a:t>geleneksel</a:t>
            </a:r>
            <a:r>
              <a:rPr lang="en-US" sz="1800" dirty="0"/>
              <a:t> </a:t>
            </a:r>
            <a:r>
              <a:rPr lang="en-US" sz="1800" dirty="0" err="1"/>
              <a:t>veri</a:t>
            </a:r>
            <a:r>
              <a:rPr lang="en-US" sz="1800" dirty="0"/>
              <a:t> </a:t>
            </a:r>
            <a:r>
              <a:rPr lang="en-US" sz="1800" dirty="0" err="1"/>
              <a:t>türleriyle</a:t>
            </a:r>
            <a:r>
              <a:rPr lang="en-US" sz="1800" dirty="0"/>
              <a:t> </a:t>
            </a:r>
            <a:r>
              <a:rPr lang="en-US" sz="1800" dirty="0" err="1" smtClean="0"/>
              <a:t>ilişkili</a:t>
            </a:r>
            <a:r>
              <a:rPr lang="tr-TR" sz="1800" dirty="0"/>
              <a:t> </a:t>
            </a:r>
            <a:r>
              <a:rPr lang="en-US" sz="1800" dirty="0" smtClean="0"/>
              <a:t>meta </a:t>
            </a:r>
            <a:r>
              <a:rPr lang="en-US" sz="1800" dirty="0"/>
              <a:t>verileri </a:t>
            </a:r>
            <a:r>
              <a:rPr lang="en-US" sz="1800" dirty="0" err="1"/>
              <a:t>dolaylı</a:t>
            </a:r>
            <a:r>
              <a:rPr lang="en-US" sz="1800" dirty="0"/>
              <a:t> olarak da </a:t>
            </a:r>
            <a:r>
              <a:rPr lang="en-US" sz="1800" dirty="0" err="1"/>
              <a:t>üretir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algn="just"/>
            <a:r>
              <a:rPr lang="en-US" sz="1800" dirty="0" err="1" smtClean="0"/>
              <a:t>Kaynak</a:t>
            </a:r>
            <a:r>
              <a:rPr lang="en-US" sz="1800" dirty="0" smtClean="0"/>
              <a:t> </a:t>
            </a:r>
            <a:r>
              <a:rPr lang="en-US" sz="1800" dirty="0" err="1" smtClean="0"/>
              <a:t>verilerden</a:t>
            </a:r>
            <a:r>
              <a:rPr lang="tr-TR" sz="1800" dirty="0"/>
              <a:t> </a:t>
            </a:r>
            <a:r>
              <a:rPr lang="en-US" sz="1800" dirty="0" err="1" smtClean="0"/>
              <a:t>öngörücü</a:t>
            </a:r>
            <a:r>
              <a:rPr lang="en-US" sz="1800" dirty="0" smtClean="0"/>
              <a:t> </a:t>
            </a:r>
            <a:r>
              <a:rPr lang="en-US" sz="1800" dirty="0"/>
              <a:t>veya </a:t>
            </a:r>
            <a:r>
              <a:rPr lang="en-US" sz="1800" dirty="0" err="1"/>
              <a:t>prognostik</a:t>
            </a:r>
            <a:r>
              <a:rPr lang="en-US" sz="1800" dirty="0"/>
              <a:t> </a:t>
            </a:r>
            <a:r>
              <a:rPr lang="en-US" sz="1800" dirty="0" err="1"/>
              <a:t>faktörler</a:t>
            </a:r>
            <a:r>
              <a:rPr lang="en-US" sz="1800" dirty="0"/>
              <a:t> </a:t>
            </a:r>
            <a:r>
              <a:rPr lang="en-US" sz="1800" dirty="0" err="1"/>
              <a:t>üreten</a:t>
            </a:r>
            <a:r>
              <a:rPr lang="en-US" sz="1800" dirty="0"/>
              <a:t> </a:t>
            </a:r>
            <a:r>
              <a:rPr lang="en-US" sz="1800" dirty="0" err="1"/>
              <a:t>nicel</a:t>
            </a:r>
            <a:r>
              <a:rPr lang="en-US" sz="1800" dirty="0"/>
              <a:t> </a:t>
            </a:r>
            <a:r>
              <a:rPr lang="en-US" sz="1800" dirty="0" err="1" smtClean="0"/>
              <a:t>görüntüleme</a:t>
            </a:r>
            <a:r>
              <a:rPr lang="tr-TR" sz="1800" dirty="0"/>
              <a:t> </a:t>
            </a:r>
            <a:r>
              <a:rPr lang="en-US" sz="1800" dirty="0" err="1" smtClean="0"/>
              <a:t>biyobelirteçleri</a:t>
            </a:r>
            <a:r>
              <a:rPr lang="en-US" sz="1800" dirty="0" smtClean="0"/>
              <a:t> </a:t>
            </a:r>
            <a:r>
              <a:rPr lang="en-US" sz="1800" dirty="0"/>
              <a:t>ve </a:t>
            </a:r>
            <a:r>
              <a:rPr lang="en-US" sz="1800" dirty="0" err="1"/>
              <a:t>radyomik</a:t>
            </a:r>
            <a:r>
              <a:rPr lang="en-US" sz="1800" dirty="0"/>
              <a:t> verileri </a:t>
            </a:r>
            <a:r>
              <a:rPr lang="en-US" sz="1800" dirty="0" err="1"/>
              <a:t>örnek</a:t>
            </a:r>
            <a:r>
              <a:rPr lang="en-US" sz="1800" dirty="0"/>
              <a:t> olarak </a:t>
            </a:r>
            <a:r>
              <a:rPr lang="en-US" sz="1800" dirty="0" err="1"/>
              <a:t>verilebilir</a:t>
            </a:r>
            <a:r>
              <a:rPr lang="en-US" sz="1800" dirty="0" smtClean="0"/>
              <a:t>.</a:t>
            </a:r>
            <a:endParaRPr lang="tr-TR" sz="1800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618" y="1911926"/>
            <a:ext cx="5583382" cy="407439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09" y="5986318"/>
            <a:ext cx="2867890" cy="87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4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93166"/>
          </a:xfrm>
        </p:spPr>
        <p:txBody>
          <a:bodyPr>
            <a:noAutofit/>
          </a:bodyPr>
          <a:lstStyle/>
          <a:p>
            <a:pPr algn="ctr"/>
            <a:r>
              <a:rPr lang="tr-TR" sz="1800" dirty="0" smtClean="0"/>
              <a:t/>
            </a:r>
            <a:br>
              <a:rPr lang="tr-TR" sz="1800" dirty="0" smtClean="0"/>
            </a:br>
            <a:r>
              <a:rPr lang="tr-TR" sz="1800" dirty="0" smtClean="0"/>
              <a:t/>
            </a:r>
            <a:br>
              <a:rPr lang="tr-TR" sz="1800" dirty="0" smtClean="0"/>
            </a:br>
            <a:r>
              <a:rPr lang="tr-TR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BAŞARININ </a:t>
            </a:r>
            <a:r>
              <a:rPr lang="tr-TR" sz="40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ANAHTARI</a:t>
            </a:r>
            <a:r>
              <a:rPr lang="tr-TR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br>
              <a:rPr lang="tr-TR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1800" dirty="0" smtClean="0"/>
              <a:t/>
            </a:r>
            <a:br>
              <a:rPr lang="tr-TR" sz="1800" dirty="0" smtClean="0"/>
            </a:b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/>
              <a:t>K</a:t>
            </a:r>
            <a:r>
              <a:rPr lang="en-US" sz="1800" dirty="0" err="1"/>
              <a:t>linisyenler</a:t>
            </a:r>
            <a:r>
              <a:rPr lang="en-US" sz="1800" dirty="0"/>
              <a:t>, </a:t>
            </a:r>
            <a:r>
              <a:rPr lang="en-US" sz="1800" dirty="0" err="1"/>
              <a:t>tıbbi</a:t>
            </a:r>
            <a:r>
              <a:rPr lang="en-US" sz="1800" dirty="0"/>
              <a:t> </a:t>
            </a:r>
            <a:r>
              <a:rPr lang="en-US" sz="1800" dirty="0" err="1"/>
              <a:t>fizikçiler</a:t>
            </a:r>
            <a:r>
              <a:rPr lang="en-US" sz="1800" dirty="0"/>
              <a:t>, </a:t>
            </a:r>
            <a:r>
              <a:rPr lang="en-US" sz="1800" dirty="0" err="1"/>
              <a:t>veri</a:t>
            </a:r>
            <a:r>
              <a:rPr lang="en-US" sz="1800" dirty="0"/>
              <a:t> </a:t>
            </a:r>
            <a:r>
              <a:rPr lang="en-US" sz="1800" dirty="0" err="1"/>
              <a:t>bilimcileri</a:t>
            </a:r>
            <a:r>
              <a:rPr lang="en-US" sz="1800" dirty="0"/>
              <a:t>,</a:t>
            </a:r>
            <a:r>
              <a:rPr lang="tr-TR" sz="1800" dirty="0"/>
              <a:t> </a:t>
            </a:r>
            <a:r>
              <a:rPr lang="en-US" sz="1800" dirty="0" err="1"/>
              <a:t>biyologlar</a:t>
            </a:r>
            <a:r>
              <a:rPr lang="en-US" sz="1800" dirty="0" smtClean="0"/>
              <a:t>,</a:t>
            </a:r>
            <a:r>
              <a:rPr lang="tr-TR" sz="1800" dirty="0" smtClean="0"/>
              <a:t> teknikerler,</a:t>
            </a:r>
            <a:r>
              <a:rPr lang="en-US" sz="1800" dirty="0" smtClean="0"/>
              <a:t> </a:t>
            </a:r>
            <a:r>
              <a:rPr lang="en-US" sz="1800" dirty="0"/>
              <a:t>hastalar ve diğer </a:t>
            </a:r>
            <a:r>
              <a:rPr lang="en-US" sz="1800" dirty="0" err="1"/>
              <a:t>paydaşları</a:t>
            </a:r>
            <a:r>
              <a:rPr lang="en-US" sz="1800" dirty="0"/>
              <a:t> içeren geniş, </a:t>
            </a:r>
            <a:r>
              <a:rPr lang="en-US" sz="1800" dirty="0" err="1"/>
              <a:t>çok</a:t>
            </a:r>
            <a:r>
              <a:rPr lang="tr-TR" sz="1800" dirty="0"/>
              <a:t> </a:t>
            </a:r>
            <a:r>
              <a:rPr lang="en-US" sz="1800" dirty="0" err="1"/>
              <a:t>disiplinli</a:t>
            </a:r>
            <a:r>
              <a:rPr lang="en-US" sz="1800" dirty="0"/>
              <a:t> </a:t>
            </a:r>
            <a:r>
              <a:rPr lang="tr-TR" sz="1800" dirty="0"/>
              <a:t>     uzmanlıkları </a:t>
            </a:r>
            <a:r>
              <a:rPr lang="en-US" sz="1800" dirty="0"/>
              <a:t>bir </a:t>
            </a:r>
            <a:r>
              <a:rPr lang="en-US" sz="1800" dirty="0" err="1"/>
              <a:t>araya</a:t>
            </a:r>
            <a:r>
              <a:rPr lang="en-US" sz="1800" dirty="0"/>
              <a:t> </a:t>
            </a:r>
            <a:r>
              <a:rPr lang="en-US" sz="1800" dirty="0" err="1"/>
              <a:t>getiren</a:t>
            </a:r>
            <a:r>
              <a:rPr lang="en-US" sz="1800" dirty="0"/>
              <a:t> </a:t>
            </a:r>
            <a:r>
              <a:rPr lang="en-US" sz="1800" dirty="0" err="1"/>
              <a:t>ortak</a:t>
            </a:r>
            <a:r>
              <a:rPr lang="en-US" sz="1800" dirty="0"/>
              <a:t> bir </a:t>
            </a:r>
            <a:r>
              <a:rPr lang="en-US" sz="1800" dirty="0" err="1"/>
              <a:t>çaba</a:t>
            </a:r>
            <a:r>
              <a:rPr lang="en-US" sz="1800" dirty="0"/>
              <a:t> </a:t>
            </a:r>
            <a:r>
              <a:rPr lang="tr-TR" sz="1800" dirty="0"/>
              <a:t>olacaktır.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2" y="2604655"/>
            <a:ext cx="5181600" cy="4117975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18" y="2604655"/>
            <a:ext cx="6002482" cy="418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9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8091" y="1202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i="1" u="sng" dirty="0"/>
              <a:t>TRAINING COURSE SERIES No. 83</a:t>
            </a:r>
            <a:br>
              <a:rPr lang="en-US" sz="2400" b="1" i="1" u="sng" dirty="0"/>
            </a:br>
            <a:r>
              <a:rPr lang="en-US" sz="2400" b="1" i="1" u="sng" dirty="0"/>
              <a:t>ARTIFICIAL INTELLIGENCE</a:t>
            </a:r>
            <a:br>
              <a:rPr lang="en-US" sz="2400" b="1" i="1" u="sng" dirty="0"/>
            </a:br>
            <a:r>
              <a:rPr lang="en-US" sz="2400" b="1" i="1" u="sng" dirty="0"/>
              <a:t>IN MEDICAL PHYSICS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111" y="2222500"/>
            <a:ext cx="3345777" cy="3636963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3" y="1997853"/>
            <a:ext cx="3796147" cy="4721602"/>
          </a:xfrm>
          <a:prstGeom prst="rect">
            <a:avLst/>
          </a:prstGeom>
        </p:spPr>
      </p:pic>
      <p:sp>
        <p:nvSpPr>
          <p:cNvPr id="8" name="Bulut 7"/>
          <p:cNvSpPr/>
          <p:nvPr/>
        </p:nvSpPr>
        <p:spPr>
          <a:xfrm>
            <a:off x="8243455" y="55547"/>
            <a:ext cx="3948545" cy="194230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ROLES, RESPONSIBILITIES, EDUCATION AND</a:t>
            </a:r>
          </a:p>
          <a:p>
            <a:pPr algn="ctr"/>
            <a:r>
              <a:rPr lang="en-US" i="1" dirty="0"/>
              <a:t>TRAINING OF CLINICALLY QUALIFIED</a:t>
            </a:r>
          </a:p>
          <a:p>
            <a:pPr algn="ctr"/>
            <a:r>
              <a:rPr lang="en-US" i="1" dirty="0"/>
              <a:t>MEDICAL PHYSICISTS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761" y="1997853"/>
            <a:ext cx="4299239" cy="472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6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17417" y="5879234"/>
            <a:ext cx="10314709" cy="590839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Teşekkürler…</a:t>
            </a:r>
            <a:endParaRPr lang="en-US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97237"/>
          </a:xfrm>
        </p:spPr>
      </p:pic>
    </p:spTree>
    <p:extLst>
      <p:ext uri="{BB962C8B-B14F-4D97-AF65-F5344CB8AC3E}">
        <p14:creationId xmlns:p14="http://schemas.microsoft.com/office/powerpoint/2010/main" val="170304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klif">
  <a:themeElements>
    <a:clrScheme name="Teklif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Teklif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klif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Teklif</Template>
  <TotalTime>5585</TotalTime>
  <Words>1550</Words>
  <Application>Microsoft Office PowerPoint</Application>
  <PresentationFormat>Geniş ekran</PresentationFormat>
  <Paragraphs>104</Paragraphs>
  <Slides>19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2</vt:lpstr>
      <vt:lpstr>Teklif</vt:lpstr>
      <vt:lpstr>AI-Yapay Zeka ve Radyoterapiye Yansımaları</vt:lpstr>
      <vt:lpstr>YAPAY ZEKA</vt:lpstr>
      <vt:lpstr>Radyasyon Onkolojisinde Yapay Zeka Kullanım Alanları </vt:lpstr>
      <vt:lpstr>Hasta Değerlendirilmesi</vt:lpstr>
      <vt:lpstr>Simülasyon</vt:lpstr>
      <vt:lpstr>Konturlama</vt:lpstr>
      <vt:lpstr>Planlama</vt:lpstr>
      <vt:lpstr>Kalite Kontrol ve Tedavi </vt:lpstr>
      <vt:lpstr>Tedavi Uygulanması</vt:lpstr>
      <vt:lpstr>Tedavi Yanıtı-Toksisite Tahmini-Sağkalım</vt:lpstr>
      <vt:lpstr>Sorunlar?</vt:lpstr>
      <vt:lpstr>Veri Kalitesi</vt:lpstr>
      <vt:lpstr>Veri Güvenliği</vt:lpstr>
      <vt:lpstr>Veri Kullanılabilirliği</vt:lpstr>
      <vt:lpstr>Algoritma Geliştirme Zorlukları</vt:lpstr>
      <vt:lpstr>Büyük Veri Kaynağı Olarak Klinik</vt:lpstr>
      <vt:lpstr>  BAŞARININ ANAHTARI;   Klinisyenler, tıbbi fizikçiler, veri bilimcileri, biyologlar, teknikerler, hastalar ve diğer paydaşları içeren geniş, çok disiplinli      uzmanlıkları bir araya getiren ortak bir çaba olacaktır.  </vt:lpstr>
      <vt:lpstr>TRAINING COURSE SERIES No. 83 ARTIFICIAL INTELLIGENCE IN MEDICAL PHYSICS</vt:lpstr>
      <vt:lpstr>Teşekkürler…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ronaldinho424</dc:creator>
  <cp:lastModifiedBy>ronaldinho424</cp:lastModifiedBy>
  <cp:revision>91</cp:revision>
  <dcterms:created xsi:type="dcterms:W3CDTF">2024-04-25T07:44:06Z</dcterms:created>
  <dcterms:modified xsi:type="dcterms:W3CDTF">2024-05-12T19:44:34Z</dcterms:modified>
</cp:coreProperties>
</file>