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8" r:id="rId5"/>
    <p:sldId id="265" r:id="rId6"/>
    <p:sldId id="270" r:id="rId7"/>
    <p:sldId id="267" r:id="rId8"/>
    <p:sldId id="269" r:id="rId9"/>
    <p:sldId id="274" r:id="rId10"/>
    <p:sldId id="262" r:id="rId11"/>
    <p:sldId id="273" r:id="rId12"/>
    <p:sldId id="272" r:id="rId13"/>
    <p:sldId id="276" r:id="rId14"/>
    <p:sldId id="275" r:id="rId15"/>
    <p:sldId id="260" r:id="rId16"/>
    <p:sldId id="261" r:id="rId17"/>
    <p:sldId id="263" r:id="rId18"/>
    <p:sldId id="271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C98A66-8C3D-C8F4-3BC2-8FAE903F4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A326D04-E13F-C7FE-D6B8-7F551EAC8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43B99DD-0C59-F913-80E2-CF822C23C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601ABEF-20F4-7A89-FAE0-02063D207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503EAA-EA7B-00F1-719B-13C47F761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20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9197DD-11BC-0AE1-ABA2-768D51A6C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690C51-352E-1C8B-EB51-BAA45CAB1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946660-9A1C-0761-99B5-B21C5FAA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D13C338-4508-FA76-E143-16D54AB6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740196-8E4A-0A1D-A4D6-40C794CE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87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CAE13A-F7CB-315A-68A2-97FCD000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C36986-61A4-9D0A-ADF4-93EB78503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E6994D-E7E4-9538-034F-EE4127862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DFFAD6-F5A2-6772-94BC-998A3E260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61C8F0-0106-FA4D-AF84-071D03206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1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74583D-48E0-4D43-2460-427E4808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CF167C-E59E-A9DE-42BA-1D88BF2BC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A9B2516-5EC9-3C71-A2B8-9AE222808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A70FA2B-5402-302B-9E83-34A903017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64CA50F-88A2-BBE2-DD12-F7D59EE4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2725295-E7C2-9426-4625-BE90F397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68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192F54-D002-C07F-FE6F-B8BC0989B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4BC2178-5EE9-92F2-A04D-836043A52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F93427D-3173-2105-9E94-337B7F7F7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686366D-6F44-4FC8-6463-A5FD781B7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16F1BC5-6AAD-E3C0-A142-E19E5556D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F4192EB-8BD3-A6CC-14A1-7EBC63BB3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CFA5F7B-2256-1B6C-974C-4DA0BF8C9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E38EF8A-360B-148D-DFEE-3471500A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9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986D42-12A6-6FA9-3D67-56773418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994B340-530A-DA6C-1B54-4721B31D7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0150922-3B9B-45C3-1FC8-5B1CA7F86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2C11B9B-8568-0773-B130-BF1229A93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1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DCEF0DB-2D15-9B01-28F1-EDBBFC21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11F4C22-75C6-531C-66FC-FC0D1A370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68836EC-1D78-4DA3-F892-DB7AABF83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3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F63FCA-2129-B2CE-0066-ACB2617EA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306C7A-84A0-8512-69AB-44F4E6F7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8B00487-9BEE-AFCB-1AA9-2B97718B2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AD5B7B-9BA7-0023-BA4B-D80F2C53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7F2572F-1B85-68B1-9B37-E20278D4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9C53130-AE3C-BDDC-5672-BD431337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3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AF8601-7006-865B-3084-67EF42C66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FC4ADD3-837F-3870-D167-679B09ADA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AB0AB66-A18F-779B-5A5C-BBAB5FEDE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B33B86C-D1F2-EEAF-100F-D23BDFA67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C2B426E-7D29-3FB0-5CE1-2A7ADD649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5C8EEA1-FEBB-4DE3-6511-CA3AB7BC9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0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B05FE4-8251-A908-874E-33CF6FEA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3D8766A-45C5-2A7D-59B6-2FC067E5E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920C86A-BDB7-A3CB-8979-9A5470F0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6148AE-C8FD-4064-2D26-A9BA2A7BC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50B398-9FB9-B855-7F5F-E168546C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3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69299F5-0DDF-F442-496C-D266650EFE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7AB7317-E2CA-C0E4-19F7-9C6B2F4CC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8F95BC-6D8E-AEAB-0B5B-8C707CCF9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87D02F2-F4E7-DBAD-2195-7606C9F4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BEE3A08-881D-5FCE-6741-6F1C0A27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9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6C19AF5-114E-BEDA-8F0C-586136A8D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3622995-187B-E396-5E90-2D1E89A4E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025ACDD-BEDD-2D99-637E-8C88BFFD5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63D3F-6035-433A-9026-C8EA320F93FB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D9B179-4A7B-D6D0-CBCB-4C1D687E2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A67EC6-C079-9D8B-7CFC-2E092C044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6297E-4F71-4B52-B46E-38990D80C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9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5.mov"/><Relationship Id="rId7" Type="http://schemas.openxmlformats.org/officeDocument/2006/relationships/image" Target="../media/image17.png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o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187B02-AF6E-36F2-C3C1-EDD7F1769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RTT klinikte normal organ </a:t>
            </a:r>
            <a:r>
              <a:rPr lang="tr-TR" dirty="0" err="1"/>
              <a:t>konturlaması</a:t>
            </a:r>
            <a:r>
              <a:rPr lang="tr-TR"/>
              <a:t>  yapabilir</a:t>
            </a:r>
            <a:br>
              <a:rPr lang="tr-TR" dirty="0"/>
            </a:br>
            <a:r>
              <a:rPr lang="tr-TR" dirty="0"/>
              <a:t>(Kesin yapmalı!)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E98E667-4F7E-A23F-25AD-28BCA76923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 Yasemin Bölükbaşı</a:t>
            </a:r>
          </a:p>
          <a:p>
            <a:r>
              <a:rPr lang="tr-TR" dirty="0"/>
              <a:t>Koç Üniversitesi Radyasyon Onkolojisi Bölümü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598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9EF6786-6AC5-C6BE-754F-B00B3885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Radyasyon Onkolojisi İşleyiş Şeması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7F3A9DA2-B09A-11FC-9073-412BDF935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7804" y="580083"/>
            <a:ext cx="7399786" cy="569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77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ABE803-3B7A-3279-4DDF-D0EE302E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Radyoterapi Bölümü Eğitim Süresi Kaç Yıldır?</a:t>
            </a:r>
            <a:br>
              <a:rPr lang="tr-TR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</a:b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D59179-68ED-DFA7-18DC-9700B29C3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>
                <a:effectLst/>
              </a:rPr>
              <a:t>Bu bölümün eğitim süresi 2 yıldır. </a:t>
            </a:r>
          </a:p>
          <a:p>
            <a:r>
              <a:rPr lang="tr-TR" dirty="0">
                <a:effectLst/>
              </a:rPr>
              <a:t>Öğrencilerin mezun olabilmesi için teorik ve uygulamalı derslerde başarılı olmaları gerekir. </a:t>
            </a:r>
          </a:p>
          <a:p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1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955D4F-77FB-6C70-671B-C68B62FD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SHMYO Radyoterapi Bölümü Ders Dağılım ve İçerikleri</a:t>
            </a:r>
            <a:br>
              <a:rPr lang="tr-TR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5400" b="1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47C044F-A60E-F0AA-FA9F-D2EA9233B4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67565"/>
              </p:ext>
            </p:extLst>
          </p:nvPr>
        </p:nvGraphicFramePr>
        <p:xfrm>
          <a:off x="1219200" y="1257300"/>
          <a:ext cx="9239251" cy="3830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6131">
                  <a:extLst>
                    <a:ext uri="{9D8B030D-6E8A-4147-A177-3AD203B41FA5}">
                      <a16:colId xmlns:a16="http://schemas.microsoft.com/office/drawing/2014/main" val="2377099942"/>
                    </a:ext>
                  </a:extLst>
                </a:gridCol>
                <a:gridCol w="1848653">
                  <a:extLst>
                    <a:ext uri="{9D8B030D-6E8A-4147-A177-3AD203B41FA5}">
                      <a16:colId xmlns:a16="http://schemas.microsoft.com/office/drawing/2014/main" val="654837527"/>
                    </a:ext>
                  </a:extLst>
                </a:gridCol>
                <a:gridCol w="2132522">
                  <a:extLst>
                    <a:ext uri="{9D8B030D-6E8A-4147-A177-3AD203B41FA5}">
                      <a16:colId xmlns:a16="http://schemas.microsoft.com/office/drawing/2014/main" val="3133183477"/>
                    </a:ext>
                  </a:extLst>
                </a:gridCol>
                <a:gridCol w="2271945">
                  <a:extLst>
                    <a:ext uri="{9D8B030D-6E8A-4147-A177-3AD203B41FA5}">
                      <a16:colId xmlns:a16="http://schemas.microsoft.com/office/drawing/2014/main" val="1301191273"/>
                    </a:ext>
                  </a:extLst>
                </a:gridCol>
              </a:tblGrid>
              <a:tr h="450704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Üniversite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Temel</a:t>
                      </a:r>
                    </a:p>
                    <a:p>
                      <a:pPr algn="ctr"/>
                      <a:r>
                        <a:rPr lang="tr-TR" sz="1200" kern="100">
                          <a:effectLst/>
                        </a:rPr>
                        <a:t>Anatomi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Radyolojik </a:t>
                      </a:r>
                    </a:p>
                    <a:p>
                      <a:pPr algn="ctr"/>
                      <a:r>
                        <a:rPr lang="tr-TR" sz="1200" kern="100">
                          <a:effectLst/>
                        </a:rPr>
                        <a:t>Anatomi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Tedavi</a:t>
                      </a:r>
                    </a:p>
                    <a:p>
                      <a:pPr algn="ctr"/>
                      <a:r>
                        <a:rPr lang="tr-TR" sz="1200" kern="100">
                          <a:effectLst/>
                        </a:rPr>
                        <a:t>Planlama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4117948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İstanbul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3 yarıyıl - 4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- 4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2 yarıyıl – 4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999907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Hacettepe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2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–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– 4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6858498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Dokuz Eylül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2 yarıyıl –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- 3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- 4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218945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Trakya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8935583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Akdeniz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- 4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5484444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Acıbadem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2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1638373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Bezm-i Alem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245407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Medipol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1974534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İstanbul Aydın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2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2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097957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Beykent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- 3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7878081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Okan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- 3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0108510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Biruni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- 3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4270134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İstinye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919687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Nişantaşı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- 2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6950427"/>
                  </a:ext>
                </a:extLst>
              </a:tr>
              <a:tr h="225352"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Fenerbahçe Üniversitesi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1 yarıyıl - 3 sa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>
                          <a:effectLst/>
                        </a:rPr>
                        <a:t>-</a:t>
                      </a:r>
                      <a:endParaRPr lang="tr-T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kern="100" dirty="0">
                          <a:effectLst/>
                        </a:rPr>
                        <a:t>1 yarıyıl - 2 </a:t>
                      </a:r>
                      <a:r>
                        <a:rPr lang="tr-TR" sz="1200" kern="100" dirty="0" err="1">
                          <a:effectLst/>
                        </a:rPr>
                        <a:t>sa</a:t>
                      </a:r>
                      <a:endParaRPr lang="tr-T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5542207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C14293F3-FA45-A4AB-3CC8-556F48A55468}"/>
              </a:ext>
            </a:extLst>
          </p:cNvPr>
          <p:cNvSpPr txBox="1"/>
          <p:nvPr/>
        </p:nvSpPr>
        <p:spPr>
          <a:xfrm>
            <a:off x="171450" y="5088285"/>
            <a:ext cx="11849100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6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Temel Anatomi : 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Anatomiye Giriş ve Temel Kavramlar, Temel Tıbbi Terminoloji Bilgisi, Bölgesel Anatomi ve Vücudumuzun Bölgeleri, İnsan Vücudu Organizasyonu ve Sistemler Hakkında Genel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Bilgi,Lokomotor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Anatomisi,Sindirim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ve Anatomik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Oluşumları,Dolaşım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ve Anatomik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Oluşumları,Solunum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ve Anatomik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Oluşumları,Ürogenital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 ve Anatomik Oluşumları, Endokrin Sistem ve Anatomik Oluşumları, Lenfatik Sistem ve İmmün Sistemi Oluşturan Anatomik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Yapılar,Sinir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Organizasyonu ve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Sınıflandırması,Merkezi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Sinir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Sistemi,Periferik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Sinir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Sistemi,Otonom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Sinir Sistemi, Duyu Organları; konularını içermektedir.</a:t>
            </a:r>
            <a:endParaRPr lang="tr-T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 </a:t>
            </a:r>
            <a:endParaRPr lang="tr-T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tr-TR" sz="16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Radyolojik Anatomi 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: Bu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ders;Radyolojik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Anatomi Temel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Kavramlar,Hareket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Anatomisi, Kesitsel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anatomi,Dolaşım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Anatomisi,Dolaşım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Anatomisi,Sindirim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Anatomisi,Solunum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Anatomisi,Sinir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Anatomisi,Üreme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Sistemi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Anatomisi,Üriner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sistem Radyolojik </a:t>
            </a:r>
            <a:r>
              <a:rPr lang="tr-TR" sz="1100" kern="1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anatomisi,Periferik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Oluşumlar,</a:t>
            </a:r>
            <a:r>
              <a:rPr lang="tr-TR" sz="1100" kern="100" dirty="0">
                <a:solidFill>
                  <a:srgbClr val="3A3A3A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100" kern="100" dirty="0">
                <a:solidFill>
                  <a:srgbClr val="3A3A3A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Konvansiyonel ve Dijital Radyografiler, Bilgisayarlı Tomografi Görüntüleri ,Manyetik Rezonans Görüntüleri ve Kontrastlı Radyografiler Üzerinde Temel Anatomik Yapılar, </a:t>
            </a:r>
            <a:r>
              <a:rPr lang="tr-TR" sz="1100" kern="100" dirty="0" err="1">
                <a:solidFill>
                  <a:srgbClr val="3A3A3A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Anjiografik</a:t>
            </a:r>
            <a:r>
              <a:rPr lang="tr-TR" sz="1100" kern="100" dirty="0">
                <a:solidFill>
                  <a:srgbClr val="3A3A3A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Görüntülerde Temel Vasküler Yapılar</a:t>
            </a:r>
            <a:r>
              <a:rPr lang="tr-TR" sz="11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Open Sans" panose="020B0606030504020204" pitchFamily="34" charset="0"/>
              </a:rPr>
              <a:t> konularını içermektedir.</a:t>
            </a:r>
            <a:endParaRPr lang="tr-T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4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904F2-5F03-CAA9-BF26-CAFFE2A29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effectLst/>
              </a:rPr>
              <a:t>Tekniker </a:t>
            </a:r>
            <a:r>
              <a:rPr lang="tr-TR" dirty="0" err="1">
                <a:effectLst/>
              </a:rPr>
              <a:t>ünvanıyla</a:t>
            </a:r>
            <a:r>
              <a:rPr lang="tr-TR" dirty="0">
                <a:effectLst/>
              </a:rPr>
              <a:t> yapılan işler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7C3921-F083-5854-84AB-BD97777F5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H</a:t>
            </a:r>
            <a:r>
              <a:rPr lang="tr-TR" dirty="0">
                <a:effectLst/>
              </a:rPr>
              <a:t>astayı uygulamaya hazırlamak</a:t>
            </a:r>
          </a:p>
          <a:p>
            <a:r>
              <a:rPr lang="tr-TR" dirty="0">
                <a:effectLst/>
              </a:rPr>
              <a:t>Teknik ayarlamaları gerçekleştirmek</a:t>
            </a:r>
          </a:p>
          <a:p>
            <a:r>
              <a:rPr lang="tr-TR" dirty="0"/>
              <a:t>R</a:t>
            </a:r>
            <a:r>
              <a:rPr lang="tr-TR" dirty="0">
                <a:effectLst/>
              </a:rPr>
              <a:t>adyoloji cihazını uygulama sırasında kontrol etmek şeklinde sıralanabilir.</a:t>
            </a:r>
          </a:p>
          <a:p>
            <a:r>
              <a:rPr lang="tr-TR" dirty="0">
                <a:effectLst/>
              </a:rPr>
              <a:t>Radyolojik uygulamaların hastalık teşhisinde ve tedavilerde kullanılabilmesi, farklı görevler ortaya çıkarır. </a:t>
            </a:r>
          </a:p>
          <a:p>
            <a:r>
              <a:rPr lang="tr-TR" dirty="0">
                <a:effectLst/>
              </a:rPr>
              <a:t>Tekniker, doktorların yönlendirdiği hastalarla ilgilenir. </a:t>
            </a:r>
          </a:p>
          <a:p>
            <a:r>
              <a:rPr lang="tr-TR" dirty="0">
                <a:effectLst/>
              </a:rPr>
              <a:t>Uygulanacak metodu, hastanın durumuna göre doktor belirler. </a:t>
            </a:r>
          </a:p>
          <a:p>
            <a:r>
              <a:rPr lang="tr-TR" dirty="0">
                <a:effectLst/>
              </a:rPr>
              <a:t>Ön lisans mezunu tekniker, hastanın bilgi fişinde talep edilen uygulamayı gerçekleştirir.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76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775D13-1F3C-4774-06F1-6200090BE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IMRT</a:t>
            </a:r>
          </a:p>
          <a:p>
            <a:r>
              <a:rPr lang="tr-TR" dirty="0"/>
              <a:t>VMAT</a:t>
            </a:r>
          </a:p>
          <a:p>
            <a:r>
              <a:rPr lang="tr-TR" dirty="0" err="1"/>
              <a:t>Konturlama</a:t>
            </a:r>
            <a:endParaRPr lang="tr-TR" dirty="0"/>
          </a:p>
          <a:p>
            <a:r>
              <a:rPr lang="tr-TR" dirty="0"/>
              <a:t>IGRT</a:t>
            </a:r>
          </a:p>
          <a:p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52B1EF-9A71-FC0C-FCD2-EA373CBBA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72" y="647247"/>
            <a:ext cx="5845628" cy="584562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B7A22DA9-64AE-8A23-A678-9116BCC73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Radyoterapi nasıl değişti??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64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790EE-221D-9922-BD3A-C15012BCA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tr-TR" sz="3800" dirty="0">
                <a:solidFill>
                  <a:schemeClr val="bg1"/>
                </a:solidFill>
              </a:rPr>
              <a:t>Günlük rutin</a:t>
            </a:r>
            <a:endParaRPr lang="en-US" sz="38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D5253-D852-8AE2-6067-B50462CD1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tr-TR" sz="2000" dirty="0" err="1">
                <a:solidFill>
                  <a:schemeClr val="bg1"/>
                </a:solidFill>
              </a:rPr>
              <a:t>Cone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tr-TR" sz="2000" dirty="0" err="1">
                <a:solidFill>
                  <a:schemeClr val="bg1"/>
                </a:solidFill>
              </a:rPr>
              <a:t>beam</a:t>
            </a:r>
            <a:endParaRPr lang="tr-TR" sz="2000" dirty="0">
              <a:solidFill>
                <a:schemeClr val="bg1"/>
              </a:solidFill>
            </a:endParaRPr>
          </a:p>
          <a:p>
            <a:r>
              <a:rPr lang="tr-TR" sz="2000" dirty="0">
                <a:solidFill>
                  <a:schemeClr val="bg1"/>
                </a:solidFill>
              </a:rPr>
              <a:t>Tümör eşleştirmesi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Video_4">
            <a:hlinkClick r:id="" action="ppaction://media"/>
            <a:extLst>
              <a:ext uri="{FF2B5EF4-FFF2-40B4-BE49-F238E27FC236}">
                <a16:creationId xmlns:a16="http://schemas.microsoft.com/office/drawing/2014/main" id="{50A01A34-490A-A1B6-BA10-B263415262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25453" y="14068"/>
            <a:ext cx="3857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2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19F1B4-D22B-7044-3AA4-C38016FDE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Radyoterapi uygulamaları nasıl değişti!!!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12EDB3-E215-1E91-5A8E-D6BFA6D65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F164154-51F9-F530-A1FD-C3CACAB2D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65" y="1825625"/>
            <a:ext cx="6104465" cy="343376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85901504-E0C5-7CD0-BC76-4F29D3353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650" y="1825625"/>
            <a:ext cx="4248150" cy="424579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3EB175B4-25E4-8748-8117-E096B09F5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450" y="3071815"/>
            <a:ext cx="72771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9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Başlık 10">
            <a:extLst>
              <a:ext uri="{FF2B5EF4-FFF2-40B4-BE49-F238E27FC236}">
                <a16:creationId xmlns:a16="http://schemas.microsoft.com/office/drawing/2014/main" id="{C68E0146-A78B-181A-9872-80EB6C932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3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aşlık 1">
            <a:extLst>
              <a:ext uri="{FF2B5EF4-FFF2-40B4-BE49-F238E27FC236}">
                <a16:creationId xmlns:a16="http://schemas.microsoft.com/office/drawing/2014/main" id="{B5DDACFC-6F07-4822-29DE-1DFE27E52A76}"/>
              </a:ext>
            </a:extLst>
          </p:cNvPr>
          <p:cNvSpPr txBox="1">
            <a:spLocks/>
          </p:cNvSpPr>
          <p:nvPr/>
        </p:nvSpPr>
        <p:spPr>
          <a:xfrm>
            <a:off x="897769" y="1909192"/>
            <a:ext cx="4586513" cy="3647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Adaptif RT başlangıcı</a:t>
            </a:r>
            <a:endParaRPr lang="en-US" sz="28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G_2442">
            <a:hlinkClick r:id="" action="ppaction://media"/>
            <a:extLst>
              <a:ext uri="{FF2B5EF4-FFF2-40B4-BE49-F238E27FC236}">
                <a16:creationId xmlns:a16="http://schemas.microsoft.com/office/drawing/2014/main" id="{1B619F78-4687-04CA-C96A-39AAD0A07419}"/>
              </a:ext>
            </a:extLst>
          </p:cNvPr>
          <p:cNvPicPr>
            <a:picLocks noGrp="1" noChangeAspect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4957"/>
          <a:stretch/>
        </p:blipFill>
        <p:spPr>
          <a:xfrm>
            <a:off x="6525453" y="0"/>
            <a:ext cx="4536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535DCD-3E5F-6670-84E5-723A3F057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950" y="1489075"/>
            <a:ext cx="4622021" cy="2797175"/>
          </a:xfrm>
        </p:spPr>
        <p:txBody>
          <a:bodyPr>
            <a:normAutofit/>
          </a:bodyPr>
          <a:lstStyle/>
          <a:p>
            <a:r>
              <a:rPr lang="tr-TR" dirty="0"/>
              <a:t>200 hasta sonra</a:t>
            </a:r>
            <a:br>
              <a:rPr lang="tr-TR" dirty="0"/>
            </a:br>
            <a:br>
              <a:rPr lang="tr-TR" dirty="0"/>
            </a:br>
            <a:r>
              <a:rPr lang="tr-TR" dirty="0"/>
              <a:t>Doktor ne yapar….</a:t>
            </a:r>
            <a:endParaRPr lang="en-US" dirty="0"/>
          </a:p>
        </p:txBody>
      </p:sp>
      <p:pic>
        <p:nvPicPr>
          <p:cNvPr id="4" name="Video">
            <a:hlinkClick r:id="" action="ppaction://media"/>
            <a:extLst>
              <a:ext uri="{FF2B5EF4-FFF2-40B4-BE49-F238E27FC236}">
                <a16:creationId xmlns:a16="http://schemas.microsoft.com/office/drawing/2014/main" id="{9DA147FC-F34B-0CBE-2F53-8788AF34C4B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46030" y="166030"/>
            <a:ext cx="3710843" cy="6587709"/>
          </a:xfrm>
        </p:spPr>
      </p:pic>
    </p:spTree>
    <p:extLst>
      <p:ext uri="{BB962C8B-B14F-4D97-AF65-F5344CB8AC3E}">
        <p14:creationId xmlns:p14="http://schemas.microsoft.com/office/powerpoint/2010/main" val="213047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FBE6ED-0EDA-1B80-E444-D4E49D63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DBD778-0CC2-21B6-D6B5-52F6A0EB4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761E690-D4DC-27CE-D37F-7EF836B1B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4641" r="25000" b="21097"/>
          <a:stretch/>
        </p:blipFill>
        <p:spPr>
          <a:xfrm>
            <a:off x="0" y="186532"/>
            <a:ext cx="8915400" cy="371951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A70E212-7619-813C-6205-15592DCA4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62" t="18318" b="24988"/>
          <a:stretch/>
        </p:blipFill>
        <p:spPr>
          <a:xfrm>
            <a:off x="2628900" y="2804318"/>
            <a:ext cx="95631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84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CAB680-13CE-C40E-9B0D-ED166E47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ESTRO-2024</a:t>
            </a:r>
            <a:endParaRPr lang="en-US" dirty="0"/>
          </a:p>
        </p:txBody>
      </p:sp>
      <p:pic>
        <p:nvPicPr>
          <p:cNvPr id="5" name="İçerik Yer Tutucusu 4" descr="metin, ekran görüntüsü, web sitesi, web sayfası içeren bir resim&#10;&#10;Açıklama otomatik olarak oluşturuldu">
            <a:extLst>
              <a:ext uri="{FF2B5EF4-FFF2-40B4-BE49-F238E27FC236}">
                <a16:creationId xmlns:a16="http://schemas.microsoft.com/office/drawing/2014/main" id="{F9AF8AD8-8E2C-501A-3E1B-88BF9DDA0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7" t="19177" r="28217" b="18071"/>
          <a:stretch/>
        </p:blipFill>
        <p:spPr>
          <a:xfrm>
            <a:off x="1458685" y="1690688"/>
            <a:ext cx="8969827" cy="4273857"/>
          </a:xfrm>
        </p:spPr>
      </p:pic>
    </p:spTree>
    <p:extLst>
      <p:ext uri="{BB962C8B-B14F-4D97-AF65-F5344CB8AC3E}">
        <p14:creationId xmlns:p14="http://schemas.microsoft.com/office/powerpoint/2010/main" val="2317876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CAB680-13CE-C40E-9B0D-ED166E47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ESTRO-2024</a:t>
            </a:r>
            <a:endParaRPr lang="en-US" dirty="0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8EAEA24F-3D05-24C4-63B5-93133AC37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9" t="12205" r="27503" b="12649"/>
          <a:stretch/>
        </p:blipFill>
        <p:spPr>
          <a:xfrm>
            <a:off x="2382735" y="1775280"/>
            <a:ext cx="7849835" cy="4326328"/>
          </a:xfrm>
        </p:spPr>
      </p:pic>
    </p:spTree>
    <p:extLst>
      <p:ext uri="{BB962C8B-B14F-4D97-AF65-F5344CB8AC3E}">
        <p14:creationId xmlns:p14="http://schemas.microsoft.com/office/powerpoint/2010/main" val="411911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CAB680-13CE-C40E-9B0D-ED166E47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ESTRO-2024</a:t>
            </a:r>
            <a:endParaRPr lang="en-US" dirty="0"/>
          </a:p>
        </p:txBody>
      </p:sp>
      <p:pic>
        <p:nvPicPr>
          <p:cNvPr id="7" name="İçerik Yer Tutucusu 6" descr="metin, adam, insan, web sitesi, web sayfası içeren bir resim&#10;&#10;Açıklama otomatik olarak oluşturuldu">
            <a:extLst>
              <a:ext uri="{FF2B5EF4-FFF2-40B4-BE49-F238E27FC236}">
                <a16:creationId xmlns:a16="http://schemas.microsoft.com/office/drawing/2014/main" id="{145DFDFD-2DA9-844D-82BE-996C2407D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7" t="7556" r="27503" b="13423"/>
          <a:stretch/>
        </p:blipFill>
        <p:spPr>
          <a:xfrm>
            <a:off x="1719944" y="1690688"/>
            <a:ext cx="8097807" cy="4802187"/>
          </a:xfrm>
        </p:spPr>
      </p:pic>
    </p:spTree>
    <p:extLst>
      <p:ext uri="{BB962C8B-B14F-4D97-AF65-F5344CB8AC3E}">
        <p14:creationId xmlns:p14="http://schemas.microsoft.com/office/powerpoint/2010/main" val="2336857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DF51ABD-126C-0304-FEB8-82545D29B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Konturlamayı nasıl öğrendik…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4320F2B-629F-1F05-460C-6B0D30826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742" r="303"/>
          <a:stretch/>
        </p:blipFill>
        <p:spPr>
          <a:xfrm>
            <a:off x="4777316" y="1605676"/>
            <a:ext cx="6780700" cy="364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2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C4E2AF-E732-BF83-01BC-7D2232AC0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RTT </a:t>
            </a:r>
            <a:r>
              <a:rPr lang="tr-TR" dirty="0" err="1"/>
              <a:t>konturlama</a:t>
            </a:r>
            <a:r>
              <a:rPr lang="tr-TR" dirty="0"/>
              <a:t> zamanı başladı…</a:t>
            </a:r>
            <a:endParaRPr lang="en-US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D15D06F-592B-B295-6F8D-F5AF3E4E3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536" r="737"/>
          <a:stretch/>
        </p:blipFill>
        <p:spPr>
          <a:xfrm>
            <a:off x="1418059" y="1690688"/>
            <a:ext cx="9355882" cy="5005819"/>
          </a:xfrm>
        </p:spPr>
      </p:pic>
    </p:spTree>
    <p:extLst>
      <p:ext uri="{BB962C8B-B14F-4D97-AF65-F5344CB8AC3E}">
        <p14:creationId xmlns:p14="http://schemas.microsoft.com/office/powerpoint/2010/main" val="3564829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F04D45-1BE8-1822-72E9-734BA5625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_1">
            <a:hlinkClick r:id="" action="ppaction://media"/>
            <a:extLst>
              <a:ext uri="{FF2B5EF4-FFF2-40B4-BE49-F238E27FC236}">
                <a16:creationId xmlns:a16="http://schemas.microsoft.com/office/drawing/2014/main" id="{5F8F1191-07A6-6C5D-D645-3F84E64F64C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1559" y="589270"/>
            <a:ext cx="4417255" cy="5679459"/>
          </a:xfrm>
        </p:spPr>
      </p:pic>
      <p:pic>
        <p:nvPicPr>
          <p:cNvPr id="6" name="Video_2">
            <a:hlinkClick r:id="" action="ppaction://media"/>
            <a:extLst>
              <a:ext uri="{FF2B5EF4-FFF2-40B4-BE49-F238E27FC236}">
                <a16:creationId xmlns:a16="http://schemas.microsoft.com/office/drawing/2014/main" id="{E0F89510-E14F-F6CE-CF54-AE2968224AB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71138" y="589270"/>
            <a:ext cx="4417256" cy="536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6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1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057C29A-3F44-61F0-C83D-3BD62315D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903" y="949325"/>
            <a:ext cx="8071706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RTT yeni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CCD89C-7E19-AC10-D763-7A0827A44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2902" y="3429000"/>
            <a:ext cx="8071697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Klinik işleyişte konturlamada aktif göreve hazırlanmak….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4521DE-248E-440D-AAD6-FD9E7D34B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2C13FA-4C0F-42D0-9626-5BA6040D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 descr="metin, giyim, kişi, şahıs, insan yüzü içeren bir resim&#10;&#10;Açıklama otomatik olarak oluşturuldu">
            <a:extLst>
              <a:ext uri="{FF2B5EF4-FFF2-40B4-BE49-F238E27FC236}">
                <a16:creationId xmlns:a16="http://schemas.microsoft.com/office/drawing/2014/main" id="{30756828-F323-1037-2984-28DA0C0162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72" t="16190"/>
          <a:stretch/>
        </p:blipFill>
        <p:spPr>
          <a:xfrm>
            <a:off x="9530698" y="555171"/>
            <a:ext cx="2223407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2893</TotalTime>
  <Words>592</Words>
  <Application>Microsoft Office PowerPoint</Application>
  <PresentationFormat>Geniş ekran</PresentationFormat>
  <Paragraphs>104</Paragraphs>
  <Slides>18</Slides>
  <Notes>0</Notes>
  <HiddenSlides>0</HiddenSlides>
  <MMClips>5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Open Sans</vt:lpstr>
      <vt:lpstr>Roboto</vt:lpstr>
      <vt:lpstr>Office Teması</vt:lpstr>
      <vt:lpstr>RTT klinikte normal organ konturlaması  yapabilir (Kesin yapmalı!)</vt:lpstr>
      <vt:lpstr>Radyasyon Onkolojisi İşleyiş Şeması</vt:lpstr>
      <vt:lpstr>Radyoterapi Bölümü Eğitim Süresi Kaç Yıldır? </vt:lpstr>
      <vt:lpstr>SHMYO Radyoterapi Bölümü Ders Dağılım ve İçerikleri </vt:lpstr>
      <vt:lpstr>Tekniker ünvanıyla yapılan işler</vt:lpstr>
      <vt:lpstr>Radyoterapi nasıl değişti??</vt:lpstr>
      <vt:lpstr>Günlük rutin</vt:lpstr>
      <vt:lpstr>Radyoterapi uygulamaları nasıl değişti!!!</vt:lpstr>
      <vt:lpstr>PowerPoint Sunusu</vt:lpstr>
      <vt:lpstr>200 hasta sonra  Doktor ne yapar….</vt:lpstr>
      <vt:lpstr>PowerPoint Sunusu</vt:lpstr>
      <vt:lpstr>ESTRO-2024</vt:lpstr>
      <vt:lpstr>ESTRO-2024</vt:lpstr>
      <vt:lpstr>ESTRO-2024</vt:lpstr>
      <vt:lpstr>Konturlamayı nasıl öğrendik…</vt:lpstr>
      <vt:lpstr>RTT konturlama zamanı başladı…</vt:lpstr>
      <vt:lpstr>PowerPoint Sunusu</vt:lpstr>
      <vt:lpstr>RTT yeni görevi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Yasemin Bölükbaşı (Amerikan Hastanesi)</dc:creator>
  <cp:lastModifiedBy>Yasemin Bölükbaşı (Amerikan Hastanesi)</cp:lastModifiedBy>
  <cp:revision>16</cp:revision>
  <dcterms:created xsi:type="dcterms:W3CDTF">2024-05-12T19:22:45Z</dcterms:created>
  <dcterms:modified xsi:type="dcterms:W3CDTF">2024-05-14T21:46:54Z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dbc7bc-7315-4afd-b3fc-08b705c65f8b_Enabled">
    <vt:lpwstr>true</vt:lpwstr>
  </property>
  <property fmtid="{D5CDD505-2E9C-101B-9397-08002B2CF9AE}" pid="3" name="MSIP_Label_8cdbc7bc-7315-4afd-b3fc-08b705c65f8b_SetDate">
    <vt:lpwstr>2024-05-14T21:46:49Z</vt:lpwstr>
  </property>
  <property fmtid="{D5CDD505-2E9C-101B-9397-08002B2CF9AE}" pid="4" name="MSIP_Label_8cdbc7bc-7315-4afd-b3fc-08b705c65f8b_Method">
    <vt:lpwstr>Privileged</vt:lpwstr>
  </property>
  <property fmtid="{D5CDD505-2E9C-101B-9397-08002B2CF9AE}" pid="5" name="MSIP_Label_8cdbc7bc-7315-4afd-b3fc-08b705c65f8b_Name">
    <vt:lpwstr>8cdbc7bc-7315-4afd-b3fc-08b705c65f8b</vt:lpwstr>
  </property>
  <property fmtid="{D5CDD505-2E9C-101B-9397-08002B2CF9AE}" pid="6" name="MSIP_Label_8cdbc7bc-7315-4afd-b3fc-08b705c65f8b_SiteId">
    <vt:lpwstr>4c716f8e-6734-42c4-abdf-e0b3608538e1</vt:lpwstr>
  </property>
  <property fmtid="{D5CDD505-2E9C-101B-9397-08002B2CF9AE}" pid="7" name="MSIP_Label_8cdbc7bc-7315-4afd-b3fc-08b705c65f8b_ActionId">
    <vt:lpwstr>7ebf2216-91b0-4da0-a695-5dbfede7199c</vt:lpwstr>
  </property>
  <property fmtid="{D5CDD505-2E9C-101B-9397-08002B2CF9AE}" pid="8" name="MSIP_Label_8cdbc7bc-7315-4afd-b3fc-08b705c65f8b_ContentBits">
    <vt:lpwstr>2</vt:lpwstr>
  </property>
</Properties>
</file>